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1.xml" ContentType="application/vnd.openxmlformats-officedocument.drawingml.chart+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omments/comment4.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68" r:id="rId3"/>
    <p:sldId id="259" r:id="rId4"/>
    <p:sldId id="260" r:id="rId5"/>
    <p:sldId id="269" r:id="rId6"/>
    <p:sldId id="262" r:id="rId7"/>
    <p:sldId id="266" r:id="rId8"/>
    <p:sldId id="264" r:id="rId9"/>
    <p:sldId id="263" r:id="rId10"/>
    <p:sldId id="265" r:id="rId11"/>
    <p:sldId id="267"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pomeon" initials="t" lastIdx="10" clrIdx="0">
    <p:extLst/>
  </p:cmAuthor>
  <p:cmAuthor id="2" name="Cédri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171" autoAdjust="0"/>
  </p:normalViewPr>
  <p:slideViewPr>
    <p:cSldViewPr snapToGrid="0" snapToObjects="1">
      <p:cViewPr varScale="1">
        <p:scale>
          <a:sx n="73" d="100"/>
          <a:sy n="73" d="100"/>
        </p:scale>
        <p:origin x="-18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tls-dyn-nas\odr\tpomeon\Documents\tompom\AB\Donnees_resultats_analyses\donnees_AB_oh_cab_graf_maj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pomeon\Dropbox\IDAE%20WP2%20ODR\aides_bio_idae_180608.xlsx" TargetMode="External"/><Relationship Id="rId2" Type="http://schemas.microsoft.com/office/2011/relationships/chartStyle" Target="style1.xml"/><Relationship Id="rId3" Type="http://schemas.microsoft.com/office/2011/relationships/chartColorStyle" Target="colors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tpomeon\Dropbox\IDAE%20WP2%20ODR\financement_FEADER_topup_contrepartie_verifi&#233;b.xlsx" TargetMode="External"/><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483028451467"/>
          <c:y val="0.0512688957358591"/>
          <c:w val="0.539483075726641"/>
          <c:h val="0.826552416242088"/>
        </c:manualLayout>
      </c:layout>
      <c:barChart>
        <c:barDir val="col"/>
        <c:grouping val="clustered"/>
        <c:varyColors val="0"/>
        <c:ser>
          <c:idx val="2"/>
          <c:order val="0"/>
          <c:tx>
            <c:v>Surface en AB (dt en conversion) (ha)</c:v>
          </c:tx>
          <c:invertIfNegative val="0"/>
          <c:cat>
            <c:numRef>
              <c:f>stat_nationale_chrono!$B$1:$W$1</c:f>
              <c:numCache>
                <c:formatCode>General</c:formatCode>
                <c:ptCount val="22"/>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numCache>
            </c:numRef>
          </c:cat>
          <c:val>
            <c:numRef>
              <c:f>stat_nationale_chrono!$B$2:$W$2</c:f>
              <c:numCache>
                <c:formatCode>General</c:formatCode>
                <c:ptCount val="22"/>
                <c:pt idx="0">
                  <c:v>94806.0</c:v>
                </c:pt>
                <c:pt idx="1">
                  <c:v>137082.0</c:v>
                </c:pt>
                <c:pt idx="2">
                  <c:v>165400.0</c:v>
                </c:pt>
                <c:pt idx="3">
                  <c:v>218790.0</c:v>
                </c:pt>
                <c:pt idx="4">
                  <c:v>315917.0</c:v>
                </c:pt>
                <c:pt idx="5">
                  <c:v>361040.0</c:v>
                </c:pt>
                <c:pt idx="6">
                  <c:v>419750.0</c:v>
                </c:pt>
                <c:pt idx="7">
                  <c:v>517965.0</c:v>
                </c:pt>
                <c:pt idx="8">
                  <c:v>550990.0</c:v>
                </c:pt>
                <c:pt idx="9">
                  <c:v>534037.0</c:v>
                </c:pt>
                <c:pt idx="10">
                  <c:v>550488.0</c:v>
                </c:pt>
                <c:pt idx="11">
                  <c:v>552824.0</c:v>
                </c:pt>
                <c:pt idx="12">
                  <c:v>557133.0</c:v>
                </c:pt>
                <c:pt idx="13">
                  <c:v>583299.0</c:v>
                </c:pt>
                <c:pt idx="14">
                  <c:v>676394.0</c:v>
                </c:pt>
                <c:pt idx="15">
                  <c:v>845440.0</c:v>
                </c:pt>
                <c:pt idx="16">
                  <c:v>975141.0</c:v>
                </c:pt>
                <c:pt idx="17">
                  <c:v>1.032941E6</c:v>
                </c:pt>
                <c:pt idx="18">
                  <c:v>1.060736E6</c:v>
                </c:pt>
                <c:pt idx="19">
                  <c:v>1.117553E6</c:v>
                </c:pt>
                <c:pt idx="20">
                  <c:v>1.322202E6</c:v>
                </c:pt>
                <c:pt idx="21">
                  <c:v>1.538047E6</c:v>
                </c:pt>
              </c:numCache>
            </c:numRef>
          </c:val>
          <c:extLst xmlns:c16r2="http://schemas.microsoft.com/office/drawing/2015/06/chart">
            <c:ext xmlns:c16="http://schemas.microsoft.com/office/drawing/2014/chart" uri="{C3380CC4-5D6E-409C-BE32-E72D297353CC}">
              <c16:uniqueId val="{00000000-1C5F-449C-A7F6-A55EA188CD20}"/>
            </c:ext>
          </c:extLst>
        </c:ser>
        <c:ser>
          <c:idx val="3"/>
          <c:order val="1"/>
          <c:tx>
            <c:v>Surface en converion bio (ha)</c:v>
          </c:tx>
          <c:invertIfNegative val="0"/>
          <c:val>
            <c:numRef>
              <c:f>stat_nationale_chrono!$B$3:$W$3</c:f>
              <c:numCache>
                <c:formatCode>General</c:formatCode>
                <c:ptCount val="22"/>
                <c:pt idx="0">
                  <c:v>27397.0</c:v>
                </c:pt>
                <c:pt idx="1">
                  <c:v>29590.0</c:v>
                </c:pt>
                <c:pt idx="2">
                  <c:v>43100.0</c:v>
                </c:pt>
                <c:pt idx="3">
                  <c:v>76500.0</c:v>
                </c:pt>
                <c:pt idx="4">
                  <c:v>125000.0</c:v>
                </c:pt>
                <c:pt idx="5">
                  <c:v>137183.0</c:v>
                </c:pt>
                <c:pt idx="6">
                  <c:v>135914.0</c:v>
                </c:pt>
                <c:pt idx="7">
                  <c:v>175559.0</c:v>
                </c:pt>
                <c:pt idx="8">
                  <c:v>144652.0</c:v>
                </c:pt>
                <c:pt idx="9">
                  <c:v>65561.0</c:v>
                </c:pt>
                <c:pt idx="10">
                  <c:v>45952.0</c:v>
                </c:pt>
                <c:pt idx="11">
                  <c:v>53235.0</c:v>
                </c:pt>
                <c:pt idx="12">
                  <c:v>59819.0</c:v>
                </c:pt>
                <c:pt idx="13">
                  <c:v>81565.0</c:v>
                </c:pt>
                <c:pt idx="14">
                  <c:v>151868.0</c:v>
                </c:pt>
                <c:pt idx="15">
                  <c:v>273626.0</c:v>
                </c:pt>
                <c:pt idx="16">
                  <c:v>275841.0</c:v>
                </c:pt>
                <c:pt idx="17">
                  <c:v>177297.0</c:v>
                </c:pt>
                <c:pt idx="18">
                  <c:v>129888.0</c:v>
                </c:pt>
                <c:pt idx="19">
                  <c:v>148339.0</c:v>
                </c:pt>
                <c:pt idx="20">
                  <c:v>308975.0</c:v>
                </c:pt>
                <c:pt idx="21">
                  <c:v>483170.0</c:v>
                </c:pt>
              </c:numCache>
            </c:numRef>
          </c:val>
          <c:extLst xmlns:c16r2="http://schemas.microsoft.com/office/drawing/2015/06/chart">
            <c:ext xmlns:c16="http://schemas.microsoft.com/office/drawing/2014/chart" uri="{C3380CC4-5D6E-409C-BE32-E72D297353CC}">
              <c16:uniqueId val="{00000001-1C5F-449C-A7F6-A55EA188CD20}"/>
            </c:ext>
          </c:extLst>
        </c:ser>
        <c:dLbls>
          <c:showLegendKey val="0"/>
          <c:showVal val="0"/>
          <c:showCatName val="0"/>
          <c:showSerName val="0"/>
          <c:showPercent val="0"/>
          <c:showBubbleSize val="0"/>
        </c:dLbls>
        <c:gapWidth val="150"/>
        <c:axId val="-2053348344"/>
        <c:axId val="-2053339816"/>
      </c:barChart>
      <c:lineChart>
        <c:grouping val="standard"/>
        <c:varyColors val="0"/>
        <c:ser>
          <c:idx val="0"/>
          <c:order val="2"/>
          <c:tx>
            <c:v>Nb d'exploitations en AB</c:v>
          </c:tx>
          <c:marker>
            <c:symbol val="none"/>
          </c:marker>
          <c:val>
            <c:numRef>
              <c:f>stat_nationale_chrono!$B$4:$W$4</c:f>
              <c:numCache>
                <c:formatCode>General</c:formatCode>
                <c:ptCount val="22"/>
                <c:pt idx="0">
                  <c:v>3645.0</c:v>
                </c:pt>
                <c:pt idx="1">
                  <c:v>3977.0</c:v>
                </c:pt>
                <c:pt idx="2">
                  <c:v>4680.0</c:v>
                </c:pt>
                <c:pt idx="3">
                  <c:v>5914.0</c:v>
                </c:pt>
                <c:pt idx="4">
                  <c:v>7834.0</c:v>
                </c:pt>
                <c:pt idx="5">
                  <c:v>8985.0</c:v>
                </c:pt>
                <c:pt idx="6">
                  <c:v>10364.0</c:v>
                </c:pt>
                <c:pt idx="7">
                  <c:v>11288.0</c:v>
                </c:pt>
                <c:pt idx="8">
                  <c:v>11359.0</c:v>
                </c:pt>
                <c:pt idx="9">
                  <c:v>11059.0</c:v>
                </c:pt>
                <c:pt idx="10">
                  <c:v>11402.0</c:v>
                </c:pt>
                <c:pt idx="11">
                  <c:v>11640.0</c:v>
                </c:pt>
                <c:pt idx="12">
                  <c:v>11978.0</c:v>
                </c:pt>
                <c:pt idx="13">
                  <c:v>13298.0</c:v>
                </c:pt>
                <c:pt idx="14">
                  <c:v>16446.0</c:v>
                </c:pt>
                <c:pt idx="15">
                  <c:v>20604.0</c:v>
                </c:pt>
                <c:pt idx="16">
                  <c:v>23135.0</c:v>
                </c:pt>
                <c:pt idx="17">
                  <c:v>24425.0</c:v>
                </c:pt>
                <c:pt idx="18">
                  <c:v>25467.0</c:v>
                </c:pt>
                <c:pt idx="19">
                  <c:v>26466.0</c:v>
                </c:pt>
                <c:pt idx="20">
                  <c:v>28884.0</c:v>
                </c:pt>
                <c:pt idx="21">
                  <c:v>32264.0</c:v>
                </c:pt>
              </c:numCache>
            </c:numRef>
          </c:val>
          <c:smooth val="0"/>
          <c:extLst xmlns:c16r2="http://schemas.microsoft.com/office/drawing/2015/06/chart">
            <c:ext xmlns:c16="http://schemas.microsoft.com/office/drawing/2014/chart" uri="{C3380CC4-5D6E-409C-BE32-E72D297353CC}">
              <c16:uniqueId val="{00000002-1C5F-449C-A7F6-A55EA188CD20}"/>
            </c:ext>
          </c:extLst>
        </c:ser>
        <c:dLbls>
          <c:showLegendKey val="0"/>
          <c:showVal val="0"/>
          <c:showCatName val="0"/>
          <c:showSerName val="0"/>
          <c:showPercent val="0"/>
          <c:showBubbleSize val="0"/>
        </c:dLbls>
        <c:marker val="1"/>
        <c:smooth val="0"/>
        <c:axId val="-2053330968"/>
        <c:axId val="-2053336328"/>
      </c:lineChart>
      <c:catAx>
        <c:axId val="-2053348344"/>
        <c:scaling>
          <c:orientation val="minMax"/>
        </c:scaling>
        <c:delete val="0"/>
        <c:axPos val="b"/>
        <c:numFmt formatCode="General" sourceLinked="1"/>
        <c:majorTickMark val="out"/>
        <c:minorTickMark val="none"/>
        <c:tickLblPos val="nextTo"/>
        <c:crossAx val="-2053339816"/>
        <c:crosses val="autoZero"/>
        <c:auto val="1"/>
        <c:lblAlgn val="ctr"/>
        <c:lblOffset val="100"/>
        <c:noMultiLvlLbl val="0"/>
      </c:catAx>
      <c:valAx>
        <c:axId val="-2053339816"/>
        <c:scaling>
          <c:orientation val="minMax"/>
        </c:scaling>
        <c:delete val="0"/>
        <c:axPos val="l"/>
        <c:majorGridlines/>
        <c:title>
          <c:tx>
            <c:rich>
              <a:bodyPr/>
              <a:lstStyle/>
              <a:p>
                <a:pPr>
                  <a:defRPr/>
                </a:pPr>
                <a:r>
                  <a:rPr lang="fr-FR"/>
                  <a:t>Surface</a:t>
                </a:r>
                <a:r>
                  <a:rPr lang="fr-FR" baseline="0"/>
                  <a:t> en ha</a:t>
                </a:r>
                <a:endParaRPr lang="fr-FR"/>
              </a:p>
            </c:rich>
          </c:tx>
          <c:layout/>
          <c:overlay val="0"/>
        </c:title>
        <c:numFmt formatCode="General" sourceLinked="1"/>
        <c:majorTickMark val="out"/>
        <c:minorTickMark val="none"/>
        <c:tickLblPos val="nextTo"/>
        <c:crossAx val="-2053348344"/>
        <c:crosses val="autoZero"/>
        <c:crossBetween val="between"/>
      </c:valAx>
      <c:valAx>
        <c:axId val="-2053336328"/>
        <c:scaling>
          <c:orientation val="minMax"/>
        </c:scaling>
        <c:delete val="0"/>
        <c:axPos val="r"/>
        <c:title>
          <c:tx>
            <c:rich>
              <a:bodyPr/>
              <a:lstStyle/>
              <a:p>
                <a:pPr>
                  <a:defRPr/>
                </a:pPr>
                <a:r>
                  <a:rPr lang="fr-FR"/>
                  <a:t>Nb d'exploitations</a:t>
                </a:r>
              </a:p>
            </c:rich>
          </c:tx>
          <c:layout/>
          <c:overlay val="0"/>
        </c:title>
        <c:numFmt formatCode="General" sourceLinked="1"/>
        <c:majorTickMark val="out"/>
        <c:minorTickMark val="none"/>
        <c:tickLblPos val="nextTo"/>
        <c:crossAx val="-2053330968"/>
        <c:crosses val="max"/>
        <c:crossBetween val="between"/>
      </c:valAx>
      <c:catAx>
        <c:axId val="-2053330968"/>
        <c:scaling>
          <c:orientation val="minMax"/>
        </c:scaling>
        <c:delete val="1"/>
        <c:axPos val="b"/>
        <c:numFmt formatCode="General" sourceLinked="1"/>
        <c:majorTickMark val="out"/>
        <c:minorTickMark val="none"/>
        <c:tickLblPos val="none"/>
        <c:crossAx val="-2053336328"/>
        <c:crosses val="autoZero"/>
        <c:auto val="1"/>
        <c:lblAlgn val="ctr"/>
        <c:lblOffset val="100"/>
        <c:noMultiLvlLbl val="0"/>
      </c:catAx>
    </c:plotArea>
    <c:legend>
      <c:legendPos val="r"/>
      <c:layout>
        <c:manualLayout>
          <c:xMode val="edge"/>
          <c:yMode val="edge"/>
          <c:x val="0.796609621622661"/>
          <c:y val="0.134318650444345"/>
          <c:w val="0.200755339400394"/>
          <c:h val="0.654958043288067"/>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Historique des Montants des aides CAB et MAB par région </a:t>
            </a:r>
          </a:p>
        </c:rich>
      </c:tx>
      <c:layout/>
      <c:overlay val="0"/>
      <c:spPr>
        <a:noFill/>
        <a:ln>
          <a:noFill/>
        </a:ln>
        <a:effectLst/>
      </c:spPr>
    </c:title>
    <c:autoTitleDeleted val="0"/>
    <c:plotArea>
      <c:layout/>
      <c:barChart>
        <c:barDir val="col"/>
        <c:grouping val="stacked"/>
        <c:varyColors val="0"/>
        <c:ser>
          <c:idx val="1"/>
          <c:order val="0"/>
          <c:tx>
            <c:strRef>
              <c:f>Feuil2!$C$1</c:f>
              <c:strCache>
                <c:ptCount val="1"/>
                <c:pt idx="0">
                  <c:v>OLAE</c:v>
                </c:pt>
              </c:strCache>
            </c:strRef>
          </c:tx>
          <c:spPr>
            <a:solidFill>
              <a:schemeClr val="accent2"/>
            </a:solidFill>
            <a:ln>
              <a:noFill/>
            </a:ln>
            <a:effectLst/>
          </c:spPr>
          <c:invertIfNegative val="0"/>
          <c:cat>
            <c:strRef>
              <c:f>Feuil2!$B$2:$B$22</c:f>
              <c:strCache>
                <c:ptCount val="21"/>
                <c:pt idx="0">
                  <c:v>Provence-Alpes-Côte d'Azur</c:v>
                </c:pt>
                <c:pt idx="1">
                  <c:v>Midi-Pyrénées</c:v>
                </c:pt>
                <c:pt idx="2">
                  <c:v>Pays de la Loire</c:v>
                </c:pt>
                <c:pt idx="3">
                  <c:v>Rhône-Alpes</c:v>
                </c:pt>
                <c:pt idx="4">
                  <c:v>Languedoc-Roussillon</c:v>
                </c:pt>
                <c:pt idx="5">
                  <c:v>Aquitaine</c:v>
                </c:pt>
                <c:pt idx="6">
                  <c:v>Bretagne</c:v>
                </c:pt>
                <c:pt idx="7">
                  <c:v>Poitou-Charentes</c:v>
                </c:pt>
                <c:pt idx="8">
                  <c:v>Auvergne</c:v>
                </c:pt>
                <c:pt idx="9">
                  <c:v>Bourgogne</c:v>
                </c:pt>
                <c:pt idx="10">
                  <c:v>Centre</c:v>
                </c:pt>
                <c:pt idx="11">
                  <c:v>Basse-Normandie</c:v>
                </c:pt>
                <c:pt idx="12">
                  <c:v>Lorraine</c:v>
                </c:pt>
                <c:pt idx="13">
                  <c:v>Limousin</c:v>
                </c:pt>
                <c:pt idx="14">
                  <c:v>Franche-Comté</c:v>
                </c:pt>
                <c:pt idx="15">
                  <c:v>Champagne-Ardenne</c:v>
                </c:pt>
                <c:pt idx="16">
                  <c:v>Alsace</c:v>
                </c:pt>
                <c:pt idx="17">
                  <c:v>Haute-Normandie</c:v>
                </c:pt>
                <c:pt idx="18">
                  <c:v>Picardie</c:v>
                </c:pt>
                <c:pt idx="19">
                  <c:v>Île-de-France</c:v>
                </c:pt>
                <c:pt idx="20">
                  <c:v>Corse</c:v>
                </c:pt>
              </c:strCache>
            </c:strRef>
          </c:cat>
          <c:val>
            <c:numRef>
              <c:f>Feuil2!$C$2:$C$22</c:f>
              <c:numCache>
                <c:formatCode>_-* #\ ##0\ _€_-;\-* #\ ##0\ _€_-;_-* "-"??\ _€_-;_-@_-</c:formatCode>
                <c:ptCount val="21"/>
                <c:pt idx="0">
                  <c:v>1.928048331E7</c:v>
                </c:pt>
                <c:pt idx="1">
                  <c:v>2.48839129E6</c:v>
                </c:pt>
                <c:pt idx="2">
                  <c:v>3.86290057999999E6</c:v>
                </c:pt>
                <c:pt idx="3">
                  <c:v>2.23999075E6</c:v>
                </c:pt>
                <c:pt idx="4">
                  <c:v>2.189178E6</c:v>
                </c:pt>
                <c:pt idx="5">
                  <c:v>1.32488658999999E6</c:v>
                </c:pt>
                <c:pt idx="6">
                  <c:v>1.90976882E6</c:v>
                </c:pt>
                <c:pt idx="7">
                  <c:v>1.63704825999999E6</c:v>
                </c:pt>
                <c:pt idx="8">
                  <c:v>1.85130980999999E6</c:v>
                </c:pt>
                <c:pt idx="9">
                  <c:v>1.61452935E6</c:v>
                </c:pt>
                <c:pt idx="10">
                  <c:v>655560.9</c:v>
                </c:pt>
                <c:pt idx="11">
                  <c:v>1.81560411E6</c:v>
                </c:pt>
                <c:pt idx="12">
                  <c:v>905868.069999999</c:v>
                </c:pt>
                <c:pt idx="13">
                  <c:v>1.22301278999999E6</c:v>
                </c:pt>
                <c:pt idx="14">
                  <c:v>1.1681806E6</c:v>
                </c:pt>
                <c:pt idx="15">
                  <c:v>270472.94</c:v>
                </c:pt>
                <c:pt idx="16">
                  <c:v>560511.4499999997</c:v>
                </c:pt>
                <c:pt idx="17">
                  <c:v>190492.36</c:v>
                </c:pt>
                <c:pt idx="18">
                  <c:v>95605.24</c:v>
                </c:pt>
                <c:pt idx="19">
                  <c:v>50037.56</c:v>
                </c:pt>
                <c:pt idx="20">
                  <c:v>257795.1</c:v>
                </c:pt>
              </c:numCache>
            </c:numRef>
          </c:val>
        </c:ser>
        <c:ser>
          <c:idx val="2"/>
          <c:order val="1"/>
          <c:tx>
            <c:strRef>
              <c:f>Feuil2!$D$1</c:f>
              <c:strCache>
                <c:ptCount val="1"/>
                <c:pt idx="0">
                  <c:v>CTE</c:v>
                </c:pt>
              </c:strCache>
            </c:strRef>
          </c:tx>
          <c:spPr>
            <a:solidFill>
              <a:schemeClr val="accent3"/>
            </a:solidFill>
            <a:ln>
              <a:noFill/>
            </a:ln>
            <a:effectLst/>
          </c:spPr>
          <c:invertIfNegative val="0"/>
          <c:cat>
            <c:strRef>
              <c:f>Feuil2!$B$2:$B$22</c:f>
              <c:strCache>
                <c:ptCount val="21"/>
                <c:pt idx="0">
                  <c:v>Provence-Alpes-Côte d'Azur</c:v>
                </c:pt>
                <c:pt idx="1">
                  <c:v>Midi-Pyrénées</c:v>
                </c:pt>
                <c:pt idx="2">
                  <c:v>Pays de la Loire</c:v>
                </c:pt>
                <c:pt idx="3">
                  <c:v>Rhône-Alpes</c:v>
                </c:pt>
                <c:pt idx="4">
                  <c:v>Languedoc-Roussillon</c:v>
                </c:pt>
                <c:pt idx="5">
                  <c:v>Aquitaine</c:v>
                </c:pt>
                <c:pt idx="6">
                  <c:v>Bretagne</c:v>
                </c:pt>
                <c:pt idx="7">
                  <c:v>Poitou-Charentes</c:v>
                </c:pt>
                <c:pt idx="8">
                  <c:v>Auvergne</c:v>
                </c:pt>
                <c:pt idx="9">
                  <c:v>Bourgogne</c:v>
                </c:pt>
                <c:pt idx="10">
                  <c:v>Centre</c:v>
                </c:pt>
                <c:pt idx="11">
                  <c:v>Basse-Normandie</c:v>
                </c:pt>
                <c:pt idx="12">
                  <c:v>Lorraine</c:v>
                </c:pt>
                <c:pt idx="13">
                  <c:v>Limousin</c:v>
                </c:pt>
                <c:pt idx="14">
                  <c:v>Franche-Comté</c:v>
                </c:pt>
                <c:pt idx="15">
                  <c:v>Champagne-Ardenne</c:v>
                </c:pt>
                <c:pt idx="16">
                  <c:v>Alsace</c:v>
                </c:pt>
                <c:pt idx="17">
                  <c:v>Haute-Normandie</c:v>
                </c:pt>
                <c:pt idx="18">
                  <c:v>Picardie</c:v>
                </c:pt>
                <c:pt idx="19">
                  <c:v>Île-de-France</c:v>
                </c:pt>
                <c:pt idx="20">
                  <c:v>Corse</c:v>
                </c:pt>
              </c:strCache>
            </c:strRef>
          </c:cat>
          <c:val>
            <c:numRef>
              <c:f>Feuil2!$D$2:$D$22</c:f>
              <c:numCache>
                <c:formatCode>_-* #\ ##0\ _€_-;\-* #\ ##0\ _€_-;_-* "-"??\ _€_-;_-@_-</c:formatCode>
                <c:ptCount val="21"/>
                <c:pt idx="0">
                  <c:v>2.352538554E7</c:v>
                </c:pt>
                <c:pt idx="1">
                  <c:v>1.94505929499999E7</c:v>
                </c:pt>
                <c:pt idx="2">
                  <c:v>1.856271722E7</c:v>
                </c:pt>
                <c:pt idx="3">
                  <c:v>1.16873240599999E7</c:v>
                </c:pt>
                <c:pt idx="4">
                  <c:v>1.005257877E7</c:v>
                </c:pt>
                <c:pt idx="5">
                  <c:v>9.43197435E6</c:v>
                </c:pt>
                <c:pt idx="6">
                  <c:v>9.25074062E6</c:v>
                </c:pt>
                <c:pt idx="7">
                  <c:v>9.69423302E6</c:v>
                </c:pt>
                <c:pt idx="8">
                  <c:v>9.36288909E6</c:v>
                </c:pt>
                <c:pt idx="9">
                  <c:v>4.83663556E6</c:v>
                </c:pt>
                <c:pt idx="10">
                  <c:v>6.49890864000001E6</c:v>
                </c:pt>
                <c:pt idx="11">
                  <c:v>3.99293138E6</c:v>
                </c:pt>
                <c:pt idx="12">
                  <c:v>6.54692295999999E6</c:v>
                </c:pt>
                <c:pt idx="13">
                  <c:v>6.35022585999999E6</c:v>
                </c:pt>
                <c:pt idx="14">
                  <c:v>6.2141016E6</c:v>
                </c:pt>
                <c:pt idx="15">
                  <c:v>2.36480757E6</c:v>
                </c:pt>
                <c:pt idx="16">
                  <c:v>3.00015558E6</c:v>
                </c:pt>
                <c:pt idx="17">
                  <c:v>1.21791517E6</c:v>
                </c:pt>
                <c:pt idx="18">
                  <c:v>1.86698709E6</c:v>
                </c:pt>
                <c:pt idx="19">
                  <c:v>1.31140576E6</c:v>
                </c:pt>
                <c:pt idx="20">
                  <c:v>611816.8</c:v>
                </c:pt>
              </c:numCache>
            </c:numRef>
          </c:val>
        </c:ser>
        <c:ser>
          <c:idx val="3"/>
          <c:order val="2"/>
          <c:tx>
            <c:strRef>
              <c:f>Feuil2!$E$1</c:f>
              <c:strCache>
                <c:ptCount val="1"/>
                <c:pt idx="0">
                  <c:v>CAD</c:v>
                </c:pt>
              </c:strCache>
            </c:strRef>
          </c:tx>
          <c:spPr>
            <a:solidFill>
              <a:schemeClr val="accent4"/>
            </a:solidFill>
            <a:ln>
              <a:noFill/>
            </a:ln>
            <a:effectLst/>
          </c:spPr>
          <c:invertIfNegative val="0"/>
          <c:cat>
            <c:strRef>
              <c:f>Feuil2!$B$2:$B$22</c:f>
              <c:strCache>
                <c:ptCount val="21"/>
                <c:pt idx="0">
                  <c:v>Provence-Alpes-Côte d'Azur</c:v>
                </c:pt>
                <c:pt idx="1">
                  <c:v>Midi-Pyrénées</c:v>
                </c:pt>
                <c:pt idx="2">
                  <c:v>Pays de la Loire</c:v>
                </c:pt>
                <c:pt idx="3">
                  <c:v>Rhône-Alpes</c:v>
                </c:pt>
                <c:pt idx="4">
                  <c:v>Languedoc-Roussillon</c:v>
                </c:pt>
                <c:pt idx="5">
                  <c:v>Aquitaine</c:v>
                </c:pt>
                <c:pt idx="6">
                  <c:v>Bretagne</c:v>
                </c:pt>
                <c:pt idx="7">
                  <c:v>Poitou-Charentes</c:v>
                </c:pt>
                <c:pt idx="8">
                  <c:v>Auvergne</c:v>
                </c:pt>
                <c:pt idx="9">
                  <c:v>Bourgogne</c:v>
                </c:pt>
                <c:pt idx="10">
                  <c:v>Centre</c:v>
                </c:pt>
                <c:pt idx="11">
                  <c:v>Basse-Normandie</c:v>
                </c:pt>
                <c:pt idx="12">
                  <c:v>Lorraine</c:v>
                </c:pt>
                <c:pt idx="13">
                  <c:v>Limousin</c:v>
                </c:pt>
                <c:pt idx="14">
                  <c:v>Franche-Comté</c:v>
                </c:pt>
                <c:pt idx="15">
                  <c:v>Champagne-Ardenne</c:v>
                </c:pt>
                <c:pt idx="16">
                  <c:v>Alsace</c:v>
                </c:pt>
                <c:pt idx="17">
                  <c:v>Haute-Normandie</c:v>
                </c:pt>
                <c:pt idx="18">
                  <c:v>Picardie</c:v>
                </c:pt>
                <c:pt idx="19">
                  <c:v>Île-de-France</c:v>
                </c:pt>
                <c:pt idx="20">
                  <c:v>Corse</c:v>
                </c:pt>
              </c:strCache>
            </c:strRef>
          </c:cat>
          <c:val>
            <c:numRef>
              <c:f>Feuil2!$E$2:$E$22</c:f>
              <c:numCache>
                <c:formatCode>_-* #\ ##0\ _€_-;\-* #\ ##0\ _€_-;_-* "-"??\ _€_-;_-@_-</c:formatCode>
                <c:ptCount val="21"/>
                <c:pt idx="0">
                  <c:v>1.13795208E6</c:v>
                </c:pt>
                <c:pt idx="1">
                  <c:v>3.20687723E6</c:v>
                </c:pt>
                <c:pt idx="2">
                  <c:v>3.4885189E6</c:v>
                </c:pt>
                <c:pt idx="3">
                  <c:v>2.97306927E6</c:v>
                </c:pt>
                <c:pt idx="4">
                  <c:v>1.83872205999999E6</c:v>
                </c:pt>
                <c:pt idx="5">
                  <c:v>2.06392424E6</c:v>
                </c:pt>
                <c:pt idx="6">
                  <c:v>1.27440891E6</c:v>
                </c:pt>
                <c:pt idx="7">
                  <c:v>1.98291713E6</c:v>
                </c:pt>
                <c:pt idx="8">
                  <c:v>624019.04</c:v>
                </c:pt>
                <c:pt idx="9">
                  <c:v>2.1634093E6</c:v>
                </c:pt>
                <c:pt idx="10">
                  <c:v>1.43361822999999E6</c:v>
                </c:pt>
                <c:pt idx="11">
                  <c:v>838681.5799999987</c:v>
                </c:pt>
                <c:pt idx="12">
                  <c:v>515125.5</c:v>
                </c:pt>
                <c:pt idx="13">
                  <c:v>900196.3999999989</c:v>
                </c:pt>
                <c:pt idx="14">
                  <c:v>380200.139999999</c:v>
                </c:pt>
                <c:pt idx="15">
                  <c:v>288738.389999999</c:v>
                </c:pt>
                <c:pt idx="16">
                  <c:v>387852.04</c:v>
                </c:pt>
                <c:pt idx="17">
                  <c:v>1.40499793999999E6</c:v>
                </c:pt>
                <c:pt idx="18">
                  <c:v>176028.29</c:v>
                </c:pt>
                <c:pt idx="19">
                  <c:v>54964.74</c:v>
                </c:pt>
                <c:pt idx="20">
                  <c:v>66214.51</c:v>
                </c:pt>
              </c:numCache>
            </c:numRef>
          </c:val>
        </c:ser>
        <c:ser>
          <c:idx val="4"/>
          <c:order val="3"/>
          <c:tx>
            <c:strRef>
              <c:f>Feuil2!$F$1</c:f>
              <c:strCache>
                <c:ptCount val="1"/>
                <c:pt idx="0">
                  <c:v>214D</c:v>
                </c:pt>
              </c:strCache>
            </c:strRef>
          </c:tx>
          <c:spPr>
            <a:solidFill>
              <a:schemeClr val="accent5"/>
            </a:solidFill>
            <a:ln>
              <a:noFill/>
            </a:ln>
            <a:effectLst/>
          </c:spPr>
          <c:invertIfNegative val="0"/>
          <c:cat>
            <c:strRef>
              <c:f>Feuil2!$B$2:$B$22</c:f>
              <c:strCache>
                <c:ptCount val="21"/>
                <c:pt idx="0">
                  <c:v>Provence-Alpes-Côte d'Azur</c:v>
                </c:pt>
                <c:pt idx="1">
                  <c:v>Midi-Pyrénées</c:v>
                </c:pt>
                <c:pt idx="2">
                  <c:v>Pays de la Loire</c:v>
                </c:pt>
                <c:pt idx="3">
                  <c:v>Rhône-Alpes</c:v>
                </c:pt>
                <c:pt idx="4">
                  <c:v>Languedoc-Roussillon</c:v>
                </c:pt>
                <c:pt idx="5">
                  <c:v>Aquitaine</c:v>
                </c:pt>
                <c:pt idx="6">
                  <c:v>Bretagne</c:v>
                </c:pt>
                <c:pt idx="7">
                  <c:v>Poitou-Charentes</c:v>
                </c:pt>
                <c:pt idx="8">
                  <c:v>Auvergne</c:v>
                </c:pt>
                <c:pt idx="9">
                  <c:v>Bourgogne</c:v>
                </c:pt>
                <c:pt idx="10">
                  <c:v>Centre</c:v>
                </c:pt>
                <c:pt idx="11">
                  <c:v>Basse-Normandie</c:v>
                </c:pt>
                <c:pt idx="12">
                  <c:v>Lorraine</c:v>
                </c:pt>
                <c:pt idx="13">
                  <c:v>Limousin</c:v>
                </c:pt>
                <c:pt idx="14">
                  <c:v>Franche-Comté</c:v>
                </c:pt>
                <c:pt idx="15">
                  <c:v>Champagne-Ardenne</c:v>
                </c:pt>
                <c:pt idx="16">
                  <c:v>Alsace</c:v>
                </c:pt>
                <c:pt idx="17">
                  <c:v>Haute-Normandie</c:v>
                </c:pt>
                <c:pt idx="18">
                  <c:v>Picardie</c:v>
                </c:pt>
                <c:pt idx="19">
                  <c:v>Île-de-France</c:v>
                </c:pt>
                <c:pt idx="20">
                  <c:v>Corse</c:v>
                </c:pt>
              </c:strCache>
            </c:strRef>
          </c:cat>
          <c:val>
            <c:numRef>
              <c:f>Feuil2!$F$2:$F$22</c:f>
              <c:numCache>
                <c:formatCode>_-* #\ ##0\ _€_-;\-* #\ ##0\ _€_-;_-* "-"??\ _€_-;_-@_-</c:formatCode>
                <c:ptCount val="21"/>
                <c:pt idx="0">
                  <c:v>9.70693771E6</c:v>
                </c:pt>
                <c:pt idx="1">
                  <c:v>1.90680162E7</c:v>
                </c:pt>
                <c:pt idx="2">
                  <c:v>1.38562484900001E7</c:v>
                </c:pt>
                <c:pt idx="3">
                  <c:v>1.367837246E7</c:v>
                </c:pt>
                <c:pt idx="4">
                  <c:v>1.299724121E7</c:v>
                </c:pt>
                <c:pt idx="5">
                  <c:v>1.223152429E7</c:v>
                </c:pt>
                <c:pt idx="6">
                  <c:v>6.11073853000001E6</c:v>
                </c:pt>
                <c:pt idx="7">
                  <c:v>4.22594176E6</c:v>
                </c:pt>
                <c:pt idx="8">
                  <c:v>5.2137682E6</c:v>
                </c:pt>
                <c:pt idx="9">
                  <c:v>5.35692697E6</c:v>
                </c:pt>
                <c:pt idx="10">
                  <c:v>5.5079952E6</c:v>
                </c:pt>
                <c:pt idx="11">
                  <c:v>6.06310898E6</c:v>
                </c:pt>
                <c:pt idx="12">
                  <c:v>4.44072902E6</c:v>
                </c:pt>
                <c:pt idx="13">
                  <c:v>2.64939007E6</c:v>
                </c:pt>
                <c:pt idx="14">
                  <c:v>4.01257982E6</c:v>
                </c:pt>
                <c:pt idx="15">
                  <c:v>3.19502692E6</c:v>
                </c:pt>
                <c:pt idx="16">
                  <c:v>2.82534128E6</c:v>
                </c:pt>
                <c:pt idx="17">
                  <c:v>1.57555026999999E6</c:v>
                </c:pt>
                <c:pt idx="18">
                  <c:v>1.06605741E6</c:v>
                </c:pt>
                <c:pt idx="19">
                  <c:v>1.36369645E6</c:v>
                </c:pt>
                <c:pt idx="20">
                  <c:v>1.55370297E6</c:v>
                </c:pt>
              </c:numCache>
            </c:numRef>
          </c:val>
        </c:ser>
        <c:ser>
          <c:idx val="5"/>
          <c:order val="4"/>
          <c:tx>
            <c:strRef>
              <c:f>Feuil2!$G$1</c:f>
              <c:strCache>
                <c:ptCount val="1"/>
                <c:pt idx="0">
                  <c:v>214E</c:v>
                </c:pt>
              </c:strCache>
            </c:strRef>
          </c:tx>
          <c:spPr>
            <a:solidFill>
              <a:schemeClr val="accent6"/>
            </a:solidFill>
            <a:ln>
              <a:noFill/>
            </a:ln>
            <a:effectLst/>
          </c:spPr>
          <c:invertIfNegative val="0"/>
          <c:cat>
            <c:strRef>
              <c:f>Feuil2!$B$2:$B$22</c:f>
              <c:strCache>
                <c:ptCount val="21"/>
                <c:pt idx="0">
                  <c:v>Provence-Alpes-Côte d'Azur</c:v>
                </c:pt>
                <c:pt idx="1">
                  <c:v>Midi-Pyrénées</c:v>
                </c:pt>
                <c:pt idx="2">
                  <c:v>Pays de la Loire</c:v>
                </c:pt>
                <c:pt idx="3">
                  <c:v>Rhône-Alpes</c:v>
                </c:pt>
                <c:pt idx="4">
                  <c:v>Languedoc-Roussillon</c:v>
                </c:pt>
                <c:pt idx="5">
                  <c:v>Aquitaine</c:v>
                </c:pt>
                <c:pt idx="6">
                  <c:v>Bretagne</c:v>
                </c:pt>
                <c:pt idx="7">
                  <c:v>Poitou-Charentes</c:v>
                </c:pt>
                <c:pt idx="8">
                  <c:v>Auvergne</c:v>
                </c:pt>
                <c:pt idx="9">
                  <c:v>Bourgogne</c:v>
                </c:pt>
                <c:pt idx="10">
                  <c:v>Centre</c:v>
                </c:pt>
                <c:pt idx="11">
                  <c:v>Basse-Normandie</c:v>
                </c:pt>
                <c:pt idx="12">
                  <c:v>Lorraine</c:v>
                </c:pt>
                <c:pt idx="13">
                  <c:v>Limousin</c:v>
                </c:pt>
                <c:pt idx="14">
                  <c:v>Franche-Comté</c:v>
                </c:pt>
                <c:pt idx="15">
                  <c:v>Champagne-Ardenne</c:v>
                </c:pt>
                <c:pt idx="16">
                  <c:v>Alsace</c:v>
                </c:pt>
                <c:pt idx="17">
                  <c:v>Haute-Normandie</c:v>
                </c:pt>
                <c:pt idx="18">
                  <c:v>Picardie</c:v>
                </c:pt>
                <c:pt idx="19">
                  <c:v>Île-de-France</c:v>
                </c:pt>
                <c:pt idx="20">
                  <c:v>Corse</c:v>
                </c:pt>
              </c:strCache>
            </c:strRef>
          </c:cat>
          <c:val>
            <c:numRef>
              <c:f>Feuil2!$G$2:$G$22</c:f>
              <c:numCache>
                <c:formatCode>General</c:formatCode>
                <c:ptCount val="21"/>
                <c:pt idx="2" formatCode="_-* #\ ##0\ _€_-;\-* #\ ##0\ _€_-;_-* &quot;-&quot;??\ _€_-;_-@_-">
                  <c:v>2267.0</c:v>
                </c:pt>
                <c:pt idx="6" formatCode="_-* #\ ##0\ _€_-;\-* #\ ##0\ _€_-;_-* &quot;-&quot;??\ _€_-;_-@_-">
                  <c:v>2.75724701E6</c:v>
                </c:pt>
                <c:pt idx="7" formatCode="_-* #\ ##0\ _€_-;\-* #\ ##0\ _€_-;_-* &quot;-&quot;??\ _€_-;_-@_-">
                  <c:v>98297.1</c:v>
                </c:pt>
                <c:pt idx="18" formatCode="_-* #\ ##0\ _€_-;\-* #\ ##0\ _€_-;_-* &quot;-&quot;??\ _€_-;_-@_-">
                  <c:v>846369.349999999</c:v>
                </c:pt>
              </c:numCache>
            </c:numRef>
          </c:val>
        </c:ser>
        <c:ser>
          <c:idx val="6"/>
          <c:order val="5"/>
          <c:tx>
            <c:strRef>
              <c:f>Feuil2!$H$1</c:f>
              <c:strCache>
                <c:ptCount val="1"/>
                <c:pt idx="0">
                  <c:v>MAET BIOCONV</c:v>
                </c:pt>
              </c:strCache>
            </c:strRef>
          </c:tx>
          <c:spPr>
            <a:solidFill>
              <a:schemeClr val="accent1">
                <a:lumMod val="60000"/>
              </a:schemeClr>
            </a:solidFill>
            <a:ln>
              <a:noFill/>
            </a:ln>
            <a:effectLst/>
          </c:spPr>
          <c:invertIfNegative val="0"/>
          <c:cat>
            <c:strRef>
              <c:f>Feuil2!$B$2:$B$22</c:f>
              <c:strCache>
                <c:ptCount val="21"/>
                <c:pt idx="0">
                  <c:v>Provence-Alpes-Côte d'Azur</c:v>
                </c:pt>
                <c:pt idx="1">
                  <c:v>Midi-Pyrénées</c:v>
                </c:pt>
                <c:pt idx="2">
                  <c:v>Pays de la Loire</c:v>
                </c:pt>
                <c:pt idx="3">
                  <c:v>Rhône-Alpes</c:v>
                </c:pt>
                <c:pt idx="4">
                  <c:v>Languedoc-Roussillon</c:v>
                </c:pt>
                <c:pt idx="5">
                  <c:v>Aquitaine</c:v>
                </c:pt>
                <c:pt idx="6">
                  <c:v>Bretagne</c:v>
                </c:pt>
                <c:pt idx="7">
                  <c:v>Poitou-Charentes</c:v>
                </c:pt>
                <c:pt idx="8">
                  <c:v>Auvergne</c:v>
                </c:pt>
                <c:pt idx="9">
                  <c:v>Bourgogne</c:v>
                </c:pt>
                <c:pt idx="10">
                  <c:v>Centre</c:v>
                </c:pt>
                <c:pt idx="11">
                  <c:v>Basse-Normandie</c:v>
                </c:pt>
                <c:pt idx="12">
                  <c:v>Lorraine</c:v>
                </c:pt>
                <c:pt idx="13">
                  <c:v>Limousin</c:v>
                </c:pt>
                <c:pt idx="14">
                  <c:v>Franche-Comté</c:v>
                </c:pt>
                <c:pt idx="15">
                  <c:v>Champagne-Ardenne</c:v>
                </c:pt>
                <c:pt idx="16">
                  <c:v>Alsace</c:v>
                </c:pt>
                <c:pt idx="17">
                  <c:v>Haute-Normandie</c:v>
                </c:pt>
                <c:pt idx="18">
                  <c:v>Picardie</c:v>
                </c:pt>
                <c:pt idx="19">
                  <c:v>Île-de-France</c:v>
                </c:pt>
                <c:pt idx="20">
                  <c:v>Corse</c:v>
                </c:pt>
              </c:strCache>
            </c:strRef>
          </c:cat>
          <c:val>
            <c:numRef>
              <c:f>Feuil2!$H$2:$H$22</c:f>
              <c:numCache>
                <c:formatCode>General</c:formatCode>
                <c:ptCount val="21"/>
                <c:pt idx="0" formatCode="_-* #\ ##0\ _€_-;\-* #\ ##0\ _€_-;_-* &quot;-&quot;??\ _€_-;_-@_-">
                  <c:v>15253.46</c:v>
                </c:pt>
                <c:pt idx="2" formatCode="_-* #\ ##0\ _€_-;\-* #\ ##0\ _€_-;_-* &quot;-&quot;??\ _€_-;_-@_-">
                  <c:v>530147.3799999988</c:v>
                </c:pt>
                <c:pt idx="3" formatCode="_-* #\ ##0\ _€_-;\-* #\ ##0\ _€_-;_-* &quot;-&quot;??\ _€_-;_-@_-">
                  <c:v>222882.52</c:v>
                </c:pt>
                <c:pt idx="4" formatCode="_-* #\ ##0\ _€_-;\-* #\ ##0\ _€_-;_-* &quot;-&quot;??\ _€_-;_-@_-">
                  <c:v>731600.1299999988</c:v>
                </c:pt>
                <c:pt idx="5" formatCode="_-* #\ ##0\ _€_-;\-* #\ ##0\ _€_-;_-* &quot;-&quot;??\ _€_-;_-@_-">
                  <c:v>0.0</c:v>
                </c:pt>
                <c:pt idx="6" formatCode="_-* #\ ##0\ _€_-;\-* #\ ##0\ _€_-;_-* &quot;-&quot;??\ _€_-;_-@_-">
                  <c:v>568173.8099999989</c:v>
                </c:pt>
                <c:pt idx="7" formatCode="_-* #\ ##0\ _€_-;\-* #\ ##0\ _€_-;_-* &quot;-&quot;??\ _€_-;_-@_-">
                  <c:v>1.91763307999999E6</c:v>
                </c:pt>
                <c:pt idx="9" formatCode="_-* #\ ##0\ _€_-;\-* #\ ##0\ _€_-;_-* &quot;-&quot;??\ _€_-;_-@_-">
                  <c:v>1.66437696E6</c:v>
                </c:pt>
                <c:pt idx="10" formatCode="_-* #\ ##0\ _€_-;\-* #\ ##0\ _€_-;_-* &quot;-&quot;??\ _€_-;_-@_-">
                  <c:v>669000.16</c:v>
                </c:pt>
                <c:pt idx="11" formatCode="_-* #\ ##0\ _€_-;\-* #\ ##0\ _€_-;_-* &quot;-&quot;??\ _€_-;_-@_-">
                  <c:v>16115.07</c:v>
                </c:pt>
                <c:pt idx="12" formatCode="_-* #\ ##0\ _€_-;\-* #\ ##0\ _€_-;_-* &quot;-&quot;??\ _€_-;_-@_-">
                  <c:v>87952.0</c:v>
                </c:pt>
                <c:pt idx="15" formatCode="_-* #\ ##0\ _€_-;\-* #\ ##0\ _€_-;_-* &quot;-&quot;??\ _€_-;_-@_-">
                  <c:v>268000.11</c:v>
                </c:pt>
                <c:pt idx="16" formatCode="_-* #\ ##0\ _€_-;\-* #\ ##0\ _€_-;_-* &quot;-&quot;??\ _€_-;_-@_-">
                  <c:v>10805.76</c:v>
                </c:pt>
                <c:pt idx="17" formatCode="_-* #\ ##0\ _€_-;\-* #\ ##0\ _€_-;_-* &quot;-&quot;??\ _€_-;_-@_-">
                  <c:v>66954.51</c:v>
                </c:pt>
                <c:pt idx="18" formatCode="_-* #\ ##0\ _€_-;\-* #\ ##0\ _€_-;_-* &quot;-&quot;??\ _€_-;_-@_-">
                  <c:v>255423.059999999</c:v>
                </c:pt>
                <c:pt idx="19" formatCode="_-* #\ ##0\ _€_-;\-* #\ ##0\ _€_-;_-* &quot;-&quot;??\ _€_-;_-@_-">
                  <c:v>114016.799999999</c:v>
                </c:pt>
              </c:numCache>
            </c:numRef>
          </c:val>
        </c:ser>
        <c:ser>
          <c:idx val="7"/>
          <c:order val="6"/>
          <c:tx>
            <c:strRef>
              <c:f>Feuil2!$I$1</c:f>
              <c:strCache>
                <c:ptCount val="1"/>
                <c:pt idx="0">
                  <c:v>MAET BIOMAINT</c:v>
                </c:pt>
              </c:strCache>
            </c:strRef>
          </c:tx>
          <c:spPr>
            <a:solidFill>
              <a:schemeClr val="accent2">
                <a:lumMod val="60000"/>
              </a:schemeClr>
            </a:solidFill>
            <a:ln>
              <a:noFill/>
            </a:ln>
            <a:effectLst/>
          </c:spPr>
          <c:invertIfNegative val="0"/>
          <c:cat>
            <c:strRef>
              <c:f>Feuil2!$B$2:$B$22</c:f>
              <c:strCache>
                <c:ptCount val="21"/>
                <c:pt idx="0">
                  <c:v>Provence-Alpes-Côte d'Azur</c:v>
                </c:pt>
                <c:pt idx="1">
                  <c:v>Midi-Pyrénées</c:v>
                </c:pt>
                <c:pt idx="2">
                  <c:v>Pays de la Loire</c:v>
                </c:pt>
                <c:pt idx="3">
                  <c:v>Rhône-Alpes</c:v>
                </c:pt>
                <c:pt idx="4">
                  <c:v>Languedoc-Roussillon</c:v>
                </c:pt>
                <c:pt idx="5">
                  <c:v>Aquitaine</c:v>
                </c:pt>
                <c:pt idx="6">
                  <c:v>Bretagne</c:v>
                </c:pt>
                <c:pt idx="7">
                  <c:v>Poitou-Charentes</c:v>
                </c:pt>
                <c:pt idx="8">
                  <c:v>Auvergne</c:v>
                </c:pt>
                <c:pt idx="9">
                  <c:v>Bourgogne</c:v>
                </c:pt>
                <c:pt idx="10">
                  <c:v>Centre</c:v>
                </c:pt>
                <c:pt idx="11">
                  <c:v>Basse-Normandie</c:v>
                </c:pt>
                <c:pt idx="12">
                  <c:v>Lorraine</c:v>
                </c:pt>
                <c:pt idx="13">
                  <c:v>Limousin</c:v>
                </c:pt>
                <c:pt idx="14">
                  <c:v>Franche-Comté</c:v>
                </c:pt>
                <c:pt idx="15">
                  <c:v>Champagne-Ardenne</c:v>
                </c:pt>
                <c:pt idx="16">
                  <c:v>Alsace</c:v>
                </c:pt>
                <c:pt idx="17">
                  <c:v>Haute-Normandie</c:v>
                </c:pt>
                <c:pt idx="18">
                  <c:v>Picardie</c:v>
                </c:pt>
                <c:pt idx="19">
                  <c:v>Île-de-France</c:v>
                </c:pt>
                <c:pt idx="20">
                  <c:v>Corse</c:v>
                </c:pt>
              </c:strCache>
            </c:strRef>
          </c:cat>
          <c:val>
            <c:numRef>
              <c:f>Feuil2!$I$2:$I$22</c:f>
              <c:numCache>
                <c:formatCode>_-* #\ ##0\ _€_-;\-* #\ ##0\ _€_-;_-* "-"??\ _€_-;_-@_-</c:formatCode>
                <c:ptCount val="21"/>
                <c:pt idx="1">
                  <c:v>324072.84</c:v>
                </c:pt>
                <c:pt idx="2">
                  <c:v>559925.6499999989</c:v>
                </c:pt>
                <c:pt idx="4">
                  <c:v>17559.99000000001</c:v>
                </c:pt>
                <c:pt idx="5">
                  <c:v>91490.08</c:v>
                </c:pt>
                <c:pt idx="6">
                  <c:v>266711.999999999</c:v>
                </c:pt>
                <c:pt idx="7">
                  <c:v>1.21566336E6</c:v>
                </c:pt>
                <c:pt idx="8">
                  <c:v>38013.0</c:v>
                </c:pt>
                <c:pt idx="9">
                  <c:v>82156.53</c:v>
                </c:pt>
                <c:pt idx="10">
                  <c:v>621690.5499999989</c:v>
                </c:pt>
                <c:pt idx="11">
                  <c:v>93331.48</c:v>
                </c:pt>
                <c:pt idx="12">
                  <c:v>8341.1</c:v>
                </c:pt>
                <c:pt idx="14">
                  <c:v>23717.9999999999</c:v>
                </c:pt>
                <c:pt idx="15">
                  <c:v>114478.84</c:v>
                </c:pt>
                <c:pt idx="16">
                  <c:v>20064.96</c:v>
                </c:pt>
                <c:pt idx="17">
                  <c:v>73960.37</c:v>
                </c:pt>
                <c:pt idx="19">
                  <c:v>15176.6999999999</c:v>
                </c:pt>
              </c:numCache>
            </c:numRef>
          </c:val>
        </c:ser>
        <c:ser>
          <c:idx val="10"/>
          <c:order val="7"/>
          <c:tx>
            <c:strRef>
              <c:f>Feuil2!$L$1</c:f>
              <c:strCache>
                <c:ptCount val="1"/>
                <c:pt idx="0">
                  <c:v>SAB_CB</c:v>
                </c:pt>
              </c:strCache>
            </c:strRef>
          </c:tx>
          <c:spPr>
            <a:solidFill>
              <a:schemeClr val="accent5">
                <a:lumMod val="60000"/>
              </a:schemeClr>
            </a:solidFill>
            <a:ln>
              <a:noFill/>
            </a:ln>
            <a:effectLst/>
          </c:spPr>
          <c:invertIfNegative val="0"/>
          <c:cat>
            <c:strRef>
              <c:f>Feuil2!$B$2:$B$22</c:f>
              <c:strCache>
                <c:ptCount val="21"/>
                <c:pt idx="0">
                  <c:v>Provence-Alpes-Côte d'Azur</c:v>
                </c:pt>
                <c:pt idx="1">
                  <c:v>Midi-Pyrénées</c:v>
                </c:pt>
                <c:pt idx="2">
                  <c:v>Pays de la Loire</c:v>
                </c:pt>
                <c:pt idx="3">
                  <c:v>Rhône-Alpes</c:v>
                </c:pt>
                <c:pt idx="4">
                  <c:v>Languedoc-Roussillon</c:v>
                </c:pt>
                <c:pt idx="5">
                  <c:v>Aquitaine</c:v>
                </c:pt>
                <c:pt idx="6">
                  <c:v>Bretagne</c:v>
                </c:pt>
                <c:pt idx="7">
                  <c:v>Poitou-Charentes</c:v>
                </c:pt>
                <c:pt idx="8">
                  <c:v>Auvergne</c:v>
                </c:pt>
                <c:pt idx="9">
                  <c:v>Bourgogne</c:v>
                </c:pt>
                <c:pt idx="10">
                  <c:v>Centre</c:v>
                </c:pt>
                <c:pt idx="11">
                  <c:v>Basse-Normandie</c:v>
                </c:pt>
                <c:pt idx="12">
                  <c:v>Lorraine</c:v>
                </c:pt>
                <c:pt idx="13">
                  <c:v>Limousin</c:v>
                </c:pt>
                <c:pt idx="14">
                  <c:v>Franche-Comté</c:v>
                </c:pt>
                <c:pt idx="15">
                  <c:v>Champagne-Ardenne</c:v>
                </c:pt>
                <c:pt idx="16">
                  <c:v>Alsace</c:v>
                </c:pt>
                <c:pt idx="17">
                  <c:v>Haute-Normandie</c:v>
                </c:pt>
                <c:pt idx="18">
                  <c:v>Picardie</c:v>
                </c:pt>
                <c:pt idx="19">
                  <c:v>Île-de-France</c:v>
                </c:pt>
                <c:pt idx="20">
                  <c:v>Corse</c:v>
                </c:pt>
              </c:strCache>
            </c:strRef>
          </c:cat>
          <c:val>
            <c:numRef>
              <c:f>Feuil2!$L$2:$L$22</c:f>
              <c:numCache>
                <c:formatCode>_-* #\ ##0\ _€_-;\-* #\ ##0\ _€_-;_-* "-"??\ _€_-;_-@_-</c:formatCode>
                <c:ptCount val="21"/>
                <c:pt idx="0">
                  <c:v>4.53750865E6</c:v>
                </c:pt>
                <c:pt idx="1">
                  <c:v>8.22927326E6</c:v>
                </c:pt>
                <c:pt idx="2">
                  <c:v>6.36211789E6</c:v>
                </c:pt>
                <c:pt idx="3">
                  <c:v>3.37325845999999E6</c:v>
                </c:pt>
                <c:pt idx="4">
                  <c:v>5.07028321999998E6</c:v>
                </c:pt>
                <c:pt idx="5">
                  <c:v>5.84564655E6</c:v>
                </c:pt>
                <c:pt idx="6">
                  <c:v>3.28963077E6</c:v>
                </c:pt>
                <c:pt idx="7">
                  <c:v>3.05648118E6</c:v>
                </c:pt>
                <c:pt idx="8">
                  <c:v>2.21439011E6</c:v>
                </c:pt>
                <c:pt idx="9">
                  <c:v>2.6378396E6</c:v>
                </c:pt>
                <c:pt idx="10">
                  <c:v>2.79609521E6</c:v>
                </c:pt>
                <c:pt idx="11">
                  <c:v>3.12986077999999E6</c:v>
                </c:pt>
                <c:pt idx="12">
                  <c:v>2.08756704E6</c:v>
                </c:pt>
                <c:pt idx="13">
                  <c:v>2.64710638E6</c:v>
                </c:pt>
                <c:pt idx="14">
                  <c:v>673827.2</c:v>
                </c:pt>
                <c:pt idx="15">
                  <c:v>1.30797374E6</c:v>
                </c:pt>
                <c:pt idx="16">
                  <c:v>553499.36</c:v>
                </c:pt>
                <c:pt idx="17">
                  <c:v>534983.8099999989</c:v>
                </c:pt>
                <c:pt idx="18">
                  <c:v>690096.82</c:v>
                </c:pt>
                <c:pt idx="19">
                  <c:v>296141.14</c:v>
                </c:pt>
              </c:numCache>
            </c:numRef>
          </c:val>
        </c:ser>
        <c:ser>
          <c:idx val="11"/>
          <c:order val="8"/>
          <c:tx>
            <c:strRef>
              <c:f>Feuil2!$M$1</c:f>
              <c:strCache>
                <c:ptCount val="1"/>
                <c:pt idx="0">
                  <c:v>SAB_MB</c:v>
                </c:pt>
              </c:strCache>
            </c:strRef>
          </c:tx>
          <c:spPr>
            <a:solidFill>
              <a:schemeClr val="accent6">
                <a:lumMod val="60000"/>
              </a:schemeClr>
            </a:solidFill>
            <a:ln>
              <a:noFill/>
            </a:ln>
            <a:effectLst/>
          </c:spPr>
          <c:invertIfNegative val="0"/>
          <c:cat>
            <c:strRef>
              <c:f>Feuil2!$B$2:$B$22</c:f>
              <c:strCache>
                <c:ptCount val="21"/>
                <c:pt idx="0">
                  <c:v>Provence-Alpes-Côte d'Azur</c:v>
                </c:pt>
                <c:pt idx="1">
                  <c:v>Midi-Pyrénées</c:v>
                </c:pt>
                <c:pt idx="2">
                  <c:v>Pays de la Loire</c:v>
                </c:pt>
                <c:pt idx="3">
                  <c:v>Rhône-Alpes</c:v>
                </c:pt>
                <c:pt idx="4">
                  <c:v>Languedoc-Roussillon</c:v>
                </c:pt>
                <c:pt idx="5">
                  <c:v>Aquitaine</c:v>
                </c:pt>
                <c:pt idx="6">
                  <c:v>Bretagne</c:v>
                </c:pt>
                <c:pt idx="7">
                  <c:v>Poitou-Charentes</c:v>
                </c:pt>
                <c:pt idx="8">
                  <c:v>Auvergne</c:v>
                </c:pt>
                <c:pt idx="9">
                  <c:v>Bourgogne</c:v>
                </c:pt>
                <c:pt idx="10">
                  <c:v>Centre</c:v>
                </c:pt>
                <c:pt idx="11">
                  <c:v>Basse-Normandie</c:v>
                </c:pt>
                <c:pt idx="12">
                  <c:v>Lorraine</c:v>
                </c:pt>
                <c:pt idx="13">
                  <c:v>Limousin</c:v>
                </c:pt>
                <c:pt idx="14">
                  <c:v>Franche-Comté</c:v>
                </c:pt>
                <c:pt idx="15">
                  <c:v>Champagne-Ardenne</c:v>
                </c:pt>
                <c:pt idx="16">
                  <c:v>Alsace</c:v>
                </c:pt>
                <c:pt idx="17">
                  <c:v>Haute-Normandie</c:v>
                </c:pt>
                <c:pt idx="18">
                  <c:v>Picardie</c:v>
                </c:pt>
                <c:pt idx="19">
                  <c:v>Île-de-France</c:v>
                </c:pt>
                <c:pt idx="20">
                  <c:v>Corse</c:v>
                </c:pt>
              </c:strCache>
            </c:strRef>
          </c:cat>
          <c:val>
            <c:numRef>
              <c:f>Feuil2!$M$2:$M$22</c:f>
              <c:numCache>
                <c:formatCode>_-* #\ ##0\ _€_-;\-* #\ ##0\ _€_-;_-* "-"??\ _€_-;_-@_-</c:formatCode>
                <c:ptCount val="21"/>
                <c:pt idx="0">
                  <c:v>387652.836445641</c:v>
                </c:pt>
                <c:pt idx="1">
                  <c:v>918352.362332803</c:v>
                </c:pt>
                <c:pt idx="2">
                  <c:v>618729.6524681669</c:v>
                </c:pt>
                <c:pt idx="3">
                  <c:v>361939.4580938629</c:v>
                </c:pt>
                <c:pt idx="4">
                  <c:v>339714.735917081</c:v>
                </c:pt>
                <c:pt idx="5">
                  <c:v>310470.906200714</c:v>
                </c:pt>
                <c:pt idx="6">
                  <c:v>232382.190023943</c:v>
                </c:pt>
                <c:pt idx="7">
                  <c:v>166492.201979141</c:v>
                </c:pt>
                <c:pt idx="8">
                  <c:v>137960.131429584</c:v>
                </c:pt>
                <c:pt idx="9">
                  <c:v>223801.289190612</c:v>
                </c:pt>
                <c:pt idx="10">
                  <c:v>261928.236564297</c:v>
                </c:pt>
                <c:pt idx="11">
                  <c:v>211476.117295429</c:v>
                </c:pt>
                <c:pt idx="12">
                  <c:v>232083.333957862</c:v>
                </c:pt>
                <c:pt idx="13">
                  <c:v>67616.42871111348</c:v>
                </c:pt>
                <c:pt idx="14">
                  <c:v>132863.091185889</c:v>
                </c:pt>
                <c:pt idx="15">
                  <c:v>87834.3653378543</c:v>
                </c:pt>
                <c:pt idx="16">
                  <c:v>36835.71365343068</c:v>
                </c:pt>
                <c:pt idx="17">
                  <c:v>30758.59932943838</c:v>
                </c:pt>
                <c:pt idx="18">
                  <c:v>74725.46488259797</c:v>
                </c:pt>
                <c:pt idx="19">
                  <c:v>30423.7677037285</c:v>
                </c:pt>
              </c:numCache>
            </c:numRef>
          </c:val>
        </c:ser>
        <c:dLbls>
          <c:showLegendKey val="0"/>
          <c:showVal val="0"/>
          <c:showCatName val="0"/>
          <c:showSerName val="0"/>
          <c:showPercent val="0"/>
          <c:showBubbleSize val="0"/>
        </c:dLbls>
        <c:gapWidth val="219"/>
        <c:overlap val="100"/>
        <c:axId val="-2056553640"/>
        <c:axId val="-2056550232"/>
        <c:extLst>
          <c:ext xmlns:c15="http://schemas.microsoft.com/office/drawing/2012/chart" uri="{02D57815-91ED-43cb-92C2-25804820EDAC}">
            <c15:filteredBarSeries>
              <c15:ser>
                <c:idx val="8"/>
                <c:order val="7"/>
                <c:tx>
                  <c:strRef>
                    <c:extLst>
                      <c:ext uri="{02D57815-91ED-43cb-92C2-25804820EDAC}">
                        <c15:formulaRef>
                          <c15:sqref>Feuil2!$J$1</c15:sqref>
                        </c15:formulaRef>
                      </c:ext>
                    </c:extLst>
                    <c:strCache>
                      <c:ptCount val="1"/>
                      <c:pt idx="0">
                        <c:v>SAB CB</c:v>
                      </c:pt>
                    </c:strCache>
                  </c:strRef>
                </c:tx>
                <c:spPr>
                  <a:solidFill>
                    <a:schemeClr val="accent3">
                      <a:lumMod val="60000"/>
                    </a:schemeClr>
                  </a:solidFill>
                  <a:ln>
                    <a:noFill/>
                  </a:ln>
                  <a:effectLst/>
                </c:spPr>
                <c:invertIfNegative val="0"/>
                <c:cat>
                  <c:strRef>
                    <c:extLst>
                      <c:ext uri="{02D57815-91ED-43cb-92C2-25804820EDAC}">
                        <c15:formulaRef>
                          <c15:sqref>Feuil2!$B$2:$B$22</c15:sqref>
                        </c15:formulaRef>
                      </c:ext>
                    </c:extLst>
                    <c:strCache>
                      <c:ptCount val="21"/>
                      <c:pt idx="0">
                        <c:v>Provence-Alpes-Côte d'Azur</c:v>
                      </c:pt>
                      <c:pt idx="1">
                        <c:v>Midi-Pyrénées</c:v>
                      </c:pt>
                      <c:pt idx="2">
                        <c:v>Pays de la Loire</c:v>
                      </c:pt>
                      <c:pt idx="3">
                        <c:v>Rhône-Alpes</c:v>
                      </c:pt>
                      <c:pt idx="4">
                        <c:v>Languedoc-Roussillon</c:v>
                      </c:pt>
                      <c:pt idx="5">
                        <c:v>Aquitaine</c:v>
                      </c:pt>
                      <c:pt idx="6">
                        <c:v>Bretagne</c:v>
                      </c:pt>
                      <c:pt idx="7">
                        <c:v>Poitou-Charentes</c:v>
                      </c:pt>
                      <c:pt idx="8">
                        <c:v>Auvergne</c:v>
                      </c:pt>
                      <c:pt idx="9">
                        <c:v>Bourgogne</c:v>
                      </c:pt>
                      <c:pt idx="10">
                        <c:v>Centre</c:v>
                      </c:pt>
                      <c:pt idx="11">
                        <c:v>Basse-Normandie</c:v>
                      </c:pt>
                      <c:pt idx="12">
                        <c:v>Lorraine</c:v>
                      </c:pt>
                      <c:pt idx="13">
                        <c:v>Limousin</c:v>
                      </c:pt>
                      <c:pt idx="14">
                        <c:v>Franche-Comté</c:v>
                      </c:pt>
                      <c:pt idx="15">
                        <c:v>Champagne-Ardenne</c:v>
                      </c:pt>
                      <c:pt idx="16">
                        <c:v>Alsace</c:v>
                      </c:pt>
                      <c:pt idx="17">
                        <c:v>Haute-Normandie</c:v>
                      </c:pt>
                      <c:pt idx="18">
                        <c:v>Picardie</c:v>
                      </c:pt>
                      <c:pt idx="19">
                        <c:v>Île-de-France</c:v>
                      </c:pt>
                      <c:pt idx="20">
                        <c:v>Corse</c:v>
                      </c:pt>
                    </c:strCache>
                  </c:strRef>
                </c:cat>
                <c:val>
                  <c:numRef>
                    <c:extLst>
                      <c:ext uri="{02D57815-91ED-43cb-92C2-25804820EDAC}">
                        <c15:formulaRef>
                          <c15:sqref>Feuil2!$J$2:$J$22</c15:sqref>
                        </c15:formulaRef>
                      </c:ext>
                    </c:extLst>
                    <c:numCache>
                      <c:formatCode>_-* #\ ##0\ _€_-;\-* #\ ##0\ _€_-;_-* "-"??\ _€_-;_-@_-</c:formatCode>
                      <c:ptCount val="21"/>
                      <c:pt idx="3">
                        <c:v>87327822.569999695</c:v>
                      </c:pt>
                      <c:pt idx="8">
                        <c:v>32603705.7099999</c:v>
                      </c:pt>
                    </c:numCache>
                  </c:numRef>
                </c:val>
              </c15:ser>
            </c15:filteredBarSeries>
            <c15:filteredBarSeries>
              <c15:ser>
                <c:idx val="9"/>
                <c:order val="8"/>
                <c:tx>
                  <c:strRef>
                    <c:extLst xmlns:c15="http://schemas.microsoft.com/office/drawing/2012/chart">
                      <c:ext xmlns:c15="http://schemas.microsoft.com/office/drawing/2012/chart" uri="{02D57815-91ED-43cb-92C2-25804820EDAC}">
                        <c15:formulaRef>
                          <c15:sqref>Feuil2!$K$1</c15:sqref>
                        </c15:formulaRef>
                      </c:ext>
                    </c:extLst>
                    <c:strCache>
                      <c:ptCount val="1"/>
                      <c:pt idx="0">
                        <c:v>SAB MB</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Feuil2!$B$2:$B$22</c15:sqref>
                        </c15:formulaRef>
                      </c:ext>
                    </c:extLst>
                    <c:strCache>
                      <c:ptCount val="21"/>
                      <c:pt idx="0">
                        <c:v>Provence-Alpes-Côte d'Azur</c:v>
                      </c:pt>
                      <c:pt idx="1">
                        <c:v>Midi-Pyrénées</c:v>
                      </c:pt>
                      <c:pt idx="2">
                        <c:v>Pays de la Loire</c:v>
                      </c:pt>
                      <c:pt idx="3">
                        <c:v>Rhône-Alpes</c:v>
                      </c:pt>
                      <c:pt idx="4">
                        <c:v>Languedoc-Roussillon</c:v>
                      </c:pt>
                      <c:pt idx="5">
                        <c:v>Aquitaine</c:v>
                      </c:pt>
                      <c:pt idx="6">
                        <c:v>Bretagne</c:v>
                      </c:pt>
                      <c:pt idx="7">
                        <c:v>Poitou-Charentes</c:v>
                      </c:pt>
                      <c:pt idx="8">
                        <c:v>Auvergne</c:v>
                      </c:pt>
                      <c:pt idx="9">
                        <c:v>Bourgogne</c:v>
                      </c:pt>
                      <c:pt idx="10">
                        <c:v>Centre</c:v>
                      </c:pt>
                      <c:pt idx="11">
                        <c:v>Basse-Normandie</c:v>
                      </c:pt>
                      <c:pt idx="12">
                        <c:v>Lorraine</c:v>
                      </c:pt>
                      <c:pt idx="13">
                        <c:v>Limousin</c:v>
                      </c:pt>
                      <c:pt idx="14">
                        <c:v>Franche-Comté</c:v>
                      </c:pt>
                      <c:pt idx="15">
                        <c:v>Champagne-Ardenne</c:v>
                      </c:pt>
                      <c:pt idx="16">
                        <c:v>Alsace</c:v>
                      </c:pt>
                      <c:pt idx="17">
                        <c:v>Haute-Normandie</c:v>
                      </c:pt>
                      <c:pt idx="18">
                        <c:v>Picardie</c:v>
                      </c:pt>
                      <c:pt idx="19">
                        <c:v>Île-de-France</c:v>
                      </c:pt>
                      <c:pt idx="20">
                        <c:v>Corse</c:v>
                      </c:pt>
                    </c:strCache>
                  </c:strRef>
                </c:cat>
                <c:val>
                  <c:numRef>
                    <c:extLst xmlns:c15="http://schemas.microsoft.com/office/drawing/2012/chart">
                      <c:ext xmlns:c15="http://schemas.microsoft.com/office/drawing/2012/chart" uri="{02D57815-91ED-43cb-92C2-25804820EDAC}">
                        <c15:formulaRef>
                          <c15:sqref>Feuil2!$K$2:$K$22</c15:sqref>
                        </c15:formulaRef>
                      </c:ext>
                    </c:extLst>
                    <c:numCache>
                      <c:formatCode>_-* #\ ##0\ _€_-;\-* #\ ##0\ _€_-;_-* "-"??\ _€_-;_-@_-</c:formatCode>
                      <c:ptCount val="21"/>
                      <c:pt idx="3">
                        <c:v>119490581.279999</c:v>
                      </c:pt>
                    </c:numCache>
                  </c:numRef>
                </c:val>
              </c15:ser>
            </c15:filteredBarSeries>
          </c:ext>
        </c:extLst>
      </c:barChart>
      <c:catAx>
        <c:axId val="-2056553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56550232"/>
        <c:crosses val="autoZero"/>
        <c:auto val="1"/>
        <c:lblAlgn val="ctr"/>
        <c:lblOffset val="100"/>
        <c:noMultiLvlLbl val="0"/>
      </c:catAx>
      <c:valAx>
        <c:axId val="-2056550232"/>
        <c:scaling>
          <c:orientation val="minMax"/>
        </c:scaling>
        <c:delete val="0"/>
        <c:axPos val="l"/>
        <c:majorGridlines>
          <c:spPr>
            <a:ln w="9525" cap="flat" cmpd="sng" algn="ctr">
              <a:solidFill>
                <a:schemeClr val="tx1">
                  <a:lumMod val="15000"/>
                  <a:lumOff val="85000"/>
                </a:schemeClr>
              </a:solidFill>
              <a:round/>
            </a:ln>
            <a:effectLst/>
          </c:spPr>
        </c:majorGridlines>
        <c:numFmt formatCode="_-* #\ ##0\ _€_-;\-* #\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56553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fr-FR" sz="1800" b="0" i="0" baseline="0">
                <a:effectLst/>
              </a:rPr>
              <a:t>Financement de la mesure 11 par région et par source de financement</a:t>
            </a:r>
            <a:endParaRPr lang="fr-FR">
              <a:effectLst/>
            </a:endParaRPr>
          </a:p>
        </c:rich>
      </c:tx>
      <c:layout/>
      <c:overlay val="0"/>
      <c:spPr>
        <a:noFill/>
        <a:ln>
          <a:noFill/>
        </a:ln>
        <a:effectLst/>
      </c:spPr>
    </c:title>
    <c:autoTitleDeleted val="0"/>
    <c:plotArea>
      <c:layout/>
      <c:barChart>
        <c:barDir val="col"/>
        <c:grouping val="stacked"/>
        <c:varyColors val="0"/>
        <c:ser>
          <c:idx val="0"/>
          <c:order val="0"/>
          <c:tx>
            <c:strRef>
              <c:f>graphique!$B$1</c:f>
              <c:strCache>
                <c:ptCount val="1"/>
                <c:pt idx="0">
                  <c:v>Montant (€) Feader</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cat>
            <c:strRef>
              <c:f>graphique!$A$3:$A$25</c:f>
              <c:strCache>
                <c:ptCount val="23"/>
                <c:pt idx="0">
                  <c:v>Total</c:v>
                </c:pt>
                <c:pt idx="1">
                  <c:v>Midi-Pyrénées</c:v>
                </c:pt>
                <c:pt idx="2">
                  <c:v>Pays de la Loire</c:v>
                </c:pt>
                <c:pt idx="3">
                  <c:v>Rhône-Alpes</c:v>
                </c:pt>
                <c:pt idx="4">
                  <c:v>Languedoc-Roussillon</c:v>
                </c:pt>
                <c:pt idx="5">
                  <c:v>Poitou-Charentes</c:v>
                </c:pt>
                <c:pt idx="6">
                  <c:v>Aquitaine</c:v>
                </c:pt>
                <c:pt idx="7">
                  <c:v>Bourgogne</c:v>
                </c:pt>
                <c:pt idx="8">
                  <c:v>Bretagne</c:v>
                </c:pt>
                <c:pt idx="9">
                  <c:v>Lorraine</c:v>
                </c:pt>
                <c:pt idx="10">
                  <c:v>Basse-Normandie</c:v>
                </c:pt>
                <c:pt idx="11">
                  <c:v>Franche-Comté</c:v>
                </c:pt>
                <c:pt idx="12">
                  <c:v>Centre</c:v>
                </c:pt>
                <c:pt idx="13">
                  <c:v>Auvergne</c:v>
                </c:pt>
                <c:pt idx="14">
                  <c:v>PACA</c:v>
                </c:pt>
                <c:pt idx="15">
                  <c:v>Champagne-Ardenne</c:v>
                </c:pt>
                <c:pt idx="16">
                  <c:v>Limousin</c:v>
                </c:pt>
                <c:pt idx="17">
                  <c:v>Alsace</c:v>
                </c:pt>
                <c:pt idx="18">
                  <c:v>Nord-Pas-de-Calais</c:v>
                </c:pt>
                <c:pt idx="19">
                  <c:v>Picardie</c:v>
                </c:pt>
                <c:pt idx="20">
                  <c:v>Haute-Normandie</c:v>
                </c:pt>
                <c:pt idx="21">
                  <c:v>Ile-De-France</c:v>
                </c:pt>
                <c:pt idx="22">
                  <c:v>Corse</c:v>
                </c:pt>
              </c:strCache>
              <c:extLst>
                <c:ext xmlns:c15="http://schemas.microsoft.com/office/drawing/2012/chart" uri="{02D57815-91ED-43cb-92C2-25804820EDAC}">
                  <c15:fullRef>
                    <c15:sqref>graphique!$A$2:$A$25</c15:sqref>
                  </c15:fullRef>
                </c:ext>
              </c:extLst>
            </c:strRef>
          </c:cat>
          <c:val>
            <c:numRef>
              <c:f>graphique!$B$5:$B$25</c:f>
              <c:numCache>
                <c:formatCode>#,##0</c:formatCode>
                <c:ptCount val="21"/>
                <c:pt idx="0">
                  <c:v>6.12E7</c:v>
                </c:pt>
                <c:pt idx="1">
                  <c:v>5.5E7</c:v>
                </c:pt>
                <c:pt idx="2">
                  <c:v>3.9E7</c:v>
                </c:pt>
                <c:pt idx="3">
                  <c:v>3.55E7</c:v>
                </c:pt>
                <c:pt idx="4">
                  <c:v>3.6E7</c:v>
                </c:pt>
                <c:pt idx="5">
                  <c:v>3.09E7</c:v>
                </c:pt>
                <c:pt idx="6">
                  <c:v>2.8E7</c:v>
                </c:pt>
                <c:pt idx="7">
                  <c:v>2.334E7</c:v>
                </c:pt>
                <c:pt idx="8">
                  <c:v>2.48E7</c:v>
                </c:pt>
                <c:pt idx="9">
                  <c:v>2.0324648E7</c:v>
                </c:pt>
                <c:pt idx="10">
                  <c:v>2.0E7</c:v>
                </c:pt>
                <c:pt idx="11">
                  <c:v>1.98805E7</c:v>
                </c:pt>
                <c:pt idx="12">
                  <c:v>1.8773264E7</c:v>
                </c:pt>
                <c:pt idx="13">
                  <c:v>1.5E7</c:v>
                </c:pt>
                <c:pt idx="14">
                  <c:v>1.3030428E7</c:v>
                </c:pt>
                <c:pt idx="15">
                  <c:v>1.2E7</c:v>
                </c:pt>
                <c:pt idx="16">
                  <c:v>9.6E6</c:v>
                </c:pt>
                <c:pt idx="17">
                  <c:v>1.02E7</c:v>
                </c:pt>
                <c:pt idx="18">
                  <c:v>1.0E7</c:v>
                </c:pt>
                <c:pt idx="19">
                  <c:v>6.0E6</c:v>
                </c:pt>
                <c:pt idx="20">
                  <c:v>4.49E6</c:v>
                </c:pt>
              </c:numCache>
              <c:extLst>
                <c:ext xmlns:c15="http://schemas.microsoft.com/office/drawing/2012/chart" uri="{02D57815-91ED-43cb-92C2-25804820EDAC}">
                  <c15:fullRef>
                    <c15:sqref>graphique!$B$4:$B$25</c15:sqref>
                  </c15:fullRef>
                </c:ext>
              </c:extLst>
            </c:numRef>
          </c:val>
        </c:ser>
        <c:ser>
          <c:idx val="1"/>
          <c:order val="1"/>
          <c:tx>
            <c:strRef>
              <c:f>graphique!$C$1</c:f>
              <c:strCache>
                <c:ptCount val="1"/>
                <c:pt idx="0">
                  <c:v>Montant (€) Contre partie</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cat>
            <c:strRef>
              <c:f>graphique!$A$3:$A$25</c:f>
              <c:strCache>
                <c:ptCount val="23"/>
                <c:pt idx="0">
                  <c:v>Total</c:v>
                </c:pt>
                <c:pt idx="1">
                  <c:v>Midi-Pyrénées</c:v>
                </c:pt>
                <c:pt idx="2">
                  <c:v>Pays de la Loire</c:v>
                </c:pt>
                <c:pt idx="3">
                  <c:v>Rhône-Alpes</c:v>
                </c:pt>
                <c:pt idx="4">
                  <c:v>Languedoc-Roussillon</c:v>
                </c:pt>
                <c:pt idx="5">
                  <c:v>Poitou-Charentes</c:v>
                </c:pt>
                <c:pt idx="6">
                  <c:v>Aquitaine</c:v>
                </c:pt>
                <c:pt idx="7">
                  <c:v>Bourgogne</c:v>
                </c:pt>
                <c:pt idx="8">
                  <c:v>Bretagne</c:v>
                </c:pt>
                <c:pt idx="9">
                  <c:v>Lorraine</c:v>
                </c:pt>
                <c:pt idx="10">
                  <c:v>Basse-Normandie</c:v>
                </c:pt>
                <c:pt idx="11">
                  <c:v>Franche-Comté</c:v>
                </c:pt>
                <c:pt idx="12">
                  <c:v>Centre</c:v>
                </c:pt>
                <c:pt idx="13">
                  <c:v>Auvergne</c:v>
                </c:pt>
                <c:pt idx="14">
                  <c:v>PACA</c:v>
                </c:pt>
                <c:pt idx="15">
                  <c:v>Champagne-Ardenne</c:v>
                </c:pt>
                <c:pt idx="16">
                  <c:v>Limousin</c:v>
                </c:pt>
                <c:pt idx="17">
                  <c:v>Alsace</c:v>
                </c:pt>
                <c:pt idx="18">
                  <c:v>Nord-Pas-de-Calais</c:v>
                </c:pt>
                <c:pt idx="19">
                  <c:v>Picardie</c:v>
                </c:pt>
                <c:pt idx="20">
                  <c:v>Haute-Normandie</c:v>
                </c:pt>
                <c:pt idx="21">
                  <c:v>Ile-De-France</c:v>
                </c:pt>
                <c:pt idx="22">
                  <c:v>Corse</c:v>
                </c:pt>
              </c:strCache>
              <c:extLst>
                <c:ext xmlns:c15="http://schemas.microsoft.com/office/drawing/2012/chart" uri="{02D57815-91ED-43cb-92C2-25804820EDAC}">
                  <c15:fullRef>
                    <c15:sqref>graphique!$A$2:$A$25</c15:sqref>
                  </c15:fullRef>
                </c:ext>
              </c:extLst>
            </c:strRef>
          </c:cat>
          <c:val>
            <c:numRef>
              <c:f>graphique!$C$5:$C$25</c:f>
              <c:numCache>
                <c:formatCode>#,##0</c:formatCode>
                <c:ptCount val="21"/>
                <c:pt idx="0">
                  <c:v>2.04E7</c:v>
                </c:pt>
                <c:pt idx="1">
                  <c:v>1.8333333E7</c:v>
                </c:pt>
                <c:pt idx="2">
                  <c:v>1.3E7</c:v>
                </c:pt>
                <c:pt idx="3">
                  <c:v>1.1833333E7</c:v>
                </c:pt>
                <c:pt idx="4">
                  <c:v>1.2E7</c:v>
                </c:pt>
                <c:pt idx="5">
                  <c:v>1.03E7</c:v>
                </c:pt>
                <c:pt idx="6">
                  <c:v>9.333333E6</c:v>
                </c:pt>
                <c:pt idx="7">
                  <c:v>7.78E6</c:v>
                </c:pt>
                <c:pt idx="8">
                  <c:v>8.266667E6</c:v>
                </c:pt>
                <c:pt idx="9">
                  <c:v>6.774883E6</c:v>
                </c:pt>
                <c:pt idx="10">
                  <c:v>6.666667E6</c:v>
                </c:pt>
                <c:pt idx="11">
                  <c:v>6.626833E6</c:v>
                </c:pt>
                <c:pt idx="12">
                  <c:v>6.257755E6</c:v>
                </c:pt>
                <c:pt idx="13">
                  <c:v>5.0E6</c:v>
                </c:pt>
                <c:pt idx="14">
                  <c:v>4.343476E6</c:v>
                </c:pt>
                <c:pt idx="15">
                  <c:v>4.0E6</c:v>
                </c:pt>
                <c:pt idx="16">
                  <c:v>3.2E6</c:v>
                </c:pt>
                <c:pt idx="17">
                  <c:v>3.4E6</c:v>
                </c:pt>
                <c:pt idx="18">
                  <c:v>3.333333E6</c:v>
                </c:pt>
                <c:pt idx="19">
                  <c:v>2.0E6</c:v>
                </c:pt>
                <c:pt idx="20">
                  <c:v>1.496667E6</c:v>
                </c:pt>
              </c:numCache>
              <c:extLst>
                <c:ext xmlns:c15="http://schemas.microsoft.com/office/drawing/2012/chart" uri="{02D57815-91ED-43cb-92C2-25804820EDAC}">
                  <c15:fullRef>
                    <c15:sqref>graphique!$C$4:$C$25</c15:sqref>
                  </c15:fullRef>
                </c:ext>
              </c:extLst>
            </c:numRef>
          </c:val>
        </c:ser>
        <c:ser>
          <c:idx val="2"/>
          <c:order val="2"/>
          <c:tx>
            <c:strRef>
              <c:f>graphique!$D$1</c:f>
              <c:strCache>
                <c:ptCount val="1"/>
                <c:pt idx="0">
                  <c:v>Montant (€) top-up</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strRef>
              <c:f>graphique!$A$3:$A$25</c:f>
              <c:strCache>
                <c:ptCount val="23"/>
                <c:pt idx="0">
                  <c:v>Total</c:v>
                </c:pt>
                <c:pt idx="1">
                  <c:v>Midi-Pyrénées</c:v>
                </c:pt>
                <c:pt idx="2">
                  <c:v>Pays de la Loire</c:v>
                </c:pt>
                <c:pt idx="3">
                  <c:v>Rhône-Alpes</c:v>
                </c:pt>
                <c:pt idx="4">
                  <c:v>Languedoc-Roussillon</c:v>
                </c:pt>
                <c:pt idx="5">
                  <c:v>Poitou-Charentes</c:v>
                </c:pt>
                <c:pt idx="6">
                  <c:v>Aquitaine</c:v>
                </c:pt>
                <c:pt idx="7">
                  <c:v>Bourgogne</c:v>
                </c:pt>
                <c:pt idx="8">
                  <c:v>Bretagne</c:v>
                </c:pt>
                <c:pt idx="9">
                  <c:v>Lorraine</c:v>
                </c:pt>
                <c:pt idx="10">
                  <c:v>Basse-Normandie</c:v>
                </c:pt>
                <c:pt idx="11">
                  <c:v>Franche-Comté</c:v>
                </c:pt>
                <c:pt idx="12">
                  <c:v>Centre</c:v>
                </c:pt>
                <c:pt idx="13">
                  <c:v>Auvergne</c:v>
                </c:pt>
                <c:pt idx="14">
                  <c:v>PACA</c:v>
                </c:pt>
                <c:pt idx="15">
                  <c:v>Champagne-Ardenne</c:v>
                </c:pt>
                <c:pt idx="16">
                  <c:v>Limousin</c:v>
                </c:pt>
                <c:pt idx="17">
                  <c:v>Alsace</c:v>
                </c:pt>
                <c:pt idx="18">
                  <c:v>Nord-Pas-de-Calais</c:v>
                </c:pt>
                <c:pt idx="19">
                  <c:v>Picardie</c:v>
                </c:pt>
                <c:pt idx="20">
                  <c:v>Haute-Normandie</c:v>
                </c:pt>
                <c:pt idx="21">
                  <c:v>Ile-De-France</c:v>
                </c:pt>
                <c:pt idx="22">
                  <c:v>Corse</c:v>
                </c:pt>
              </c:strCache>
              <c:extLst>
                <c:ext xmlns:c15="http://schemas.microsoft.com/office/drawing/2012/chart" uri="{02D57815-91ED-43cb-92C2-25804820EDAC}">
                  <c15:fullRef>
                    <c15:sqref>graphique!$A$2:$A$25</c15:sqref>
                  </c15:fullRef>
                </c:ext>
              </c:extLst>
            </c:strRef>
          </c:cat>
          <c:val>
            <c:numRef>
              <c:f>graphique!$D$5:$D$25</c:f>
              <c:numCache>
                <c:formatCode>#,##0</c:formatCode>
                <c:ptCount val="21"/>
                <c:pt idx="0" formatCode="General">
                  <c:v>0.0</c:v>
                </c:pt>
                <c:pt idx="1">
                  <c:v>4.0E6</c:v>
                </c:pt>
                <c:pt idx="2">
                  <c:v>1.5E6</c:v>
                </c:pt>
                <c:pt idx="3">
                  <c:v>2.0E6</c:v>
                </c:pt>
                <c:pt idx="4" formatCode="General">
                  <c:v>0.0</c:v>
                </c:pt>
                <c:pt idx="5" formatCode="General">
                  <c:v>0.0</c:v>
                </c:pt>
                <c:pt idx="6">
                  <c:v>2.616667E6</c:v>
                </c:pt>
                <c:pt idx="7">
                  <c:v>7.3333E6</c:v>
                </c:pt>
                <c:pt idx="8">
                  <c:v>1.0E6</c:v>
                </c:pt>
                <c:pt idx="9" formatCode="General">
                  <c:v>0.0</c:v>
                </c:pt>
                <c:pt idx="10" formatCode="General">
                  <c:v>0.0</c:v>
                </c:pt>
                <c:pt idx="11" formatCode="General">
                  <c:v>0.0</c:v>
                </c:pt>
                <c:pt idx="12">
                  <c:v>1.2E6</c:v>
                </c:pt>
                <c:pt idx="13">
                  <c:v>1.5E6</c:v>
                </c:pt>
                <c:pt idx="14" formatCode="General">
                  <c:v>0.0</c:v>
                </c:pt>
                <c:pt idx="15" formatCode="General">
                  <c:v>0.0</c:v>
                </c:pt>
                <c:pt idx="16">
                  <c:v>3.0E6</c:v>
                </c:pt>
                <c:pt idx="17" formatCode="General">
                  <c:v>0.0</c:v>
                </c:pt>
                <c:pt idx="18" formatCode="General">
                  <c:v>0.0</c:v>
                </c:pt>
                <c:pt idx="19">
                  <c:v>4.5E6</c:v>
                </c:pt>
                <c:pt idx="20" formatCode="General">
                  <c:v>0.0</c:v>
                </c:pt>
              </c:numCache>
              <c:extLst>
                <c:ext xmlns:c15="http://schemas.microsoft.com/office/drawing/2012/chart" uri="{02D57815-91ED-43cb-92C2-25804820EDAC}">
                  <c15:fullRef>
                    <c15:sqref>graphique!$D$4:$D$25</c15:sqref>
                  </c15:fullRef>
                </c:ext>
              </c:extLst>
            </c:numRef>
          </c:val>
        </c:ser>
        <c:dLbls>
          <c:showLegendKey val="0"/>
          <c:showVal val="0"/>
          <c:showCatName val="0"/>
          <c:showSerName val="0"/>
          <c:showPercent val="0"/>
          <c:showBubbleSize val="0"/>
        </c:dLbls>
        <c:gapWidth val="150"/>
        <c:overlap val="100"/>
        <c:axId val="-2057992120"/>
        <c:axId val="-2057996280"/>
      </c:barChart>
      <c:lineChart>
        <c:grouping val="standard"/>
        <c:varyColors val="0"/>
        <c:ser>
          <c:idx val="4"/>
          <c:order val="3"/>
          <c:tx>
            <c:strRef>
              <c:f>graphique!$H$3</c:f>
              <c:strCache>
                <c:ptCount val="1"/>
                <c:pt idx="0">
                  <c:v>% mesure 11 dans financement régional total hors ICHN</c:v>
                </c:pt>
              </c:strCache>
            </c:strRef>
          </c:tx>
          <c:spPr>
            <a:ln w="15875" cap="rnd">
              <a:solidFill>
                <a:schemeClr val="accent5">
                  <a:lumMod val="60000"/>
                </a:schemeClr>
              </a:solidFill>
              <a:round/>
            </a:ln>
            <a:effectLst/>
          </c:spPr>
          <c:marker>
            <c:symbol val="square"/>
            <c:size val="5"/>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marker>
          <c:cat>
            <c:strRef>
              <c:f>graphique!$A$3:$A$25</c:f>
              <c:strCache>
                <c:ptCount val="23"/>
                <c:pt idx="0">
                  <c:v>Total</c:v>
                </c:pt>
                <c:pt idx="1">
                  <c:v>Midi-Pyrénées</c:v>
                </c:pt>
                <c:pt idx="2">
                  <c:v>Pays de la Loire</c:v>
                </c:pt>
                <c:pt idx="3">
                  <c:v>Rhône-Alpes</c:v>
                </c:pt>
                <c:pt idx="4">
                  <c:v>Languedoc-Roussillon</c:v>
                </c:pt>
                <c:pt idx="5">
                  <c:v>Poitou-Charentes</c:v>
                </c:pt>
                <c:pt idx="6">
                  <c:v>Aquitaine</c:v>
                </c:pt>
                <c:pt idx="7">
                  <c:v>Bourgogne</c:v>
                </c:pt>
                <c:pt idx="8">
                  <c:v>Bretagne</c:v>
                </c:pt>
                <c:pt idx="9">
                  <c:v>Lorraine</c:v>
                </c:pt>
                <c:pt idx="10">
                  <c:v>Basse-Normandie</c:v>
                </c:pt>
                <c:pt idx="11">
                  <c:v>Franche-Comté</c:v>
                </c:pt>
                <c:pt idx="12">
                  <c:v>Centre</c:v>
                </c:pt>
                <c:pt idx="13">
                  <c:v>Auvergne</c:v>
                </c:pt>
                <c:pt idx="14">
                  <c:v>PACA</c:v>
                </c:pt>
                <c:pt idx="15">
                  <c:v>Champagne-Ardenne</c:v>
                </c:pt>
                <c:pt idx="16">
                  <c:v>Limousin</c:v>
                </c:pt>
                <c:pt idx="17">
                  <c:v>Alsace</c:v>
                </c:pt>
                <c:pt idx="18">
                  <c:v>Nord-Pas-de-Calais</c:v>
                </c:pt>
                <c:pt idx="19">
                  <c:v>Picardie</c:v>
                </c:pt>
                <c:pt idx="20">
                  <c:v>Haute-Normandie</c:v>
                </c:pt>
                <c:pt idx="21">
                  <c:v>Ile-De-France</c:v>
                </c:pt>
                <c:pt idx="22">
                  <c:v>Corse</c:v>
                </c:pt>
              </c:strCache>
              <c:extLst>
                <c:ext xmlns:c15="http://schemas.microsoft.com/office/drawing/2012/chart" uri="{02D57815-91ED-43cb-92C2-25804820EDAC}">
                  <c15:fullRef>
                    <c15:sqref>graphique!$A$2:$A$25</c15:sqref>
                  </c15:fullRef>
                </c:ext>
              </c:extLst>
            </c:strRef>
          </c:cat>
          <c:val>
            <c:numRef>
              <c:f>graphique!$H$5:$H$25</c:f>
              <c:numCache>
                <c:formatCode>0.0%</c:formatCode>
                <c:ptCount val="21"/>
                <c:pt idx="0">
                  <c:v>0.113936852791881</c:v>
                </c:pt>
                <c:pt idx="1">
                  <c:v>0.0938326018100554</c:v>
                </c:pt>
                <c:pt idx="2">
                  <c:v>0.135017128177692</c:v>
                </c:pt>
                <c:pt idx="3">
                  <c:v>0.097993808933014</c:v>
                </c:pt>
                <c:pt idx="4">
                  <c:v>0.0770806311027206</c:v>
                </c:pt>
                <c:pt idx="5">
                  <c:v>0.0902949228798906</c:v>
                </c:pt>
                <c:pt idx="6">
                  <c:v>0.0685596414533706</c:v>
                </c:pt>
                <c:pt idx="7">
                  <c:v>0.113735319685017</c:v>
                </c:pt>
                <c:pt idx="8">
                  <c:v>0.089444061047237</c:v>
                </c:pt>
                <c:pt idx="9">
                  <c:v>0.094035000109691</c:v>
                </c:pt>
                <c:pt idx="10">
                  <c:v>0.0667943622498244</c:v>
                </c:pt>
                <c:pt idx="11">
                  <c:v>0.0414605432625941</c:v>
                </c:pt>
                <c:pt idx="12">
                  <c:v>0.058778143455217</c:v>
                </c:pt>
                <c:pt idx="13">
                  <c:v>0.0759372094891101</c:v>
                </c:pt>
                <c:pt idx="14">
                  <c:v>0.0535406118417073</c:v>
                </c:pt>
                <c:pt idx="15">
                  <c:v>0.102786822679232</c:v>
                </c:pt>
                <c:pt idx="16">
                  <c:v>0.0845546020259295</c:v>
                </c:pt>
                <c:pt idx="17">
                  <c:v>0.0623822161798596</c:v>
                </c:pt>
                <c:pt idx="18">
                  <c:v>0.0852492445400661</c:v>
                </c:pt>
                <c:pt idx="19">
                  <c:v>0.111426200635585</c:v>
                </c:pt>
                <c:pt idx="20">
                  <c:v>0.0423253616868888</c:v>
                </c:pt>
              </c:numCache>
              <c:extLst>
                <c:ext xmlns:c15="http://schemas.microsoft.com/office/drawing/2012/chart" uri="{02D57815-91ED-43cb-92C2-25804820EDAC}">
                  <c15:fullRef>
                    <c15:sqref>graphique!$H$4:$H$25</c15:sqref>
                  </c15:fullRef>
                </c:ext>
              </c:extLst>
            </c:numRef>
          </c:val>
          <c:smooth val="0"/>
        </c:ser>
        <c:ser>
          <c:idx val="3"/>
          <c:order val="4"/>
          <c:tx>
            <c:v>% mesure 11 national</c:v>
          </c:tx>
          <c:spPr>
            <a:ln w="15875" cap="rnd">
              <a:solidFill>
                <a:schemeClr val="accent2">
                  <a:lumMod val="60000"/>
                  <a:lumOff val="40000"/>
                </a:schemeClr>
              </a:solidFill>
              <a:prstDash val="sysDash"/>
              <a:round/>
            </a:ln>
            <a:effectLst/>
          </c:spPr>
          <c:marker>
            <c:symbol val="none"/>
          </c:marker>
          <c:cat>
            <c:strLit>
              <c:ptCount val="21"/>
              <c:pt idx="0">
                <c:v>Total</c:v>
              </c:pt>
              <c:pt idx="1">
                <c:v>Midi-Pyrénées</c:v>
              </c:pt>
              <c:pt idx="2">
                <c:v>Pays de la Loire</c:v>
              </c:pt>
              <c:pt idx="3">
                <c:v>Rhône-Alpes</c:v>
              </c:pt>
              <c:pt idx="4">
                <c:v>Languedoc-Roussillon</c:v>
              </c:pt>
              <c:pt idx="5">
                <c:v>Poitou-Charentes</c:v>
              </c:pt>
              <c:pt idx="6">
                <c:v>Aquitaine</c:v>
              </c:pt>
              <c:pt idx="7">
                <c:v>Bourgogne</c:v>
              </c:pt>
              <c:pt idx="8">
                <c:v>Bretagne</c:v>
              </c:pt>
              <c:pt idx="9">
                <c:v>Lorraine</c:v>
              </c:pt>
              <c:pt idx="10">
                <c:v>Basse-Normandie</c:v>
              </c:pt>
              <c:pt idx="11">
                <c:v>Franche-Comté</c:v>
              </c:pt>
              <c:pt idx="12">
                <c:v>Centre</c:v>
              </c:pt>
              <c:pt idx="13">
                <c:v>Auvergne</c:v>
              </c:pt>
              <c:pt idx="14">
                <c:v>PACA</c:v>
              </c:pt>
              <c:pt idx="15">
                <c:v>Champagne-Ardenne</c:v>
              </c:pt>
              <c:pt idx="16">
                <c:v>Limousin</c:v>
              </c:pt>
              <c:pt idx="17">
                <c:v>Alsace</c:v>
              </c:pt>
              <c:pt idx="18">
                <c:v>Nord-Pas-de-Calais</c:v>
              </c:pt>
              <c:pt idx="19">
                <c:v>Picardie</c:v>
              </c:pt>
              <c:pt idx="20">
                <c:v>Haute-Normandie</c:v>
              </c:pt>
              <c:extLst>
                <c:ext xmlns:c15="http://schemas.microsoft.com/office/drawing/2012/chart" uri="{02D57815-91ED-43cb-92C2-25804820EDAC}">
                  <c15:autoCat val="1"/>
                </c:ext>
              </c:extLst>
            </c:strLit>
          </c:cat>
          <c:val>
            <c:numRef>
              <c:f>graphique!$I$5:$I$25</c:f>
              <c:numCache>
                <c:formatCode>0.00%</c:formatCode>
                <c:ptCount val="21"/>
                <c:pt idx="0">
                  <c:v>0.087</c:v>
                </c:pt>
                <c:pt idx="1">
                  <c:v>0.087</c:v>
                </c:pt>
                <c:pt idx="2">
                  <c:v>0.087</c:v>
                </c:pt>
                <c:pt idx="3">
                  <c:v>0.087</c:v>
                </c:pt>
                <c:pt idx="4">
                  <c:v>0.087</c:v>
                </c:pt>
                <c:pt idx="5">
                  <c:v>0.087</c:v>
                </c:pt>
                <c:pt idx="6">
                  <c:v>0.087</c:v>
                </c:pt>
                <c:pt idx="7">
                  <c:v>0.087</c:v>
                </c:pt>
                <c:pt idx="8">
                  <c:v>0.087</c:v>
                </c:pt>
                <c:pt idx="9">
                  <c:v>0.087</c:v>
                </c:pt>
                <c:pt idx="10">
                  <c:v>0.087</c:v>
                </c:pt>
                <c:pt idx="11">
                  <c:v>0.087</c:v>
                </c:pt>
                <c:pt idx="12">
                  <c:v>0.087</c:v>
                </c:pt>
                <c:pt idx="13">
                  <c:v>0.087</c:v>
                </c:pt>
                <c:pt idx="14">
                  <c:v>0.087</c:v>
                </c:pt>
                <c:pt idx="15">
                  <c:v>0.087</c:v>
                </c:pt>
                <c:pt idx="16">
                  <c:v>0.087</c:v>
                </c:pt>
                <c:pt idx="17">
                  <c:v>0.087</c:v>
                </c:pt>
                <c:pt idx="18">
                  <c:v>0.087</c:v>
                </c:pt>
                <c:pt idx="19">
                  <c:v>0.087</c:v>
                </c:pt>
                <c:pt idx="20">
                  <c:v>0.087</c:v>
                </c:pt>
              </c:numCache>
              <c:extLst>
                <c:ext xmlns:c15="http://schemas.microsoft.com/office/drawing/2012/chart" uri="{02D57815-91ED-43cb-92C2-25804820EDAC}">
                  <c15:fullRef>
                    <c15:sqref>graphique!$I$4:$I$25</c15:sqref>
                  </c15:fullRef>
                </c:ext>
              </c:extLst>
            </c:numRef>
          </c:val>
          <c:smooth val="0"/>
        </c:ser>
        <c:dLbls>
          <c:showLegendKey val="0"/>
          <c:showVal val="0"/>
          <c:showCatName val="0"/>
          <c:showSerName val="0"/>
          <c:showPercent val="0"/>
          <c:showBubbleSize val="0"/>
        </c:dLbls>
        <c:marker val="1"/>
        <c:smooth val="0"/>
        <c:axId val="-2058008744"/>
        <c:axId val="-2058002248"/>
      </c:lineChart>
      <c:catAx>
        <c:axId val="-205799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2057996280"/>
        <c:crosses val="autoZero"/>
        <c:auto val="1"/>
        <c:lblAlgn val="ctr"/>
        <c:lblOffset val="100"/>
        <c:noMultiLvlLbl val="0"/>
      </c:catAx>
      <c:valAx>
        <c:axId val="-2057996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fr-FR"/>
                  <a:t>Montant (€)</a:t>
                </a: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2057992120"/>
        <c:crosses val="autoZero"/>
        <c:crossBetween val="between"/>
      </c:valAx>
      <c:valAx>
        <c:axId val="-2058002248"/>
        <c:scaling>
          <c:orientation val="minMax"/>
        </c:scaling>
        <c:delete val="0"/>
        <c:axPos val="r"/>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fr-FR"/>
                  <a:t>Part dans le</a:t>
                </a:r>
                <a:r>
                  <a:rPr lang="fr-FR" baseline="0"/>
                  <a:t> budget total regional</a:t>
                </a:r>
                <a:endParaRPr lang="fr-FR"/>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2058008744"/>
        <c:crosses val="max"/>
        <c:crossBetween val="between"/>
      </c:valAx>
      <c:catAx>
        <c:axId val="-2058008744"/>
        <c:scaling>
          <c:orientation val="minMax"/>
        </c:scaling>
        <c:delete val="1"/>
        <c:axPos val="b"/>
        <c:numFmt formatCode="General" sourceLinked="1"/>
        <c:majorTickMark val="none"/>
        <c:minorTickMark val="none"/>
        <c:tickLblPos val="nextTo"/>
        <c:crossAx val="-20580022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6-20T09:58:08.316" idx="4">
    <p:pos x="10" y="10"/>
    <p:text>et aussi dire que ce sont des travaux en cours, donc qu'on présente des résultats préliminaires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6-20T09:42:02.464" idx="2">
    <p:pos x="10" y="10"/>
    <p:text>quelle faute (cf commentaires sous la diapo) reste à corriger?</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6-20T09:48:55.233" idx="3">
    <p:pos x="10" y="10"/>
    <p:text>Les régions sont classées selon l'ordre de 2016. le classement 2010 vs 2016 est pas complètement identique (cf. Limousin et Bretagne par exemple), mais très proche.</p:text>
    <p:extLst>
      <p:ext uri="{C676402C-5697-4E1C-873F-D02D1690AC5C}">
        <p15:threadingInfo xmlns:p15="http://schemas.microsoft.com/office/powerpoint/2012/main" timeZoneBias="-120"/>
      </p:ext>
    </p:extLst>
  </p:cm>
  <p:cm authorId="1" dt="2018-06-20T10:14:42.405" idx="7">
    <p:pos x="10" y="146"/>
    <p:text>Dans l'idéal on pourrait faire une carte en sus avec les données (cf fichier Excel "evolution sau bio 2010-2016 - Février 2018")</p:text>
    <p:extLst>
      <p:ext uri="{C676402C-5697-4E1C-873F-D02D1690AC5C}">
        <p15:threadingInfo xmlns:p15="http://schemas.microsoft.com/office/powerpoint/2012/main" timeZoneBias="-120">
          <p15:parentCm authorId="1" idx="3"/>
        </p15:threadingInfo>
      </p:ext>
    </p:extLst>
  </p:cm>
  <p:cm authorId="1" dt="2018-06-20T10:03:23.396" idx="5">
    <p:pos x="146" y="146"/>
    <p:text>attention à ne pas passer trop de temps sur sur les facteurs de différenciation régionale</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6-20T11:18:29.770" idx="9">
    <p:pos x="10" y="10"/>
    <p:text>Ce qui nous manque ici c'est de savoir sur quel critère sont défini la part lloué aux aides CAB et MAB dans les PDR &gt; dire qu'on va le creuser par la suite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B7DE84-675A-CC47-B719-11B0647366A3}" type="datetimeFigureOut">
              <a:rPr lang="fr-FR" smtClean="0"/>
              <a:t>21/06/18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F15436-E298-BB4A-AFEC-B016B8D335D3}" type="slidenum">
              <a:rPr lang="fr-FR" smtClean="0"/>
              <a:t>‹#›</a:t>
            </a:fld>
            <a:endParaRPr lang="fr-FR"/>
          </a:p>
        </p:txBody>
      </p:sp>
    </p:spTree>
    <p:extLst>
      <p:ext uri="{BB962C8B-B14F-4D97-AF65-F5344CB8AC3E}">
        <p14:creationId xmlns:p14="http://schemas.microsoft.com/office/powerpoint/2010/main" val="25233038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6387291-9267-4907-AD31-3C05B2B0FD59}" type="slidenum">
              <a:rPr lang="fr-FR" smtClean="0"/>
              <a:t>1</a:t>
            </a:fld>
            <a:endParaRPr lang="fr-FR"/>
          </a:p>
        </p:txBody>
      </p:sp>
    </p:spTree>
    <p:extLst>
      <p:ext uri="{BB962C8B-B14F-4D97-AF65-F5344CB8AC3E}">
        <p14:creationId xmlns:p14="http://schemas.microsoft.com/office/powerpoint/2010/main" val="3149525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Les régions qui</a:t>
            </a:r>
            <a:r>
              <a:rPr lang="fr-FR" baseline="0" dirty="0" smtClean="0"/>
              <a:t> ont un fort elles ont toute un effort à l’hectare conséquent (sauf Auvergne ICHN très présente). Les 4 régions leader utilisent des financements additionnels et des mesure d’investissements (pourcentage de T-O avec majoration d’aide comprise entre 5 et 25%) </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Tyoe de corrélation % : de soutien de la mesure dans le financement avec le % t-o de la mesure 4 qui majore l’AB, pas de corrélation</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le pourcentage de T-O qui favorise l’AB n’est pas corrélé au financement dans son ensemble mais au top-up (faiblement), cela tend à confirmer l’hypothèse qu’elles ont un comportement stratégique en utilisant le top-up est les t-o pour la mesure 4 pour soutenir l’AB. une piste qui montre que les régions ont un petit levier pour soutenir l’action à travers ces deux instruments, et qu’ils ne sont pas totalement indépendants.</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Limite pas mal de données à 0 dans les </a:t>
            </a:r>
            <a:r>
              <a:rPr lang="fr-FR" baseline="0" dirty="0" err="1" smtClean="0"/>
              <a:t>top-up</a:t>
            </a: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Et par ailleurs ce qu’on montre au niveau stratégique nous avons montré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r>
              <a:rPr lang="fr-FR" dirty="0" smtClean="0"/>
              <a:t>% T-O</a:t>
            </a:r>
          </a:p>
          <a:p>
            <a:r>
              <a:rPr lang="fr-FR" dirty="0" smtClean="0"/>
              <a:t>+++</a:t>
            </a:r>
            <a:r>
              <a:rPr lang="fr-FR" baseline="0" dirty="0" smtClean="0"/>
              <a:t> quatrième quartile</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t>
            </a:r>
            <a:r>
              <a:rPr lang="fr-FR" baseline="0" dirty="0" smtClean="0"/>
              <a:t> dans troisième quartile</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 positif mais inférieur à la médiane</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 montant top-up dans la mesure 11</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 - de 3%</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 entre 3 et 7%</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 plus de 7%</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6387291-9267-4907-AD31-3C05B2B0FD59}" type="slidenum">
              <a:rPr lang="fr-FR" smtClean="0"/>
              <a:t>10</a:t>
            </a:fld>
            <a:endParaRPr lang="fr-FR"/>
          </a:p>
        </p:txBody>
      </p:sp>
    </p:spTree>
    <p:extLst>
      <p:ext uri="{BB962C8B-B14F-4D97-AF65-F5344CB8AC3E}">
        <p14:creationId xmlns:p14="http://schemas.microsoft.com/office/powerpoint/2010/main" val="766308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Données réalisation à</a:t>
            </a:r>
            <a:r>
              <a:rPr lang="fr-FR" baseline="0" dirty="0" smtClean="0"/>
              <a:t> une échelle des T-O  &gt; cela permettra de vérifier les premières tendances </a:t>
            </a:r>
            <a:r>
              <a:rPr lang="fr-FR" baseline="0" dirty="0" err="1" smtClean="0"/>
              <a:t>identifés</a:t>
            </a:r>
            <a:r>
              <a:rPr lang="fr-FR" baseline="0" dirty="0" smtClean="0"/>
              <a:t> ici, et d’avoir des éléments plus précis et factuels</a:t>
            </a:r>
            <a:endParaRPr lang="fr-FR" dirty="0" smtClean="0"/>
          </a:p>
          <a:p>
            <a:endParaRPr lang="fr-FR"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Nous avons étudiés à l’échelle régionales car nouvelles</a:t>
            </a:r>
            <a:r>
              <a:rPr lang="fr-FR" baseline="0" dirty="0" smtClean="0"/>
              <a:t> autorités de gestion. Il serait intéressant d’analyser les déterminants et facteurs qui ont joué sur les montants alloués, la mise en place de critère ou non et quels poids des différents acteurs dans la négociation (région, Etat, UE, Agence de l’Eau et autres non financeurs), quelle marge de manœuvre supposée et réelle, quelles autres possibilités non activées par les régions, etc. </a:t>
            </a:r>
            <a:r>
              <a:rPr lang="fr-FR" baseline="0" dirty="0" err="1" smtClean="0"/>
              <a:t>Qque</a:t>
            </a:r>
            <a:r>
              <a:rPr lang="fr-FR" baseline="0" dirty="0" smtClean="0"/>
              <a:t> </a:t>
            </a:r>
            <a:r>
              <a:rPr lang="fr-FR" baseline="0" dirty="0" err="1" smtClean="0"/>
              <a:t>chse</a:t>
            </a:r>
            <a:r>
              <a:rPr lang="fr-FR" baseline="0" dirty="0" smtClean="0"/>
              <a:t> de plus qualitatif.</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baseline="0" dirty="0" smtClean="0"/>
              <a:t>Il faudrait aussi prendre en compte les stratégies plus globales en termes d’</a:t>
            </a:r>
            <a:r>
              <a:rPr lang="fr-FR" baseline="0" dirty="0" err="1" smtClean="0"/>
              <a:t>agroenvrnmt</a:t>
            </a:r>
            <a:r>
              <a:rPr lang="fr-FR" baseline="0" dirty="0" smtClean="0"/>
              <a:t> et de transition agro-écologique &gt; prendre en compte ce qui se fait sur les MAE notamment. Car certaines régions priorisent les MAE plutôt que l’AB &gt; par exemple en Bretagne, gros </a:t>
            </a:r>
            <a:r>
              <a:rPr lang="fr-FR" baseline="0" dirty="0" err="1" smtClean="0"/>
              <a:t>effeot</a:t>
            </a:r>
            <a:r>
              <a:rPr lang="fr-FR" baseline="0" dirty="0" smtClean="0"/>
              <a:t> sur MAEC Système Herbe. Il faudrait donc voir s’il y a des effets de compensation entre mesures de type « </a:t>
            </a:r>
            <a:r>
              <a:rPr lang="fr-FR" baseline="0" dirty="0" err="1" smtClean="0"/>
              <a:t>envrmnt</a:t>
            </a:r>
            <a:r>
              <a:rPr lang="fr-FR" baseline="0" dirty="0" smtClean="0"/>
              <a:t> » ou plutôt des complémentarité (elles sont mobilisées en concomitance).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baseline="0" dirty="0" smtClean="0"/>
              <a:t>Sachant que </a:t>
            </a:r>
            <a:r>
              <a:rPr lang="fr-FR" dirty="0" smtClean="0"/>
              <a:t>Mesure</a:t>
            </a:r>
            <a:r>
              <a:rPr lang="fr-FR" baseline="0" dirty="0" smtClean="0"/>
              <a:t> 10 et 11 peuvent être cumulée sur la même parcelle</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De même, il est Possible de descendre à une échelle plus fine de l’exploitation, sur la question de l’arbitrage dans le choix entre les aides &gt; possible </a:t>
            </a:r>
            <a:r>
              <a:rPr lang="fr-FR" baseline="0" dirty="0" err="1" smtClean="0"/>
              <a:t>trade</a:t>
            </a:r>
            <a:r>
              <a:rPr lang="fr-FR" baseline="0" dirty="0" smtClean="0"/>
              <a:t>-off avec d’autres aides, stratégie basée sur le crédit d’</a:t>
            </a:r>
            <a:r>
              <a:rPr lang="fr-FR" baseline="0" dirty="0" err="1" smtClean="0"/>
              <a:t>impots</a:t>
            </a:r>
            <a:r>
              <a:rPr lang="fr-FR" baseline="0" dirty="0" smtClean="0"/>
              <a:t> plutôt que les aides PAC (plus stable, plus simple)</a:t>
            </a:r>
            <a:endParaRPr lang="fr-FR" dirty="0" smtClean="0"/>
          </a:p>
          <a:p>
            <a:endParaRPr lang="fr-FR" dirty="0" smtClean="0"/>
          </a:p>
          <a:p>
            <a:pPr marL="171450" indent="-171450">
              <a:buFontTx/>
              <a:buChar char="-"/>
            </a:pPr>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6387291-9267-4907-AD31-3C05B2B0FD59}" type="slidenum">
              <a:rPr lang="fr-FR" smtClean="0"/>
              <a:t>11</a:t>
            </a:fld>
            <a:endParaRPr lang="fr-FR"/>
          </a:p>
        </p:txBody>
      </p:sp>
    </p:spTree>
    <p:extLst>
      <p:ext uri="{BB962C8B-B14F-4D97-AF65-F5344CB8AC3E}">
        <p14:creationId xmlns:p14="http://schemas.microsoft.com/office/powerpoint/2010/main" val="76630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fr-FR" sz="1200" u="none" kern="1200" dirty="0" smtClean="0">
                <a:solidFill>
                  <a:schemeClr val="tx1"/>
                </a:solidFill>
                <a:effectLst/>
                <a:latin typeface="+mn-lt"/>
                <a:ea typeface="+mn-ea"/>
                <a:cs typeface="+mn-cs"/>
              </a:rPr>
              <a:t>ANR IDAE</a:t>
            </a:r>
            <a:r>
              <a:rPr lang="fr-FR" sz="1200" u="none" kern="1200" baseline="0" dirty="0" smtClean="0">
                <a:solidFill>
                  <a:schemeClr val="tx1"/>
                </a:solidFill>
                <a:effectLst/>
                <a:latin typeface="+mn-lt"/>
                <a:ea typeface="+mn-ea"/>
                <a:cs typeface="+mn-cs"/>
              </a:rPr>
              <a:t> &gt; comprendre l’émergence et la reconnaissance de formes d’agriculture agroécologique à plusieurs niveaux (marchés, politiques, connaissance, etc.) en France et au Brésil et Argentine. &gt; focus sur les politiques publiques (niveau UE, France et local) et comment elles incitent ou </a:t>
            </a:r>
            <a:r>
              <a:rPr lang="fr-FR" sz="1200" u="none" kern="1200" baseline="0" dirty="0" err="1" smtClean="0">
                <a:solidFill>
                  <a:schemeClr val="tx1"/>
                </a:solidFill>
                <a:effectLst/>
                <a:latin typeface="+mn-lt"/>
                <a:ea typeface="+mn-ea"/>
                <a:cs typeface="+mn-cs"/>
              </a:rPr>
              <a:t>désincitent</a:t>
            </a:r>
            <a:r>
              <a:rPr lang="fr-FR" sz="1200" u="none" kern="1200" baseline="0" dirty="0" smtClean="0">
                <a:solidFill>
                  <a:schemeClr val="tx1"/>
                </a:solidFill>
                <a:effectLst/>
                <a:latin typeface="+mn-lt"/>
                <a:ea typeface="+mn-ea"/>
                <a:cs typeface="+mn-cs"/>
              </a:rPr>
              <a:t> la mise en œuvre de systèmes de production agroécologiques.</a:t>
            </a:r>
            <a:endParaRPr lang="fr-FR" sz="1200" u="none" kern="1200" dirty="0" smtClean="0">
              <a:solidFill>
                <a:schemeClr val="tx1"/>
              </a:solidFill>
              <a:effectLst/>
              <a:latin typeface="+mn-lt"/>
              <a:ea typeface="+mn-ea"/>
              <a:cs typeface="+mn-cs"/>
            </a:endParaRPr>
          </a:p>
          <a:p>
            <a:pPr fontAlgn="base"/>
            <a:endParaRPr lang="fr-FR" sz="1200" u="none" kern="1200" dirty="0" smtClean="0">
              <a:solidFill>
                <a:schemeClr val="tx1"/>
              </a:solidFill>
              <a:effectLst/>
              <a:latin typeface="+mn-lt"/>
              <a:ea typeface="+mn-ea"/>
              <a:cs typeface="+mn-cs"/>
            </a:endParaRPr>
          </a:p>
          <a:p>
            <a:r>
              <a:rPr lang="fr-FR" baseline="0" dirty="0" smtClean="0"/>
              <a:t>On s’intéresse au cas de l’AB car forme d’agroécologie (AE), plus facile à identifier et donc à étudier. Et focus ici sur les aides du 2</a:t>
            </a:r>
            <a:r>
              <a:rPr lang="fr-FR" baseline="30000" dirty="0" smtClean="0"/>
              <a:t>ème</a:t>
            </a:r>
            <a:r>
              <a:rPr lang="fr-FR" baseline="0" dirty="0" smtClean="0"/>
              <a:t> pilier de la PAC car un des dispositifs majeurs des politiques agricoles en France. Et expérience de l’ODR dans la préparation et l’analyse des données sur les aides PAC.</a:t>
            </a:r>
          </a:p>
          <a:p>
            <a:endParaRPr lang="fr-FR" baseline="0" dirty="0" smtClean="0"/>
          </a:p>
          <a:p>
            <a:r>
              <a:rPr lang="fr-FR" baseline="0" dirty="0" smtClean="0"/>
              <a:t>Prévoir dire plan à l’oral. &gt; même l’écrire pour plus de clarté</a:t>
            </a:r>
            <a:endParaRPr lang="fr-FR" dirty="0"/>
          </a:p>
        </p:txBody>
      </p:sp>
      <p:sp>
        <p:nvSpPr>
          <p:cNvPr id="4" name="Espace réservé du numéro de diapositive 3"/>
          <p:cNvSpPr>
            <a:spLocks noGrp="1"/>
          </p:cNvSpPr>
          <p:nvPr>
            <p:ph type="sldNum" sz="quarter" idx="10"/>
          </p:nvPr>
        </p:nvSpPr>
        <p:spPr/>
        <p:txBody>
          <a:bodyPr/>
          <a:lstStyle/>
          <a:p>
            <a:fld id="{96387291-9267-4907-AD31-3C05B2B0FD59}" type="slidenum">
              <a:rPr lang="fr-FR" smtClean="0"/>
              <a:t>2</a:t>
            </a:fld>
            <a:endParaRPr lang="fr-FR"/>
          </a:p>
        </p:txBody>
      </p:sp>
    </p:spTree>
    <p:extLst>
      <p:ext uri="{BB962C8B-B14F-4D97-AF65-F5344CB8AC3E}">
        <p14:creationId xmlns:p14="http://schemas.microsoft.com/office/powerpoint/2010/main" val="307508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Marché</a:t>
            </a:r>
            <a:r>
              <a:rPr lang="fr-FR" baseline="0" dirty="0" smtClean="0"/>
              <a:t> et politiques incitent à l’accroissement de l’offre, qui passe principalement par la conversion de systèmes conventionnels à l’AB</a:t>
            </a:r>
            <a:endParaRPr lang="fr-FR" dirty="0" smtClean="0"/>
          </a:p>
          <a:p>
            <a:endParaRPr lang="fr-FR" dirty="0" smtClean="0"/>
          </a:p>
          <a:p>
            <a:r>
              <a:rPr lang="fr-FR" dirty="0" smtClean="0"/>
              <a:t>3,2 en 2010 passe à 6,5 %</a:t>
            </a:r>
            <a:r>
              <a:rPr lang="fr-FR" baseline="0" dirty="0" smtClean="0"/>
              <a:t> </a:t>
            </a:r>
            <a:r>
              <a:rPr lang="fr-FR" dirty="0" smtClean="0"/>
              <a:t>en 2017.</a:t>
            </a:r>
            <a:r>
              <a:rPr lang="fr-FR" baseline="0" dirty="0" smtClean="0"/>
              <a:t> 8,3% des EA. 4% de la dépense alimentaire des ménages.</a:t>
            </a:r>
            <a:endParaRPr lang="fr-FR" dirty="0" smtClean="0"/>
          </a:p>
          <a:p>
            <a:endParaRPr lang="fr-FR" dirty="0" smtClean="0"/>
          </a:p>
          <a:p>
            <a:r>
              <a:rPr lang="fr-FR" dirty="0" smtClean="0"/>
              <a:t>Forte</a:t>
            </a:r>
            <a:r>
              <a:rPr lang="fr-FR" baseline="0" dirty="0" smtClean="0"/>
              <a:t> progression et forte ambition des pouvoirs publics (Etat) pour arriver à 15% de la surface à échéance 2022.</a:t>
            </a:r>
          </a:p>
          <a:p>
            <a:r>
              <a:rPr lang="fr-FR" baseline="0" dirty="0" smtClean="0"/>
              <a:t>+ approvisionnement restauration collective publique (produit bio minimum 20%),.</a:t>
            </a:r>
          </a:p>
          <a:p>
            <a:r>
              <a:rPr lang="fr-FR" baseline="0" dirty="0" smtClean="0"/>
              <a:t>+ augmentation de la demande (avec des importations croissantes).</a:t>
            </a:r>
          </a:p>
          <a:p>
            <a:endParaRPr lang="fr-FR" baseline="0" dirty="0" smtClean="0"/>
          </a:p>
          <a:p>
            <a:r>
              <a:rPr lang="fr-FR" baseline="0" dirty="0" smtClean="0"/>
              <a:t>Corriger faute !</a:t>
            </a:r>
            <a:endParaRPr lang="fr-FR" dirty="0"/>
          </a:p>
        </p:txBody>
      </p:sp>
      <p:sp>
        <p:nvSpPr>
          <p:cNvPr id="4" name="Espace réservé du numéro de diapositive 3"/>
          <p:cNvSpPr>
            <a:spLocks noGrp="1"/>
          </p:cNvSpPr>
          <p:nvPr>
            <p:ph type="sldNum" sz="quarter" idx="10"/>
          </p:nvPr>
        </p:nvSpPr>
        <p:spPr/>
        <p:txBody>
          <a:bodyPr/>
          <a:lstStyle/>
          <a:p>
            <a:fld id="{96387291-9267-4907-AD31-3C05B2B0FD59}" type="slidenum">
              <a:rPr lang="fr-FR" smtClean="0"/>
              <a:t>3</a:t>
            </a:fld>
            <a:endParaRPr lang="fr-FR"/>
          </a:p>
        </p:txBody>
      </p:sp>
    </p:spTree>
    <p:extLst>
      <p:ext uri="{BB962C8B-B14F-4D97-AF65-F5344CB8AC3E}">
        <p14:creationId xmlns:p14="http://schemas.microsoft.com/office/powerpoint/2010/main" val="76630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Aquitaine réprésente la Moyenne nationale. </a:t>
            </a:r>
          </a:p>
          <a:p>
            <a:r>
              <a:rPr lang="fr-FR" baseline="0" dirty="0" smtClean="0"/>
              <a:t>Double classement entre l’évolution des surface bio pour la période 2010 et 2016  et le dynamisme entre régions.</a:t>
            </a:r>
          </a:p>
          <a:p>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Le classement des régions en fonction du % de la SAU en AB est quasi identique en 2010 et 2016. L’écart entre les régions en terme de développement de la bio se renforce: les régions où la bio étaient le plus développés sont celles où la progression a été la plus forte.</a:t>
            </a:r>
          </a:p>
          <a:p>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Le pourquoi</a:t>
            </a:r>
            <a:r>
              <a:rPr lang="fr-FR" baseline="0" dirty="0" smtClean="0"/>
              <a:t> : (travaux Gilles Allaire  et Thomas en 2014 et 2015 approche spatiale de la conversion à l’AB)</a:t>
            </a:r>
          </a:p>
          <a:p>
            <a:endParaRPr lang="fr-FR" baseline="0" dirty="0" smtClean="0"/>
          </a:p>
          <a:p>
            <a:r>
              <a:rPr lang="fr-FR" baseline="0" dirty="0" smtClean="0"/>
              <a:t>Facteurs liés au dynamiques du marché et aux politiques à différentes échelles:</a:t>
            </a:r>
          </a:p>
          <a:p>
            <a:r>
              <a:rPr lang="fr-FR" baseline="0" dirty="0" smtClean="0"/>
              <a:t>Différence des spécialisation régionales en terme de système et/ou filière de production. Par exemple dans la filière viticole forte progression du bio. Maraichage (plus présent dans le sud). </a:t>
            </a:r>
          </a:p>
          <a:p>
            <a:r>
              <a:rPr lang="fr-FR" baseline="0" dirty="0" smtClean="0"/>
              <a:t>La part des grandes cultures en bio est inférieure (exemple de la Picardie ). </a:t>
            </a:r>
          </a:p>
          <a:p>
            <a:endParaRPr lang="fr-FR" baseline="0" dirty="0" smtClean="0"/>
          </a:p>
          <a:p>
            <a:r>
              <a:rPr lang="fr-FR" baseline="0" dirty="0" smtClean="0"/>
              <a:t>Opportunité de marchés locaux et nationaux, voire internationaux, avec des différences selon les filières. Plus de bio est lié à plus de circuits courts;</a:t>
            </a:r>
          </a:p>
          <a:p>
            <a:endParaRPr lang="fr-FR" baseline="0" dirty="0" smtClean="0"/>
          </a:p>
          <a:p>
            <a:r>
              <a:rPr lang="fr-FR" baseline="0" dirty="0" smtClean="0"/>
              <a:t>Structures en terme d’organisation (animation, conseil, structuration de la filière) et soutiens publiques (à différents niveaux).</a:t>
            </a:r>
          </a:p>
          <a:p>
            <a:endParaRPr lang="fr-FR" baseline="0" dirty="0" smtClean="0"/>
          </a:p>
          <a:p>
            <a:r>
              <a:rPr lang="fr-FR" baseline="0" dirty="0" smtClean="0"/>
              <a:t>D’ailleurs, la variabilité des montants alloués </a:t>
            </a:r>
            <a:r>
              <a:rPr lang="fr-FR" baseline="0" dirty="0" err="1" smtClean="0"/>
              <a:t>hsitoriquement</a:t>
            </a:r>
            <a:r>
              <a:rPr lang="fr-FR" baseline="0" dirty="0" smtClean="0"/>
              <a:t> pour aider les bio (en particulier la conversion) présente aussi de fortes disparités entre régions, qui montrent un engagement plus ou moins forts. (</a:t>
            </a:r>
            <a:r>
              <a:rPr lang="fr-FR" baseline="0" dirty="0" err="1" smtClean="0"/>
              <a:t>cf</a:t>
            </a:r>
            <a:r>
              <a:rPr lang="fr-FR" baseline="0" dirty="0" smtClean="0"/>
              <a:t> copie page suivante avec le graphique des montants)</a:t>
            </a:r>
          </a:p>
          <a:p>
            <a:r>
              <a:rPr lang="fr-FR" baseline="0" dirty="0" smtClean="0"/>
              <a:t> &gt; c’est cela qu’on veut creuser</a:t>
            </a:r>
          </a:p>
          <a:p>
            <a:endParaRPr lang="fr-FR" baseline="0" dirty="0" smtClean="0"/>
          </a:p>
        </p:txBody>
      </p:sp>
      <p:sp>
        <p:nvSpPr>
          <p:cNvPr id="4" name="Espace réservé du numéro de diapositive 3"/>
          <p:cNvSpPr>
            <a:spLocks noGrp="1"/>
          </p:cNvSpPr>
          <p:nvPr>
            <p:ph type="sldNum" sz="quarter" idx="10"/>
          </p:nvPr>
        </p:nvSpPr>
        <p:spPr/>
        <p:txBody>
          <a:bodyPr/>
          <a:lstStyle/>
          <a:p>
            <a:fld id="{96387291-9267-4907-AD31-3C05B2B0FD59}" type="slidenum">
              <a:rPr lang="fr-FR" smtClean="0"/>
              <a:t>4</a:t>
            </a:fld>
            <a:endParaRPr lang="fr-FR"/>
          </a:p>
        </p:txBody>
      </p:sp>
    </p:spTree>
    <p:extLst>
      <p:ext uri="{BB962C8B-B14F-4D97-AF65-F5344CB8AC3E}">
        <p14:creationId xmlns:p14="http://schemas.microsoft.com/office/powerpoint/2010/main" val="76630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Ne pas rentrer dans les détails &gt; ça reste des données à consolider, mais ça montre bien que le soutien est très variable, et qu’assez logiquement on retrouve les plus forts volumes là où la bio est plus développé; même si évidemment ça explique pas tout. A noter PACA qui a commencé très tôt à se différencier, et qui a aujourd’hui 20% de SAU en bio! Hasard, coïncidence..! </a:t>
            </a:r>
          </a:p>
          <a:p>
            <a:r>
              <a:rPr lang="fr-FR" baseline="0" dirty="0" smtClean="0"/>
              <a:t>Si besoin le graphique est dans le fichier Excel « aides_bio_idae_180608 »</a:t>
            </a:r>
          </a:p>
        </p:txBody>
      </p:sp>
      <p:sp>
        <p:nvSpPr>
          <p:cNvPr id="4" name="Espace réservé du numéro de diapositive 3"/>
          <p:cNvSpPr>
            <a:spLocks noGrp="1"/>
          </p:cNvSpPr>
          <p:nvPr>
            <p:ph type="sldNum" sz="quarter" idx="10"/>
          </p:nvPr>
        </p:nvSpPr>
        <p:spPr/>
        <p:txBody>
          <a:bodyPr/>
          <a:lstStyle/>
          <a:p>
            <a:fld id="{96387291-9267-4907-AD31-3C05B2B0FD59}" type="slidenum">
              <a:rPr lang="fr-FR" smtClean="0"/>
              <a:t>5</a:t>
            </a:fld>
            <a:endParaRPr lang="fr-FR"/>
          </a:p>
        </p:txBody>
      </p:sp>
    </p:spTree>
    <p:extLst>
      <p:ext uri="{BB962C8B-B14F-4D97-AF65-F5344CB8AC3E}">
        <p14:creationId xmlns:p14="http://schemas.microsoft.com/office/powerpoint/2010/main" val="257244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existe différents</a:t>
            </a:r>
            <a:r>
              <a:rPr lang="fr-FR" baseline="0" dirty="0" smtClean="0"/>
              <a:t> dispositifs de soutien à la bio dans les politiques publiques: différents niveaux, types d’aides, histoires, … Les majeurs, tant dans le volume que dans l’ancienneté ce sont les crédits d’impôts et les aides PAC. Par exemple les aides CAB et MAB représente un ordre de grandeur de 60-70% du volume d’aides (selon estimation propre sur une région). </a:t>
            </a:r>
          </a:p>
          <a:p>
            <a:r>
              <a:rPr lang="fr-FR" baseline="0" dirty="0" smtClean="0"/>
              <a:t>Donc très intéressant à analyser, comme le crédit d’impôts mais pas de données accessibles sur ce dernier.</a:t>
            </a:r>
            <a:endParaRPr lang="fr-FR" dirty="0" smtClean="0"/>
          </a:p>
          <a:p>
            <a:endParaRPr lang="fr-FR" dirty="0" smtClean="0"/>
          </a:p>
          <a:p>
            <a:r>
              <a:rPr lang="fr-FR" dirty="0" smtClean="0"/>
              <a:t>Sur les</a:t>
            </a:r>
            <a:r>
              <a:rPr lang="fr-FR" baseline="0" dirty="0" smtClean="0"/>
              <a:t> aides PAC pour la bio:</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Cadre national : exemple obligation d’ouvrir les soutiens à l’AB pour toutes les régions</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Stratégie régionale &gt; passage des régions à AG </a:t>
            </a:r>
            <a:r>
              <a:rPr lang="fr-FR" dirty="0" smtClean="0"/>
              <a:t>TOP-UP (cf. travaux de Marielle)</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dirty="0" smtClean="0"/>
              <a:t>Du fait de cette régionalisation, et même si le cadre national garde</a:t>
            </a:r>
            <a:r>
              <a:rPr lang="fr-FR" baseline="0" dirty="0" smtClean="0"/>
              <a:t> un poids significatif</a:t>
            </a:r>
            <a:r>
              <a:rPr lang="fr-FR" dirty="0" smtClean="0"/>
              <a:t> on fait l’hypothèse de</a:t>
            </a:r>
            <a:r>
              <a:rPr lang="fr-FR" baseline="0" dirty="0" smtClean="0"/>
              <a:t> l’émergence ou le renforcement de stratégies régionales différenciées de soutien à l’AB. Pour cela on va analyser ces stratégies sur les aspects suivants:</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baseline="0" dirty="0" smtClean="0"/>
              <a:t>Le montant alloué pour les mesures CAB et MAB dans le cadre du cofinancement avec le FEADER</a:t>
            </a:r>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baseline="0" dirty="0" smtClean="0"/>
              <a:t>Le montant alloué sous forme de </a:t>
            </a:r>
            <a:r>
              <a:rPr lang="fr-FR" baseline="0" dirty="0" err="1" smtClean="0"/>
              <a:t>top-up</a:t>
            </a:r>
            <a:endParaRPr lang="fr-FR" baseline="0" dirty="0" smtClean="0"/>
          </a:p>
          <a:p>
            <a:pPr marL="685800" marR="0" lvl="1"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baseline="0" dirty="0" smtClean="0"/>
              <a:t>La mobilisation des autres mesures en faveur de l’AB: mesures et types d’opérations avec un ciblage sur les bio, et/ou des majorations des aides</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6387291-9267-4907-AD31-3C05B2B0FD59}" type="slidenum">
              <a:rPr lang="fr-FR" smtClean="0"/>
              <a:t>6</a:t>
            </a:fld>
            <a:endParaRPr lang="fr-FR"/>
          </a:p>
        </p:txBody>
      </p:sp>
    </p:spTree>
    <p:extLst>
      <p:ext uri="{BB962C8B-B14F-4D97-AF65-F5344CB8AC3E}">
        <p14:creationId xmlns:p14="http://schemas.microsoft.com/office/powerpoint/2010/main" val="76630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a:t>
            </a:r>
            <a:r>
              <a:rPr lang="fr-FR" baseline="0" dirty="0" smtClean="0"/>
              <a:t> qui nous avons appelé stratégie, c’est est-ce que des régions combinent des mesures pour soutenir l’AB. Entrant dans un cadre de plan </a:t>
            </a:r>
            <a:r>
              <a:rPr lang="fr-FR" baseline="0" dirty="0" err="1" smtClean="0"/>
              <a:t>pluri-annuel</a:t>
            </a:r>
            <a:r>
              <a:rPr lang="fr-FR" baseline="0" dirty="0" smtClean="0"/>
              <a:t> des agences de l’eau.</a:t>
            </a:r>
            <a:endParaRPr lang="fr-FR" dirty="0" smtClean="0"/>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Garder en info</a:t>
            </a:r>
            <a:r>
              <a:rPr lang="fr-FR" baseline="0" dirty="0" smtClean="0"/>
              <a:t> travaux</a:t>
            </a:r>
            <a:r>
              <a:rPr lang="fr-FR" dirty="0" smtClean="0"/>
              <a:t> ( Kirsh et al 2007) controverse</a:t>
            </a:r>
            <a:r>
              <a:rPr lang="fr-FR" baseline="0" dirty="0" smtClean="0"/>
              <a:t> </a:t>
            </a:r>
            <a:r>
              <a:rPr lang="fr-FR" dirty="0" smtClean="0"/>
              <a:t>en cours sur le poids du 1</a:t>
            </a:r>
            <a:r>
              <a:rPr lang="fr-FR" baseline="30000" dirty="0" smtClean="0"/>
              <a:t>er</a:t>
            </a:r>
            <a:r>
              <a:rPr lang="fr-FR" dirty="0" smtClean="0"/>
              <a:t> pilier</a:t>
            </a:r>
            <a:r>
              <a:rPr lang="fr-FR" baseline="0" dirty="0" smtClean="0"/>
              <a:t> au regard des aides du second pilier (montre que les exploitations les plus « vertueuses » reçoivent moins d’aides). Peut amener à la question sur les critères qui favorisent les bio dans les autres mesures du second pilier. </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lvl="0"/>
            <a:r>
              <a:rPr lang="fr-FR" dirty="0" smtClean="0">
                <a:effectLst/>
              </a:rPr>
              <a:t>Les soutiens apportés par la mesure 11, deux indicateurs sont retenus :</a:t>
            </a:r>
          </a:p>
          <a:p>
            <a:pPr lvl="0"/>
            <a:r>
              <a:rPr lang="fr-FR" dirty="0" smtClean="0">
                <a:effectLst/>
              </a:rPr>
              <a:t>-</a:t>
            </a:r>
            <a:r>
              <a:rPr lang="fr-FR" sz="1200" kern="1200" dirty="0" smtClean="0">
                <a:solidFill>
                  <a:schemeClr val="tx1"/>
                </a:solidFill>
                <a:effectLst/>
                <a:latin typeface="+mn-lt"/>
                <a:ea typeface="+mn-ea"/>
                <a:cs typeface="+mn-cs"/>
              </a:rPr>
              <a:t>        </a:t>
            </a:r>
            <a:r>
              <a:rPr lang="fr-FR" dirty="0" smtClean="0">
                <a:effectLst/>
              </a:rPr>
              <a:t>le montant de ce soutien ramené à la SAU de la région</a:t>
            </a:r>
          </a:p>
          <a:p>
            <a:pPr lvl="0"/>
            <a:r>
              <a:rPr lang="fr-FR" dirty="0" smtClean="0">
                <a:effectLst/>
              </a:rPr>
              <a:t>-</a:t>
            </a:r>
            <a:r>
              <a:rPr lang="fr-FR" sz="1200" kern="1200" dirty="0" smtClean="0">
                <a:solidFill>
                  <a:schemeClr val="tx1"/>
                </a:solidFill>
                <a:effectLst/>
                <a:latin typeface="+mn-lt"/>
                <a:ea typeface="+mn-ea"/>
                <a:cs typeface="+mn-cs"/>
              </a:rPr>
              <a:t>        </a:t>
            </a:r>
            <a:r>
              <a:rPr lang="fr-FR" dirty="0" smtClean="0">
                <a:effectLst/>
              </a:rPr>
              <a:t>le % de top-up au sein de cette mesure</a:t>
            </a:r>
          </a:p>
          <a:p>
            <a:pPr lvl="0"/>
            <a:r>
              <a:rPr lang="fr-FR" dirty="0" smtClean="0">
                <a:effectLst/>
                <a:latin typeface="Wingdings"/>
              </a:rPr>
              <a:t>§</a:t>
            </a:r>
            <a:r>
              <a:rPr lang="fr-FR" sz="1200" kern="1200" dirty="0" smtClean="0">
                <a:solidFill>
                  <a:schemeClr val="tx1"/>
                </a:solidFill>
                <a:effectLst/>
                <a:latin typeface="+mn-lt"/>
                <a:ea typeface="+mn-ea"/>
                <a:cs typeface="+mn-cs"/>
              </a:rPr>
              <a:t>  </a:t>
            </a:r>
            <a:r>
              <a:rPr lang="fr-FR" dirty="0" smtClean="0">
                <a:effectLst/>
              </a:rPr>
              <a:t>Les types d’opérations ciblant l’AB dans les autres mesures. </a:t>
            </a:r>
          </a:p>
          <a:p>
            <a:r>
              <a:rPr lang="fr-FR" dirty="0" smtClean="0">
                <a:effectLst/>
              </a:rPr>
              <a:t>Chaque région choisit les types d’opérations qu’elle souhaite. Parmi ces TO certains ciblent l’AB. Ce ciblage consiste à mettre l’AB comme un des critères d’éligibilité et/où à accorder un taux d’aide majoré pour les productions en AB. Le nombre de TO étant spécifique à la région, l’indicateur retenu pour évaluer l’incitation du mode de production AB est le % des TO ciblant l’AB.</a:t>
            </a:r>
          </a:p>
          <a:p>
            <a:endParaRPr lang="fr-FR" dirty="0" smtClean="0"/>
          </a:p>
          <a:p>
            <a:r>
              <a:rPr lang="fr-FR" dirty="0" smtClean="0"/>
              <a:t>Pourquoi</a:t>
            </a:r>
            <a:r>
              <a:rPr lang="fr-FR" baseline="0" dirty="0" smtClean="0"/>
              <a:t> le % de types d’opération : les montants par t-o n’étaient pas disponibles dans les données de programmation. </a:t>
            </a:r>
            <a:endParaRPr lang="fr-FR" dirty="0" smtClean="0"/>
          </a:p>
          <a:p>
            <a:r>
              <a:rPr lang="fr-FR" baseline="0" dirty="0" smtClean="0"/>
              <a:t>Chaque région définissent leurs types-d’opérations (et le nombre) dans les mesures. </a:t>
            </a:r>
            <a:endParaRPr lang="fr-FR" dirty="0" smtClean="0"/>
          </a:p>
          <a:p>
            <a:endParaRPr lang="fr-FR" dirty="0" smtClean="0"/>
          </a:p>
          <a:p>
            <a:r>
              <a:rPr lang="fr-FR" dirty="0" smtClean="0"/>
              <a:t>En dehors de la mesure 4 qui ressort,</a:t>
            </a:r>
            <a:r>
              <a:rPr lang="fr-FR" baseline="0" dirty="0" smtClean="0"/>
              <a:t>  Les autres mesures ne ciblent pas l’AB (car le nombre de T-O ciblant l’AB est faible dans les autres mesures (7% qui ciblent l’AB dans l’ensemble des autres mesures). Pour soutenir l’AB en dehors la mesure 11, à travers l’anayse du contenu des PDR,  il n’y a que la mesure 4 qui ressort. </a:t>
            </a:r>
            <a:endParaRPr lang="fr-FR" dirty="0" smtClean="0"/>
          </a:p>
        </p:txBody>
      </p:sp>
      <p:sp>
        <p:nvSpPr>
          <p:cNvPr id="4" name="Espace réservé du numéro de diapositive 3"/>
          <p:cNvSpPr>
            <a:spLocks noGrp="1"/>
          </p:cNvSpPr>
          <p:nvPr>
            <p:ph type="sldNum" sz="quarter" idx="10"/>
          </p:nvPr>
        </p:nvSpPr>
        <p:spPr/>
        <p:txBody>
          <a:bodyPr/>
          <a:lstStyle/>
          <a:p>
            <a:fld id="{96387291-9267-4907-AD31-3C05B2B0FD59}" type="slidenum">
              <a:rPr lang="fr-FR" smtClean="0"/>
              <a:t>7</a:t>
            </a:fld>
            <a:endParaRPr lang="fr-FR"/>
          </a:p>
        </p:txBody>
      </p:sp>
    </p:spTree>
    <p:extLst>
      <p:ext uri="{BB962C8B-B14F-4D97-AF65-F5344CB8AC3E}">
        <p14:creationId xmlns:p14="http://schemas.microsoft.com/office/powerpoint/2010/main" val="76630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 nous pouvions</a:t>
            </a:r>
            <a:r>
              <a:rPr lang="fr-FR" baseline="0" dirty="0" smtClean="0"/>
              <a:t> nous y attendre, disparité entre régions en terme de financement total (selon superficie, filières etc.), Les deux premières barres (FEADER et contre partie) ont un rapport constant, mais leur part relative dans l’ensemble du montant alloué au PDR est très variable. Au niveau nationale, les aides bio représentent environ 8,7% des montants de l’enveloppe du 2</a:t>
            </a:r>
            <a:r>
              <a:rPr lang="fr-FR" baseline="30000" dirty="0" smtClean="0"/>
              <a:t>ème</a:t>
            </a:r>
            <a:r>
              <a:rPr lang="fr-FR" baseline="0" dirty="0" smtClean="0"/>
              <a:t> pilier, hors ICHN (enlevé pour éviter trop de distorsion entre les régions)</a:t>
            </a:r>
          </a:p>
          <a:p>
            <a:endParaRPr lang="fr-FR"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baseline="0" dirty="0" smtClean="0"/>
              <a:t>Principaux financeurs sont Etat et agence de l’eau, des collectivités régionales peuvent aussi y participer</a:t>
            </a:r>
            <a:endParaRPr lang="fr-FR" dirty="0" smtClean="0"/>
          </a:p>
          <a:p>
            <a:endParaRPr lang="fr-FR" baseline="0" dirty="0" smtClean="0"/>
          </a:p>
          <a:p>
            <a:r>
              <a:rPr lang="fr-FR" baseline="0" dirty="0" smtClean="0"/>
              <a:t>Une des différences entre les régions résident dans le fait d’apporter un financement additionnel (au delà de la contre partie) aussi appelé TOP-up. La moitié des régions sont concernées.</a:t>
            </a:r>
          </a:p>
          <a:p>
            <a:r>
              <a:rPr lang="fr-FR" baseline="0" dirty="0" smtClean="0"/>
              <a:t>Même si les </a:t>
            </a:r>
            <a:r>
              <a:rPr lang="fr-FR" baseline="0" dirty="0" err="1" smtClean="0"/>
              <a:t>top-up</a:t>
            </a:r>
            <a:r>
              <a:rPr lang="fr-FR" baseline="0" dirty="0" smtClean="0"/>
              <a:t> sont faibles en volumes, ils témoignent d’une volonté d’engagement régional dans les aides directes à la bio.</a:t>
            </a:r>
          </a:p>
          <a:p>
            <a:endParaRPr lang="fr-FR" baseline="0" dirty="0" smtClean="0"/>
          </a:p>
        </p:txBody>
      </p:sp>
      <p:sp>
        <p:nvSpPr>
          <p:cNvPr id="4" name="Espace réservé du numéro de diapositive 3"/>
          <p:cNvSpPr>
            <a:spLocks noGrp="1"/>
          </p:cNvSpPr>
          <p:nvPr>
            <p:ph type="sldNum" sz="quarter" idx="10"/>
          </p:nvPr>
        </p:nvSpPr>
        <p:spPr/>
        <p:txBody>
          <a:bodyPr/>
          <a:lstStyle/>
          <a:p>
            <a:fld id="{B8F15436-E298-BB4A-AFEC-B016B8D335D3}" type="slidenum">
              <a:rPr lang="fr-FR" smtClean="0"/>
              <a:t>8</a:t>
            </a:fld>
            <a:endParaRPr lang="fr-FR"/>
          </a:p>
        </p:txBody>
      </p:sp>
    </p:spTree>
    <p:extLst>
      <p:ext uri="{BB962C8B-B14F-4D97-AF65-F5344CB8AC3E}">
        <p14:creationId xmlns:p14="http://schemas.microsoft.com/office/powerpoint/2010/main" val="3936154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Mesure 10 (MAEC) pas d’engagement unitaire concernant l’AB</a:t>
            </a:r>
          </a:p>
          <a:p>
            <a:pPr marL="0" indent="0">
              <a:buNone/>
            </a:pPr>
            <a:r>
              <a:rPr lang="fr-FR" sz="1200" kern="1200" dirty="0" smtClean="0">
                <a:solidFill>
                  <a:schemeClr val="tx1"/>
                </a:solidFill>
                <a:effectLst/>
                <a:latin typeface="+mn-lt"/>
                <a:ea typeface="+mn-ea"/>
                <a:cs typeface="+mn-cs"/>
              </a:rPr>
              <a:t>Mesure 13 ICHN = cadrage national ne prévoit pas d’aides supplémentaires pour le Bio</a:t>
            </a:r>
          </a:p>
          <a:p>
            <a:pPr marL="0" indent="0">
              <a:buNone/>
            </a:pPr>
            <a:endParaRPr lang="fr-FR" sz="1200" kern="1200" dirty="0" smtClean="0">
              <a:solidFill>
                <a:schemeClr val="tx1"/>
              </a:solidFill>
              <a:effectLst/>
              <a:latin typeface="+mn-lt"/>
              <a:ea typeface="+mn-ea"/>
              <a:cs typeface="+mn-cs"/>
            </a:endParaRPr>
          </a:p>
          <a:p>
            <a:pPr marL="0" indent="0">
              <a:buNone/>
            </a:pPr>
            <a:r>
              <a:rPr lang="fr-FR" sz="1200" kern="1200" dirty="0" smtClean="0">
                <a:solidFill>
                  <a:schemeClr val="tx1"/>
                </a:solidFill>
                <a:effectLst/>
                <a:latin typeface="+mn-lt"/>
                <a:ea typeface="+mn-ea"/>
                <a:cs typeface="+mn-cs"/>
              </a:rPr>
              <a:t>DJA = modulation possible</a:t>
            </a:r>
            <a:r>
              <a:rPr lang="fr-FR" sz="1200" kern="1200" baseline="0" dirty="0" smtClean="0">
                <a:solidFill>
                  <a:schemeClr val="tx1"/>
                </a:solidFill>
                <a:effectLst/>
                <a:latin typeface="+mn-lt"/>
                <a:ea typeface="+mn-ea"/>
                <a:cs typeface="+mn-cs"/>
              </a:rPr>
              <a:t> projet agro-écologique.</a:t>
            </a:r>
          </a:p>
          <a:p>
            <a:pPr marL="0" indent="0">
              <a:buNone/>
            </a:pPr>
            <a:endParaRPr lang="fr-FR" sz="1200" kern="1200" baseline="0" dirty="0" smtClean="0">
              <a:solidFill>
                <a:schemeClr val="tx1"/>
              </a:solidFill>
              <a:effectLst/>
              <a:latin typeface="+mn-lt"/>
              <a:ea typeface="+mn-ea"/>
              <a:cs typeface="+mn-cs"/>
            </a:endParaRPr>
          </a:p>
          <a:p>
            <a:pPr marL="0" indent="0">
              <a:buNone/>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6387291-9267-4907-AD31-3C05B2B0FD59}" type="slidenum">
              <a:rPr lang="fr-FR" smtClean="0"/>
              <a:t>9</a:t>
            </a:fld>
            <a:endParaRPr lang="fr-FR"/>
          </a:p>
        </p:txBody>
      </p:sp>
    </p:spTree>
    <p:extLst>
      <p:ext uri="{BB962C8B-B14F-4D97-AF65-F5344CB8AC3E}">
        <p14:creationId xmlns:p14="http://schemas.microsoft.com/office/powerpoint/2010/main" val="76630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6522285-F94F-664F-962E-3D6C216255E3}" type="datetimeFigureOut">
              <a:rPr lang="fr-FR" smtClean="0"/>
              <a:t>21/06/18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384AF8-2CFD-9F49-A500-EDE7D1CCF8E9}" type="slidenum">
              <a:rPr lang="fr-FR" smtClean="0"/>
              <a:t>‹#›</a:t>
            </a:fld>
            <a:endParaRPr lang="fr-FR"/>
          </a:p>
        </p:txBody>
      </p:sp>
    </p:spTree>
    <p:extLst>
      <p:ext uri="{BB962C8B-B14F-4D97-AF65-F5344CB8AC3E}">
        <p14:creationId xmlns:p14="http://schemas.microsoft.com/office/powerpoint/2010/main" val="340911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522285-F94F-664F-962E-3D6C216255E3}" type="datetimeFigureOut">
              <a:rPr lang="fr-FR" smtClean="0"/>
              <a:t>21/06/18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384AF8-2CFD-9F49-A500-EDE7D1CCF8E9}" type="slidenum">
              <a:rPr lang="fr-FR" smtClean="0"/>
              <a:t>‹#›</a:t>
            </a:fld>
            <a:endParaRPr lang="fr-FR"/>
          </a:p>
        </p:txBody>
      </p:sp>
    </p:spTree>
    <p:extLst>
      <p:ext uri="{BB962C8B-B14F-4D97-AF65-F5344CB8AC3E}">
        <p14:creationId xmlns:p14="http://schemas.microsoft.com/office/powerpoint/2010/main" val="383733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522285-F94F-664F-962E-3D6C216255E3}" type="datetimeFigureOut">
              <a:rPr lang="fr-FR" smtClean="0"/>
              <a:t>21/06/18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384AF8-2CFD-9F49-A500-EDE7D1CCF8E9}" type="slidenum">
              <a:rPr lang="fr-FR" smtClean="0"/>
              <a:t>‹#›</a:t>
            </a:fld>
            <a:endParaRPr lang="fr-FR"/>
          </a:p>
        </p:txBody>
      </p:sp>
    </p:spTree>
    <p:extLst>
      <p:ext uri="{BB962C8B-B14F-4D97-AF65-F5344CB8AC3E}">
        <p14:creationId xmlns:p14="http://schemas.microsoft.com/office/powerpoint/2010/main" val="3082014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Intro">
    <p:bg>
      <p:bgPr>
        <a:blipFill dpi="0" rotWithShape="1">
          <a:blip r:embed="rId2" cstate="print">
            <a:lum/>
            <a:extLst>
              <a:ext uri="{28A0092B-C50C-407E-A947-70E740481C1C}">
                <a14:useLocalDpi xmlns:a14="http://schemas.microsoft.com/office/drawing/2010/main"/>
              </a:ext>
            </a:extLst>
          </a:blip>
          <a:srcRect/>
          <a:stretch>
            <a:fillRect t="38000"/>
          </a:stretch>
        </a:blip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56146" y="116632"/>
            <a:ext cx="2223966" cy="1224136"/>
          </a:xfrm>
          <a:prstGeom prst="rect">
            <a:avLst/>
          </a:prstGeom>
        </p:spPr>
      </p:pic>
      <p:sp>
        <p:nvSpPr>
          <p:cNvPr id="21" name="Titre 1"/>
          <p:cNvSpPr>
            <a:spLocks noGrp="1"/>
          </p:cNvSpPr>
          <p:nvPr>
            <p:ph type="title" hasCustomPrompt="1"/>
          </p:nvPr>
        </p:nvSpPr>
        <p:spPr>
          <a:xfrm>
            <a:off x="457200" y="1916832"/>
            <a:ext cx="8229600" cy="648072"/>
          </a:xfrm>
          <a:prstGeom prst="rect">
            <a:avLst/>
          </a:prstGeom>
        </p:spPr>
        <p:txBody>
          <a:bodyPr/>
          <a:lstStyle>
            <a:lvl1pPr>
              <a:defRPr sz="3600" b="1" baseline="0">
                <a:solidFill>
                  <a:schemeClr val="tx2"/>
                </a:solidFill>
              </a:defRPr>
            </a:lvl1pPr>
          </a:lstStyle>
          <a:p>
            <a:r>
              <a:rPr lang="fr-FR" dirty="0" smtClean="0"/>
              <a:t>Titre du document</a:t>
            </a:r>
            <a:br>
              <a:rPr lang="fr-FR" dirty="0" smtClean="0"/>
            </a:br>
            <a:endParaRPr lang="fr-FR" dirty="0"/>
          </a:p>
        </p:txBody>
      </p:sp>
      <p:sp>
        <p:nvSpPr>
          <p:cNvPr id="9" name="Espace réservé du texte 8"/>
          <p:cNvSpPr>
            <a:spLocks noGrp="1"/>
          </p:cNvSpPr>
          <p:nvPr>
            <p:ph type="body" sz="quarter" idx="11" hasCustomPrompt="1"/>
          </p:nvPr>
        </p:nvSpPr>
        <p:spPr>
          <a:xfrm>
            <a:off x="1116013" y="3789040"/>
            <a:ext cx="6840537" cy="432123"/>
          </a:xfrm>
          <a:prstGeom prst="rect">
            <a:avLst/>
          </a:prstGeom>
        </p:spPr>
        <p:txBody>
          <a:bodyPr/>
          <a:lstStyle>
            <a:lvl1pPr marL="0" indent="0" algn="ctr">
              <a:buNone/>
              <a:defRPr sz="1800" b="1" baseline="0">
                <a:solidFill>
                  <a:schemeClr val="accent2"/>
                </a:solidFill>
              </a:defRPr>
            </a:lvl1pPr>
          </a:lstStyle>
          <a:p>
            <a:pPr lvl="0"/>
            <a:r>
              <a:rPr lang="fr-FR" dirty="0" smtClean="0"/>
              <a:t>Nom Prénom – Lieu - Date</a:t>
            </a:r>
            <a:endParaRPr lang="fr-FR" dirty="0"/>
          </a:p>
        </p:txBody>
      </p:sp>
      <p:sp>
        <p:nvSpPr>
          <p:cNvPr id="11" name="Espace réservé du texte 10"/>
          <p:cNvSpPr>
            <a:spLocks noGrp="1"/>
          </p:cNvSpPr>
          <p:nvPr>
            <p:ph type="body" sz="quarter" idx="12" hasCustomPrompt="1"/>
          </p:nvPr>
        </p:nvSpPr>
        <p:spPr>
          <a:xfrm>
            <a:off x="457200" y="2636912"/>
            <a:ext cx="8229599" cy="503237"/>
          </a:xfrm>
          <a:prstGeom prst="rect">
            <a:avLst/>
          </a:prstGeom>
        </p:spPr>
        <p:txBody>
          <a:bodyPr/>
          <a:lstStyle>
            <a:lvl1pPr marL="0" indent="0" algn="ctr">
              <a:buNone/>
              <a:defRPr lang="fr-FR" sz="1800" b="1" kern="1200" dirty="0">
                <a:solidFill>
                  <a:schemeClr val="accent2"/>
                </a:solidFill>
                <a:latin typeface="+mn-lt"/>
                <a:ea typeface="+mn-ea"/>
                <a:cs typeface="+mn-cs"/>
              </a:defRPr>
            </a:lvl1pPr>
          </a:lstStyle>
          <a:p>
            <a:pPr lvl="0"/>
            <a:r>
              <a:rPr lang="fr-FR" dirty="0" smtClean="0"/>
              <a:t>Sous-titre</a:t>
            </a:r>
            <a:endParaRPr lang="fr-FR" dirty="0"/>
          </a:p>
        </p:txBody>
      </p:sp>
    </p:spTree>
    <p:extLst>
      <p:ext uri="{BB962C8B-B14F-4D97-AF65-F5344CB8AC3E}">
        <p14:creationId xmlns:p14="http://schemas.microsoft.com/office/powerpoint/2010/main" val="119869174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 simple">
    <p:spTree>
      <p:nvGrpSpPr>
        <p:cNvPr id="1" name=""/>
        <p:cNvGrpSpPr/>
        <p:nvPr/>
      </p:nvGrpSpPr>
      <p:grpSpPr>
        <a:xfrm>
          <a:off x="0" y="0"/>
          <a:ext cx="0" cy="0"/>
          <a:chOff x="0" y="0"/>
          <a:chExt cx="0" cy="0"/>
        </a:xfrm>
      </p:grpSpPr>
      <p:sp>
        <p:nvSpPr>
          <p:cNvPr id="12" name="Rectangle 11"/>
          <p:cNvSpPr/>
          <p:nvPr userDrawn="1"/>
        </p:nvSpPr>
        <p:spPr>
          <a:xfrm>
            <a:off x="0" y="6453336"/>
            <a:ext cx="9144000" cy="442190"/>
          </a:xfrm>
          <a:prstGeom prst="rect">
            <a:avLst/>
          </a:prstGeom>
          <a:solidFill>
            <a:srgbClr val="8B7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69396" y="4568"/>
            <a:ext cx="4774604" cy="939683"/>
          </a:xfrm>
          <a:prstGeom prst="rect">
            <a:avLst/>
          </a:prstGeom>
        </p:spPr>
      </p:pic>
      <p:sp>
        <p:nvSpPr>
          <p:cNvPr id="2" name="Titre 1"/>
          <p:cNvSpPr>
            <a:spLocks noGrp="1"/>
          </p:cNvSpPr>
          <p:nvPr>
            <p:ph type="title" hasCustomPrompt="1"/>
          </p:nvPr>
        </p:nvSpPr>
        <p:spPr>
          <a:xfrm>
            <a:off x="457200" y="274638"/>
            <a:ext cx="7859216" cy="490066"/>
          </a:xfrm>
          <a:prstGeom prst="rect">
            <a:avLst/>
          </a:prstGeom>
        </p:spPr>
        <p:txBody>
          <a:bodyPr/>
          <a:lstStyle>
            <a:lvl1pPr algn="r">
              <a:defRPr sz="2400" b="1" baseline="0">
                <a:solidFill>
                  <a:schemeClr val="tx2"/>
                </a:solidFill>
                <a:latin typeface="+mn-lt"/>
              </a:defRPr>
            </a:lvl1pPr>
          </a:lstStyle>
          <a:p>
            <a:r>
              <a:rPr lang="fr-FR" dirty="0" smtClean="0"/>
              <a:t>TITRE DE LA PAGE</a:t>
            </a:r>
            <a:endParaRPr lang="fr-FR" dirty="0"/>
          </a:p>
        </p:txBody>
      </p:sp>
      <p:sp>
        <p:nvSpPr>
          <p:cNvPr id="8" name="Espace réservé du contenu 7"/>
          <p:cNvSpPr>
            <a:spLocks noGrp="1"/>
          </p:cNvSpPr>
          <p:nvPr>
            <p:ph sz="quarter" idx="13" hasCustomPrompt="1"/>
          </p:nvPr>
        </p:nvSpPr>
        <p:spPr>
          <a:xfrm>
            <a:off x="468313" y="1412874"/>
            <a:ext cx="8180387" cy="4680421"/>
          </a:xfrm>
          <a:prstGeom prst="rect">
            <a:avLst/>
          </a:prstGeom>
        </p:spPr>
        <p:txBody>
          <a:bodyPr/>
          <a:lstStyle>
            <a:lvl1pPr marL="342900" indent="-342900" algn="l">
              <a:buSzPct val="100000"/>
              <a:buFont typeface="Arial" panose="020B0604020202020204" pitchFamily="34" charset="0"/>
              <a:buChar char="•"/>
              <a:defRPr sz="2000" baseline="0">
                <a:solidFill>
                  <a:srgbClr val="7D6253"/>
                </a:solidFill>
                <a:latin typeface="Calibri" panose="020F0502020204030204" pitchFamily="34" charset="0"/>
              </a:defRPr>
            </a:lvl1pPr>
            <a:lvl2pPr marL="628650" indent="-171450">
              <a:buFont typeface="Arial" panose="020B0604020202020204" pitchFamily="34" charset="0"/>
              <a:buChar char="•"/>
              <a:defRPr sz="1400">
                <a:solidFill>
                  <a:schemeClr val="tx1"/>
                </a:solidFill>
                <a:latin typeface="Calibri" panose="020F0502020204030204" pitchFamily="34" charset="0"/>
              </a:defRPr>
            </a:lvl2pPr>
            <a:lvl3pPr marL="914400" indent="0">
              <a:buNone/>
              <a:defRPr>
                <a:latin typeface="+mj-lt"/>
              </a:defRPr>
            </a:lvl3pPr>
            <a:lvl4pPr marL="1371600" indent="0">
              <a:buNone/>
              <a:defRPr/>
            </a:lvl4pPr>
            <a:lvl5pPr marL="1828800" indent="0">
              <a:buNone/>
              <a:defRPr/>
            </a:lvl5pPr>
          </a:lstStyle>
          <a:p>
            <a:pPr lvl="0"/>
            <a:r>
              <a:rPr lang="fr-FR" dirty="0" smtClean="0"/>
              <a:t>Premier niveau – titre paragraphe</a:t>
            </a:r>
          </a:p>
          <a:p>
            <a:pPr lvl="1"/>
            <a:r>
              <a:rPr lang="fr-FR" dirty="0" smtClean="0"/>
              <a:t>Deuxième niveau – texte et contenu</a:t>
            </a:r>
          </a:p>
        </p:txBody>
      </p:sp>
      <p:sp>
        <p:nvSpPr>
          <p:cNvPr id="13" name="Rectangle 12"/>
          <p:cNvSpPr/>
          <p:nvPr userDrawn="1"/>
        </p:nvSpPr>
        <p:spPr>
          <a:xfrm>
            <a:off x="8289054" y="6373739"/>
            <a:ext cx="360040" cy="521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numéro de diapositive 5"/>
          <p:cNvSpPr>
            <a:spLocks noGrp="1"/>
          </p:cNvSpPr>
          <p:nvPr>
            <p:ph type="sldNum" sz="quarter" idx="12"/>
          </p:nvPr>
        </p:nvSpPr>
        <p:spPr>
          <a:xfrm>
            <a:off x="8247878" y="6584573"/>
            <a:ext cx="442392" cy="241002"/>
          </a:xfrm>
          <a:prstGeom prst="rect">
            <a:avLst/>
          </a:prstGeom>
        </p:spPr>
        <p:txBody>
          <a:bodyPr/>
          <a:lstStyle>
            <a:lvl1pPr algn="ctr">
              <a:defRPr sz="1000">
                <a:solidFill>
                  <a:srgbClr val="333333"/>
                </a:solidFill>
                <a:latin typeface="+mj-lt"/>
              </a:defRPr>
            </a:lvl1pPr>
          </a:lstStyle>
          <a:p>
            <a:fld id="{CF32ABDC-C653-4B9A-AF15-496F673BA7D7}" type="slidenum">
              <a:rPr lang="fr-FR" smtClean="0"/>
              <a:pPr/>
              <a:t>‹#›</a:t>
            </a:fld>
            <a:endParaRPr lang="fr-FR" dirty="0"/>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4420" y="6545011"/>
            <a:ext cx="648072" cy="268365"/>
          </a:xfrm>
          <a:prstGeom prst="rect">
            <a:avLst/>
          </a:prstGeom>
        </p:spPr>
      </p:pic>
      <p:pic>
        <p:nvPicPr>
          <p:cNvPr id="17" name="Image 1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43608" y="6545010"/>
            <a:ext cx="502473" cy="268366"/>
          </a:xfrm>
          <a:prstGeom prst="rect">
            <a:avLst/>
          </a:prstGeom>
        </p:spPr>
      </p:pic>
      <p:sp>
        <p:nvSpPr>
          <p:cNvPr id="20" name="Espace réservé du contenu 15"/>
          <p:cNvSpPr>
            <a:spLocks noGrp="1"/>
          </p:cNvSpPr>
          <p:nvPr>
            <p:ph sz="quarter" idx="14" hasCustomPrompt="1"/>
          </p:nvPr>
        </p:nvSpPr>
        <p:spPr>
          <a:xfrm>
            <a:off x="6732240" y="6584950"/>
            <a:ext cx="1152525" cy="228426"/>
          </a:xfrm>
          <a:prstGeom prst="rect">
            <a:avLst/>
          </a:prstGeom>
          <a:ln>
            <a:noFill/>
          </a:ln>
        </p:spPr>
        <p:txBody>
          <a:bodyPr anchor="ctr"/>
          <a:lstStyle>
            <a:lvl1pPr marL="0" indent="0" algn="ctr">
              <a:buNone/>
              <a:defRPr sz="1400" baseline="30000">
                <a:solidFill>
                  <a:schemeClr val="bg1"/>
                </a:solidFill>
                <a:latin typeface="+mj-lt"/>
              </a:defRPr>
            </a:lvl1pPr>
          </a:lstStyle>
          <a:p>
            <a:pPr lvl="0"/>
            <a:r>
              <a:rPr lang="fr-FR" dirty="0" smtClean="0"/>
              <a:t>1er octobre 2015</a:t>
            </a:r>
            <a:endParaRPr lang="fr-FR" dirty="0"/>
          </a:p>
        </p:txBody>
      </p:sp>
    </p:spTree>
    <p:extLst>
      <p:ext uri="{BB962C8B-B14F-4D97-AF65-F5344CB8AC3E}">
        <p14:creationId xmlns:p14="http://schemas.microsoft.com/office/powerpoint/2010/main" val="83706844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522285-F94F-664F-962E-3D6C216255E3}" type="datetimeFigureOut">
              <a:rPr lang="fr-FR" smtClean="0"/>
              <a:t>21/06/18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384AF8-2CFD-9F49-A500-EDE7D1CCF8E9}" type="slidenum">
              <a:rPr lang="fr-FR" smtClean="0"/>
              <a:t>‹#›</a:t>
            </a:fld>
            <a:endParaRPr lang="fr-FR"/>
          </a:p>
        </p:txBody>
      </p:sp>
    </p:spTree>
    <p:extLst>
      <p:ext uri="{BB962C8B-B14F-4D97-AF65-F5344CB8AC3E}">
        <p14:creationId xmlns:p14="http://schemas.microsoft.com/office/powerpoint/2010/main" val="61207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6522285-F94F-664F-962E-3D6C216255E3}" type="datetimeFigureOut">
              <a:rPr lang="fr-FR" smtClean="0"/>
              <a:t>21/06/18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A384AF8-2CFD-9F49-A500-EDE7D1CCF8E9}" type="slidenum">
              <a:rPr lang="fr-FR" smtClean="0"/>
              <a:t>‹#›</a:t>
            </a:fld>
            <a:endParaRPr lang="fr-FR"/>
          </a:p>
        </p:txBody>
      </p:sp>
    </p:spTree>
    <p:extLst>
      <p:ext uri="{BB962C8B-B14F-4D97-AF65-F5344CB8AC3E}">
        <p14:creationId xmlns:p14="http://schemas.microsoft.com/office/powerpoint/2010/main" val="255928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6522285-F94F-664F-962E-3D6C216255E3}" type="datetimeFigureOut">
              <a:rPr lang="fr-FR" smtClean="0"/>
              <a:t>21/06/18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384AF8-2CFD-9F49-A500-EDE7D1CCF8E9}" type="slidenum">
              <a:rPr lang="fr-FR" smtClean="0"/>
              <a:t>‹#›</a:t>
            </a:fld>
            <a:endParaRPr lang="fr-FR"/>
          </a:p>
        </p:txBody>
      </p:sp>
    </p:spTree>
    <p:extLst>
      <p:ext uri="{BB962C8B-B14F-4D97-AF65-F5344CB8AC3E}">
        <p14:creationId xmlns:p14="http://schemas.microsoft.com/office/powerpoint/2010/main" val="122645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6522285-F94F-664F-962E-3D6C216255E3}" type="datetimeFigureOut">
              <a:rPr lang="fr-FR" smtClean="0"/>
              <a:t>21/06/18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A384AF8-2CFD-9F49-A500-EDE7D1CCF8E9}" type="slidenum">
              <a:rPr lang="fr-FR" smtClean="0"/>
              <a:t>‹#›</a:t>
            </a:fld>
            <a:endParaRPr lang="fr-FR"/>
          </a:p>
        </p:txBody>
      </p:sp>
    </p:spTree>
    <p:extLst>
      <p:ext uri="{BB962C8B-B14F-4D97-AF65-F5344CB8AC3E}">
        <p14:creationId xmlns:p14="http://schemas.microsoft.com/office/powerpoint/2010/main" val="74413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6522285-F94F-664F-962E-3D6C216255E3}" type="datetimeFigureOut">
              <a:rPr lang="fr-FR" smtClean="0"/>
              <a:t>21/06/18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A384AF8-2CFD-9F49-A500-EDE7D1CCF8E9}" type="slidenum">
              <a:rPr lang="fr-FR" smtClean="0"/>
              <a:t>‹#›</a:t>
            </a:fld>
            <a:endParaRPr lang="fr-FR"/>
          </a:p>
        </p:txBody>
      </p:sp>
    </p:spTree>
    <p:extLst>
      <p:ext uri="{BB962C8B-B14F-4D97-AF65-F5344CB8AC3E}">
        <p14:creationId xmlns:p14="http://schemas.microsoft.com/office/powerpoint/2010/main" val="201253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522285-F94F-664F-962E-3D6C216255E3}" type="datetimeFigureOut">
              <a:rPr lang="fr-FR" smtClean="0"/>
              <a:t>21/06/18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A384AF8-2CFD-9F49-A500-EDE7D1CCF8E9}" type="slidenum">
              <a:rPr lang="fr-FR" smtClean="0"/>
              <a:t>‹#›</a:t>
            </a:fld>
            <a:endParaRPr lang="fr-FR"/>
          </a:p>
        </p:txBody>
      </p:sp>
    </p:spTree>
    <p:extLst>
      <p:ext uri="{BB962C8B-B14F-4D97-AF65-F5344CB8AC3E}">
        <p14:creationId xmlns:p14="http://schemas.microsoft.com/office/powerpoint/2010/main" val="87514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6522285-F94F-664F-962E-3D6C216255E3}" type="datetimeFigureOut">
              <a:rPr lang="fr-FR" smtClean="0"/>
              <a:t>21/06/18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384AF8-2CFD-9F49-A500-EDE7D1CCF8E9}" type="slidenum">
              <a:rPr lang="fr-FR" smtClean="0"/>
              <a:t>‹#›</a:t>
            </a:fld>
            <a:endParaRPr lang="fr-FR"/>
          </a:p>
        </p:txBody>
      </p:sp>
    </p:spTree>
    <p:extLst>
      <p:ext uri="{BB962C8B-B14F-4D97-AF65-F5344CB8AC3E}">
        <p14:creationId xmlns:p14="http://schemas.microsoft.com/office/powerpoint/2010/main" val="47712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6522285-F94F-664F-962E-3D6C216255E3}" type="datetimeFigureOut">
              <a:rPr lang="fr-FR" smtClean="0"/>
              <a:t>21/06/18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A384AF8-2CFD-9F49-A500-EDE7D1CCF8E9}" type="slidenum">
              <a:rPr lang="fr-FR" smtClean="0"/>
              <a:t>‹#›</a:t>
            </a:fld>
            <a:endParaRPr lang="fr-FR"/>
          </a:p>
        </p:txBody>
      </p:sp>
    </p:spTree>
    <p:extLst>
      <p:ext uri="{BB962C8B-B14F-4D97-AF65-F5344CB8AC3E}">
        <p14:creationId xmlns:p14="http://schemas.microsoft.com/office/powerpoint/2010/main" val="2310189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285-F94F-664F-962E-3D6C216255E3}" type="datetimeFigureOut">
              <a:rPr lang="fr-FR" smtClean="0"/>
              <a:t>21/06/18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84AF8-2CFD-9F49-A500-EDE7D1CCF8E9}" type="slidenum">
              <a:rPr lang="fr-FR" smtClean="0"/>
              <a:t>‹#›</a:t>
            </a:fld>
            <a:endParaRPr lang="fr-FR"/>
          </a:p>
        </p:txBody>
      </p:sp>
    </p:spTree>
    <p:extLst>
      <p:ext uri="{BB962C8B-B14F-4D97-AF65-F5344CB8AC3E}">
        <p14:creationId xmlns:p14="http://schemas.microsoft.com/office/powerpoint/2010/main" val="155613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omments" Target="../comments/comment2.xm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omments" Target="../comments/comment3.xm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omments" Target="../comments/comment4.xm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457200" y="1636936"/>
            <a:ext cx="8229600" cy="648072"/>
          </a:xfrm>
        </p:spPr>
        <p:txBody>
          <a:bodyPr>
            <a:normAutofit fontScale="90000"/>
          </a:bodyPr>
          <a:lstStyle/>
          <a:p>
            <a:r>
              <a:rPr lang="fr-FR" dirty="0" smtClean="0"/>
              <a:t>Régionalisation du second pilier de la PAC et agriculture biologique en France</a:t>
            </a:r>
            <a:endParaRPr lang="fr-FR" dirty="0"/>
          </a:p>
        </p:txBody>
      </p:sp>
      <p:sp>
        <p:nvSpPr>
          <p:cNvPr id="10" name="Espace réservé du texte 9"/>
          <p:cNvSpPr>
            <a:spLocks noGrp="1"/>
          </p:cNvSpPr>
          <p:nvPr>
            <p:ph type="body" sz="quarter" idx="11"/>
          </p:nvPr>
        </p:nvSpPr>
        <p:spPr>
          <a:xfrm>
            <a:off x="1220882" y="3308037"/>
            <a:ext cx="6894418" cy="1156083"/>
          </a:xfrm>
        </p:spPr>
        <p:txBody>
          <a:bodyPr>
            <a:normAutofit fontScale="92500" lnSpcReduction="20000"/>
          </a:bodyPr>
          <a:lstStyle/>
          <a:p>
            <a:r>
              <a:rPr lang="fr-FR" dirty="0"/>
              <a:t>Cédric Gendre</a:t>
            </a:r>
          </a:p>
          <a:p>
            <a:r>
              <a:rPr lang="fr-FR" dirty="0" smtClean="0"/>
              <a:t>Sylvette Monier</a:t>
            </a:r>
          </a:p>
          <a:p>
            <a:r>
              <a:rPr lang="fr-FR" dirty="0" smtClean="0"/>
              <a:t>Thomas </a:t>
            </a:r>
            <a:r>
              <a:rPr lang="fr-FR" dirty="0" err="1" smtClean="0"/>
              <a:t>Poméon</a:t>
            </a:r>
            <a:endParaRPr lang="fr-FR" dirty="0" smtClean="0"/>
          </a:p>
          <a:p>
            <a:r>
              <a:rPr lang="fr-FR" dirty="0" smtClean="0"/>
              <a:t>Claire Raymond</a:t>
            </a:r>
          </a:p>
          <a:p>
            <a:endParaRPr lang="fr-FR" dirty="0"/>
          </a:p>
        </p:txBody>
      </p:sp>
      <p:sp>
        <p:nvSpPr>
          <p:cNvPr id="11" name="Espace réservé du texte 10"/>
          <p:cNvSpPr>
            <a:spLocks noGrp="1"/>
          </p:cNvSpPr>
          <p:nvPr>
            <p:ph type="body" sz="quarter" idx="12"/>
          </p:nvPr>
        </p:nvSpPr>
        <p:spPr>
          <a:xfrm>
            <a:off x="457200" y="2511517"/>
            <a:ext cx="8229599" cy="730193"/>
          </a:xfrm>
        </p:spPr>
        <p:txBody>
          <a:bodyPr>
            <a:noAutofit/>
          </a:bodyPr>
          <a:lstStyle/>
          <a:p>
            <a:r>
              <a:rPr lang="fr-FR" sz="2000" dirty="0" smtClean="0"/>
              <a:t>Colloque SFER Montpellier</a:t>
            </a:r>
          </a:p>
          <a:p>
            <a:r>
              <a:rPr lang="fr-FR" sz="2000" dirty="0" smtClean="0"/>
              <a:t>21 juin  2018</a:t>
            </a:r>
            <a:endParaRPr lang="fr-FR" sz="2000" dirty="0"/>
          </a:p>
        </p:txBody>
      </p:sp>
    </p:spTree>
    <p:extLst>
      <p:ext uri="{BB962C8B-B14F-4D97-AF65-F5344CB8AC3E}">
        <p14:creationId xmlns:p14="http://schemas.microsoft.com/office/powerpoint/2010/main" val="41217166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Résultats</a:t>
            </a:r>
            <a:endParaRPr lang="fr-FR" dirty="0"/>
          </a:p>
        </p:txBody>
      </p:sp>
      <p:sp>
        <p:nvSpPr>
          <p:cNvPr id="3" name="Espace réservé du numéro de diapositive 2"/>
          <p:cNvSpPr>
            <a:spLocks noGrp="1"/>
          </p:cNvSpPr>
          <p:nvPr>
            <p:ph type="sldNum" sz="quarter" idx="12"/>
          </p:nvPr>
        </p:nvSpPr>
        <p:spPr/>
        <p:txBody>
          <a:bodyPr/>
          <a:lstStyle/>
          <a:p>
            <a:fld id="{CF32ABDC-C653-4B9A-AF15-496F673BA7D7}" type="slidenum">
              <a:rPr lang="fr-FR" smtClean="0"/>
              <a:pPr/>
              <a:t>10</a:t>
            </a:fld>
            <a:endParaRPr lang="fr-FR" dirty="0"/>
          </a:p>
        </p:txBody>
      </p:sp>
      <p:sp>
        <p:nvSpPr>
          <p:cNvPr id="2" name="Espace réservé du contenu 1"/>
          <p:cNvSpPr>
            <a:spLocks noGrp="1"/>
          </p:cNvSpPr>
          <p:nvPr>
            <p:ph sz="quarter" idx="13"/>
          </p:nvPr>
        </p:nvSpPr>
        <p:spPr/>
        <p:txBody>
          <a:bodyPr/>
          <a:lstStyle/>
          <a:p>
            <a:endParaRPr lang="fr-FR" dirty="0" smtClean="0"/>
          </a:p>
          <a:p>
            <a:pPr marL="0" indent="0">
              <a:buNone/>
            </a:pPr>
            <a:endParaRPr lang="fr-FR" dirty="0" smtClean="0"/>
          </a:p>
          <a:p>
            <a:endParaRPr lang="fr-FR" dirty="0" smtClean="0"/>
          </a:p>
          <a:p>
            <a:pPr marL="0" indent="0">
              <a:buNone/>
            </a:pPr>
            <a:endParaRPr lang="fr-FR" dirty="0"/>
          </a:p>
          <a:p>
            <a:endParaRPr lang="fr-FR" dirty="0" smtClean="0"/>
          </a:p>
          <a:p>
            <a:endParaRPr lang="fr-FR" dirty="0"/>
          </a:p>
          <a:p>
            <a:pPr marL="0" indent="0">
              <a:buNone/>
            </a:pPr>
            <a:endParaRPr lang="fr-FR" dirty="0"/>
          </a:p>
        </p:txBody>
      </p:sp>
      <p:sp>
        <p:nvSpPr>
          <p:cNvPr id="6" name="Espace réservé du contenu 1"/>
          <p:cNvSpPr>
            <a:spLocks noGrp="1"/>
          </p:cNvSpPr>
          <p:nvPr>
            <p:ph sz="quarter" idx="13"/>
          </p:nvPr>
        </p:nvSpPr>
        <p:spPr>
          <a:xfrm>
            <a:off x="457200" y="1069974"/>
            <a:ext cx="8180387" cy="4680421"/>
          </a:xfrm>
        </p:spPr>
        <p:txBody>
          <a:bodyPr/>
          <a:lstStyle/>
          <a:p>
            <a:pPr marL="0" indent="0">
              <a:buNone/>
            </a:pPr>
            <a:endParaRPr lang="fr-FR" dirty="0" smtClean="0"/>
          </a:p>
          <a:p>
            <a:r>
              <a:rPr lang="fr-FR" dirty="0" smtClean="0"/>
              <a:t>rrrr</a:t>
            </a:r>
          </a:p>
          <a:p>
            <a:endParaRPr lang="fr-FR" dirty="0"/>
          </a:p>
        </p:txBody>
      </p:sp>
      <p:pic>
        <p:nvPicPr>
          <p:cNvPr id="4" name="Image 3" descr="Capture d’écran 2018-06-19 à 16.01.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99" y="917574"/>
            <a:ext cx="5595419" cy="5465494"/>
          </a:xfrm>
          <a:prstGeom prst="rect">
            <a:avLst/>
          </a:prstGeom>
        </p:spPr>
      </p:pic>
      <p:pic>
        <p:nvPicPr>
          <p:cNvPr id="5" name="Image 4" descr="Capture d’écran 2018-06-19 à 16.08.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764" y="3149599"/>
            <a:ext cx="3457436" cy="965201"/>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1103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Perspectives</a:t>
            </a:r>
            <a:endParaRPr lang="fr-FR" dirty="0"/>
          </a:p>
        </p:txBody>
      </p:sp>
      <p:sp>
        <p:nvSpPr>
          <p:cNvPr id="3" name="Espace réservé du numéro de diapositive 2"/>
          <p:cNvSpPr>
            <a:spLocks noGrp="1"/>
          </p:cNvSpPr>
          <p:nvPr>
            <p:ph type="sldNum" sz="quarter" idx="12"/>
          </p:nvPr>
        </p:nvSpPr>
        <p:spPr/>
        <p:txBody>
          <a:bodyPr/>
          <a:lstStyle/>
          <a:p>
            <a:fld id="{CF32ABDC-C653-4B9A-AF15-496F673BA7D7}" type="slidenum">
              <a:rPr lang="fr-FR" smtClean="0"/>
              <a:pPr/>
              <a:t>11</a:t>
            </a:fld>
            <a:endParaRPr lang="fr-FR" dirty="0"/>
          </a:p>
        </p:txBody>
      </p:sp>
      <p:sp>
        <p:nvSpPr>
          <p:cNvPr id="2" name="Espace réservé du contenu 1"/>
          <p:cNvSpPr>
            <a:spLocks noGrp="1"/>
          </p:cNvSpPr>
          <p:nvPr>
            <p:ph sz="quarter" idx="13"/>
          </p:nvPr>
        </p:nvSpPr>
        <p:spPr/>
        <p:txBody>
          <a:bodyPr/>
          <a:lstStyle/>
          <a:p>
            <a:endParaRPr lang="fr-FR" dirty="0" smtClean="0"/>
          </a:p>
          <a:p>
            <a:pPr marL="0" indent="0">
              <a:buNone/>
            </a:pPr>
            <a:endParaRPr lang="fr-FR" dirty="0" smtClean="0"/>
          </a:p>
          <a:p>
            <a:endParaRPr lang="fr-FR" dirty="0" smtClean="0"/>
          </a:p>
          <a:p>
            <a:pPr marL="0" indent="0">
              <a:buNone/>
            </a:pPr>
            <a:endParaRPr lang="fr-FR" dirty="0"/>
          </a:p>
          <a:p>
            <a:endParaRPr lang="fr-FR" dirty="0" smtClean="0"/>
          </a:p>
          <a:p>
            <a:endParaRPr lang="fr-FR" dirty="0"/>
          </a:p>
          <a:p>
            <a:pPr marL="0" indent="0">
              <a:buNone/>
            </a:pPr>
            <a:endParaRPr lang="fr-FR" dirty="0"/>
          </a:p>
        </p:txBody>
      </p:sp>
      <p:sp>
        <p:nvSpPr>
          <p:cNvPr id="6" name="Espace réservé du contenu 1"/>
          <p:cNvSpPr>
            <a:spLocks noGrp="1"/>
          </p:cNvSpPr>
          <p:nvPr>
            <p:ph sz="quarter" idx="13"/>
          </p:nvPr>
        </p:nvSpPr>
        <p:spPr>
          <a:xfrm>
            <a:off x="620713" y="1412874"/>
            <a:ext cx="8180387" cy="4680421"/>
          </a:xfrm>
        </p:spPr>
        <p:txBody>
          <a:bodyPr/>
          <a:lstStyle/>
          <a:p>
            <a:pPr marL="0" indent="0">
              <a:buNone/>
            </a:pPr>
            <a:endParaRPr lang="fr-FR" dirty="0" smtClean="0"/>
          </a:p>
          <a:p>
            <a:pPr marL="0" indent="0">
              <a:buNone/>
            </a:pPr>
            <a:r>
              <a:rPr lang="fr-FR" dirty="0" smtClean="0"/>
              <a:t>Ces travaux portent sur des données de programmation, le même type de travail est à mener sur des données de réalisation (engagement et paiement)</a:t>
            </a:r>
            <a:endParaRPr lang="fr-FR" dirty="0"/>
          </a:p>
          <a:p>
            <a:pPr marL="0" indent="0">
              <a:buNone/>
            </a:pPr>
            <a:endParaRPr lang="fr-FR" dirty="0" smtClean="0"/>
          </a:p>
          <a:p>
            <a:pPr marL="0" indent="0">
              <a:buNone/>
            </a:pPr>
            <a:r>
              <a:rPr lang="fr-FR" dirty="0" smtClean="0"/>
              <a:t>Dans la suite des travaux:</a:t>
            </a:r>
          </a:p>
          <a:p>
            <a:pPr>
              <a:buFontTx/>
              <a:buChar char="-"/>
            </a:pPr>
            <a:r>
              <a:rPr lang="fr-FR" dirty="0" smtClean="0"/>
              <a:t>Analyser les logiques et les jeux d’acteurs qui ont conduit aux enveloppes et critères inscrits dans les PDR</a:t>
            </a:r>
          </a:p>
          <a:p>
            <a:pPr>
              <a:buFontTx/>
              <a:buChar char="-"/>
            </a:pPr>
            <a:endParaRPr lang="fr-FR" dirty="0" smtClean="0"/>
          </a:p>
          <a:p>
            <a:pPr>
              <a:buFontTx/>
              <a:buChar char="-"/>
            </a:pPr>
            <a:r>
              <a:rPr lang="fr-FR" dirty="0" smtClean="0"/>
              <a:t>Etudier conjointement les mesures 10</a:t>
            </a:r>
            <a:r>
              <a:rPr lang="fr-FR" dirty="0"/>
              <a:t> </a:t>
            </a:r>
            <a:r>
              <a:rPr lang="fr-FR" dirty="0" smtClean="0"/>
              <a:t>et 11 car peuvent répondre aux critères de l’</a:t>
            </a:r>
            <a:r>
              <a:rPr lang="fr-FR" dirty="0" err="1" smtClean="0"/>
              <a:t>agro-écologie</a:t>
            </a:r>
            <a:r>
              <a:rPr lang="fr-FR" dirty="0" smtClean="0"/>
              <a:t>.</a:t>
            </a:r>
          </a:p>
          <a:p>
            <a:pPr>
              <a:buFontTx/>
              <a:buChar char="-"/>
            </a:pPr>
            <a:endParaRPr lang="fr-FR" dirty="0"/>
          </a:p>
          <a:p>
            <a:pPr marL="0" indent="0">
              <a:buNone/>
            </a:pPr>
            <a:endParaRPr lang="fr-FR" dirty="0"/>
          </a:p>
          <a:p>
            <a:pPr marL="0" indent="0">
              <a:buNone/>
            </a:pPr>
            <a:endParaRPr lang="fr-FR" dirty="0" smtClean="0"/>
          </a:p>
          <a:p>
            <a:pPr marL="0" indent="0">
              <a:buNone/>
            </a:pPr>
            <a:endParaRPr lang="fr-FR" dirty="0"/>
          </a:p>
          <a:p>
            <a:endParaRPr lang="fr-FR" dirty="0" smtClean="0"/>
          </a:p>
          <a:p>
            <a:endParaRPr lang="fr-FR" dirty="0"/>
          </a:p>
        </p:txBody>
      </p:sp>
    </p:spTree>
    <p:extLst>
      <p:ext uri="{BB962C8B-B14F-4D97-AF65-F5344CB8AC3E}">
        <p14:creationId xmlns:p14="http://schemas.microsoft.com/office/powerpoint/2010/main" val="25290031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fontScale="90000"/>
          </a:bodyPr>
          <a:lstStyle/>
          <a:p>
            <a:r>
              <a:rPr lang="fr-FR" dirty="0" smtClean="0"/>
              <a:t>Comprendre les incitations à la transition agroécologique en France</a:t>
            </a:r>
            <a:endParaRPr lang="fr-FR" dirty="0"/>
          </a:p>
        </p:txBody>
      </p:sp>
      <p:sp>
        <p:nvSpPr>
          <p:cNvPr id="3" name="Espace réservé du numéro de diapositive 2"/>
          <p:cNvSpPr>
            <a:spLocks noGrp="1"/>
          </p:cNvSpPr>
          <p:nvPr>
            <p:ph type="sldNum" sz="quarter" idx="12"/>
          </p:nvPr>
        </p:nvSpPr>
        <p:spPr/>
        <p:txBody>
          <a:bodyPr/>
          <a:lstStyle/>
          <a:p>
            <a:fld id="{CF32ABDC-C653-4B9A-AF15-496F673BA7D7}" type="slidenum">
              <a:rPr lang="fr-FR" smtClean="0"/>
              <a:pPr/>
              <a:t>2</a:t>
            </a:fld>
            <a:endParaRPr lang="fr-FR" dirty="0"/>
          </a:p>
        </p:txBody>
      </p:sp>
      <p:sp>
        <p:nvSpPr>
          <p:cNvPr id="2" name="Espace réservé du contenu 1"/>
          <p:cNvSpPr>
            <a:spLocks noGrp="1"/>
          </p:cNvSpPr>
          <p:nvPr>
            <p:ph sz="quarter" idx="13"/>
          </p:nvPr>
        </p:nvSpPr>
        <p:spPr/>
        <p:txBody>
          <a:bodyPr/>
          <a:lstStyle/>
          <a:p>
            <a:r>
              <a:rPr lang="fr-FR" dirty="0" smtClean="0"/>
              <a:t>ANR « Institutionnalisations des </a:t>
            </a:r>
            <a:r>
              <a:rPr lang="fr-FR" dirty="0" err="1" smtClean="0"/>
              <a:t>agroécologies</a:t>
            </a:r>
            <a:r>
              <a:rPr lang="fr-FR" dirty="0" smtClean="0"/>
              <a:t> » 2016-2020. WP «</a:t>
            </a:r>
            <a:r>
              <a:rPr lang="fr-FR" dirty="0"/>
              <a:t> Politiques publiques des agro-écologies » </a:t>
            </a:r>
          </a:p>
          <a:p>
            <a:endParaRPr lang="fr-FR" dirty="0" smtClean="0"/>
          </a:p>
          <a:p>
            <a:r>
              <a:rPr lang="fr-FR" dirty="0" smtClean="0"/>
              <a:t>Focus sur l’agriculture biologique et les stratégies des autorités publiques régionales à travers la mise en œuvre du second pilier de la PAC. </a:t>
            </a:r>
          </a:p>
          <a:p>
            <a:endParaRPr lang="fr-FR" dirty="0"/>
          </a:p>
          <a:p>
            <a:r>
              <a:rPr lang="fr-FR" dirty="0" smtClean="0"/>
              <a:t>Plan:</a:t>
            </a:r>
          </a:p>
          <a:p>
            <a:pPr marL="1028700" lvl="2" indent="-457200">
              <a:buFont typeface="+mj-lt"/>
              <a:buAutoNum type="arabicPeriod"/>
            </a:pPr>
            <a:r>
              <a:rPr lang="fr-FR" sz="2000" dirty="0">
                <a:solidFill>
                  <a:srgbClr val="7D6253"/>
                </a:solidFill>
                <a:latin typeface="Calibri" panose="020F0502020204030204" pitchFamily="34" charset="0"/>
              </a:rPr>
              <a:t>Dynamiques nationales et régionales de l’AB </a:t>
            </a:r>
          </a:p>
          <a:p>
            <a:pPr marL="1028700" lvl="2" indent="-457200">
              <a:buFont typeface="+mj-lt"/>
              <a:buAutoNum type="arabicPeriod"/>
            </a:pPr>
            <a:r>
              <a:rPr lang="fr-FR" sz="2000" dirty="0">
                <a:solidFill>
                  <a:srgbClr val="7D6253"/>
                </a:solidFill>
                <a:latin typeface="Calibri" panose="020F0502020204030204" pitchFamily="34" charset="0"/>
              </a:rPr>
              <a:t>Les soutiens à l’AB dans les politiques publiques</a:t>
            </a:r>
          </a:p>
          <a:p>
            <a:pPr marL="1028700" lvl="2" indent="-457200">
              <a:buFont typeface="+mj-lt"/>
              <a:buAutoNum type="arabicPeriod"/>
            </a:pPr>
            <a:r>
              <a:rPr lang="fr-FR" sz="2000" dirty="0">
                <a:solidFill>
                  <a:srgbClr val="7D6253"/>
                </a:solidFill>
                <a:latin typeface="Calibri" panose="020F0502020204030204" pitchFamily="34" charset="0"/>
              </a:rPr>
              <a:t>Les PDR et les mesures en faveur de l’AB</a:t>
            </a:r>
          </a:p>
          <a:p>
            <a:endParaRPr lang="fr-FR" dirty="0" smtClean="0"/>
          </a:p>
          <a:p>
            <a:endParaRPr lang="fr-FR" dirty="0"/>
          </a:p>
        </p:txBody>
      </p:sp>
    </p:spTree>
    <p:extLst>
      <p:ext uri="{BB962C8B-B14F-4D97-AF65-F5344CB8AC3E}">
        <p14:creationId xmlns:p14="http://schemas.microsoft.com/office/powerpoint/2010/main" val="32191871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Evolution de l’agriculture biologique en France</a:t>
            </a:r>
            <a:endParaRPr lang="fr-FR" dirty="0"/>
          </a:p>
        </p:txBody>
      </p:sp>
      <p:sp>
        <p:nvSpPr>
          <p:cNvPr id="3" name="Espace réservé du numéro de diapositive 2"/>
          <p:cNvSpPr>
            <a:spLocks noGrp="1"/>
          </p:cNvSpPr>
          <p:nvPr>
            <p:ph type="sldNum" sz="quarter" idx="12"/>
          </p:nvPr>
        </p:nvSpPr>
        <p:spPr/>
        <p:txBody>
          <a:bodyPr/>
          <a:lstStyle/>
          <a:p>
            <a:fld id="{CF32ABDC-C653-4B9A-AF15-496F673BA7D7}" type="slidenum">
              <a:rPr lang="fr-FR" smtClean="0"/>
              <a:pPr/>
              <a:t>3</a:t>
            </a:fld>
            <a:endParaRPr lang="fr-FR" dirty="0"/>
          </a:p>
        </p:txBody>
      </p:sp>
      <p:sp>
        <p:nvSpPr>
          <p:cNvPr id="2" name="Espace réservé du contenu 1"/>
          <p:cNvSpPr>
            <a:spLocks noGrp="1"/>
          </p:cNvSpPr>
          <p:nvPr>
            <p:ph sz="quarter" idx="13"/>
          </p:nvPr>
        </p:nvSpPr>
        <p:spPr/>
        <p:txBody>
          <a:bodyPr/>
          <a:lstStyle/>
          <a:p>
            <a:pPr marL="0" indent="0">
              <a:buNone/>
            </a:pPr>
            <a:r>
              <a:rPr lang="fr-FR" dirty="0" smtClean="0"/>
              <a:t>Surface en agriculture biologique reste faible (6,5 %) mais avec une forte progression depuis 20 ans.</a:t>
            </a:r>
          </a:p>
          <a:p>
            <a:pPr marL="0" indent="0">
              <a:buNone/>
            </a:pPr>
            <a:endParaRPr lang="fr-FR" dirty="0"/>
          </a:p>
        </p:txBody>
      </p:sp>
      <p:graphicFrame>
        <p:nvGraphicFramePr>
          <p:cNvPr id="5" name="Graphique 4"/>
          <p:cNvGraphicFramePr/>
          <p:nvPr>
            <p:extLst>
              <p:ext uri="{D42A27DB-BD31-4B8C-83A1-F6EECF244321}">
                <p14:modId xmlns:p14="http://schemas.microsoft.com/office/powerpoint/2010/main" val="3164309422"/>
              </p:ext>
            </p:extLst>
          </p:nvPr>
        </p:nvGraphicFramePr>
        <p:xfrm>
          <a:off x="468314" y="2332654"/>
          <a:ext cx="8221956" cy="3951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4790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Des dynamiques différenciées selon les régions </a:t>
            </a:r>
            <a:endParaRPr lang="fr-FR" dirty="0"/>
          </a:p>
        </p:txBody>
      </p:sp>
      <p:sp>
        <p:nvSpPr>
          <p:cNvPr id="3" name="Espace réservé du numéro de diapositive 2"/>
          <p:cNvSpPr>
            <a:spLocks noGrp="1"/>
          </p:cNvSpPr>
          <p:nvPr>
            <p:ph type="sldNum" sz="quarter" idx="12"/>
          </p:nvPr>
        </p:nvSpPr>
        <p:spPr/>
        <p:txBody>
          <a:bodyPr/>
          <a:lstStyle/>
          <a:p>
            <a:fld id="{CF32ABDC-C653-4B9A-AF15-496F673BA7D7}" type="slidenum">
              <a:rPr lang="fr-FR" smtClean="0"/>
              <a:pPr/>
              <a:t>4</a:t>
            </a:fld>
            <a:endParaRPr lang="fr-FR" dirty="0"/>
          </a:p>
        </p:txBody>
      </p:sp>
      <p:sp>
        <p:nvSpPr>
          <p:cNvPr id="2" name="Espace réservé du contenu 1"/>
          <p:cNvSpPr>
            <a:spLocks noGrp="1"/>
          </p:cNvSpPr>
          <p:nvPr>
            <p:ph sz="quarter" idx="13"/>
          </p:nvPr>
        </p:nvSpPr>
        <p:spPr/>
        <p:txBody>
          <a:bodyPr/>
          <a:lstStyle/>
          <a:p>
            <a:r>
              <a:rPr lang="fr-FR" dirty="0" smtClean="0"/>
              <a:t>Des facteurs pédoclimatiques et agronomiques mais aussi économiques et institutionnels influent la progression régionale différenciée de l’AB.</a:t>
            </a:r>
            <a:endParaRPr lang="fr-FR" dirty="0"/>
          </a:p>
        </p:txBody>
      </p:sp>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690465" y="2202023"/>
            <a:ext cx="7999805" cy="3891271"/>
          </a:xfrm>
          <a:prstGeom prst="rect">
            <a:avLst/>
          </a:prstGeom>
          <a:noFill/>
        </p:spPr>
      </p:pic>
      <p:cxnSp>
        <p:nvCxnSpPr>
          <p:cNvPr id="6" name="Connecteur droit 5"/>
          <p:cNvCxnSpPr/>
          <p:nvPr/>
        </p:nvCxnSpPr>
        <p:spPr>
          <a:xfrm flipH="1" flipV="1">
            <a:off x="4105469" y="2855167"/>
            <a:ext cx="1" cy="1660850"/>
          </a:xfrm>
          <a:prstGeom prst="line">
            <a:avLst/>
          </a:prstGeom>
          <a:ln>
            <a:solidFill>
              <a:srgbClr val="92D050"/>
            </a:solidFill>
            <a:prstDash val="lgDashDot"/>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3060441" y="2519265"/>
            <a:ext cx="2071396" cy="338554"/>
          </a:xfrm>
          <a:prstGeom prst="rect">
            <a:avLst/>
          </a:prstGeom>
          <a:noFill/>
        </p:spPr>
        <p:txBody>
          <a:bodyPr wrap="square" rtlCol="0">
            <a:spAutoFit/>
          </a:bodyPr>
          <a:lstStyle/>
          <a:p>
            <a:pPr algn="ctr"/>
            <a:r>
              <a:rPr lang="fr-FR" sz="1600" i="1" dirty="0" smtClean="0"/>
              <a:t>Moyenne nationale</a:t>
            </a:r>
            <a:endParaRPr lang="fr-FR" sz="1600" i="1" dirty="0"/>
          </a:p>
        </p:txBody>
      </p:sp>
    </p:spTree>
    <p:extLst>
      <p:ext uri="{BB962C8B-B14F-4D97-AF65-F5344CB8AC3E}">
        <p14:creationId xmlns:p14="http://schemas.microsoft.com/office/powerpoint/2010/main" val="30594790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Des dynamiques différenciées selon les régions </a:t>
            </a:r>
            <a:endParaRPr lang="fr-FR" dirty="0"/>
          </a:p>
        </p:txBody>
      </p:sp>
      <p:sp>
        <p:nvSpPr>
          <p:cNvPr id="3" name="Espace réservé du numéro de diapositive 2"/>
          <p:cNvSpPr>
            <a:spLocks noGrp="1"/>
          </p:cNvSpPr>
          <p:nvPr>
            <p:ph type="sldNum" sz="quarter" idx="12"/>
          </p:nvPr>
        </p:nvSpPr>
        <p:spPr/>
        <p:txBody>
          <a:bodyPr/>
          <a:lstStyle/>
          <a:p>
            <a:fld id="{CF32ABDC-C653-4B9A-AF15-496F673BA7D7}" type="slidenum">
              <a:rPr lang="fr-FR" smtClean="0"/>
              <a:pPr/>
              <a:t>5</a:t>
            </a:fld>
            <a:endParaRPr lang="fr-FR" dirty="0"/>
          </a:p>
        </p:txBody>
      </p:sp>
      <p:sp>
        <p:nvSpPr>
          <p:cNvPr id="2" name="Espace réservé du contenu 1"/>
          <p:cNvSpPr>
            <a:spLocks noGrp="1"/>
          </p:cNvSpPr>
          <p:nvPr>
            <p:ph sz="quarter" idx="13"/>
          </p:nvPr>
        </p:nvSpPr>
        <p:spPr>
          <a:xfrm>
            <a:off x="468313" y="1172817"/>
            <a:ext cx="8180387" cy="5439189"/>
          </a:xfrm>
        </p:spPr>
        <p:txBody>
          <a:bodyPr/>
          <a:lstStyle/>
          <a:p>
            <a:pPr marL="0" indent="0">
              <a:buNone/>
            </a:pPr>
            <a:r>
              <a:rPr lang="fr-FR" dirty="0" smtClean="0"/>
              <a:t>Un différentiel qu’on retrouve dans l’historique des aides à l’AB</a:t>
            </a:r>
            <a:endParaRPr lang="fr-FR" dirty="0"/>
          </a:p>
        </p:txBody>
      </p:sp>
      <p:graphicFrame>
        <p:nvGraphicFramePr>
          <p:cNvPr id="11" name="Graphique 10"/>
          <p:cNvGraphicFramePr>
            <a:graphicFrameLocks/>
          </p:cNvGraphicFramePr>
          <p:nvPr>
            <p:extLst>
              <p:ext uri="{D42A27DB-BD31-4B8C-83A1-F6EECF244321}">
                <p14:modId xmlns:p14="http://schemas.microsoft.com/office/powerpoint/2010/main" val="2520938667"/>
              </p:ext>
            </p:extLst>
          </p:nvPr>
        </p:nvGraphicFramePr>
        <p:xfrm>
          <a:off x="655983" y="1597818"/>
          <a:ext cx="8034287" cy="5014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24908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Les aides dédiées à l’agriculture biologique dans la PAC</a:t>
            </a:r>
            <a:endParaRPr lang="fr-FR" dirty="0"/>
          </a:p>
        </p:txBody>
      </p:sp>
      <p:sp>
        <p:nvSpPr>
          <p:cNvPr id="3" name="Espace réservé du numéro de diapositive 2"/>
          <p:cNvSpPr>
            <a:spLocks noGrp="1"/>
          </p:cNvSpPr>
          <p:nvPr>
            <p:ph type="sldNum" sz="quarter" idx="12"/>
          </p:nvPr>
        </p:nvSpPr>
        <p:spPr/>
        <p:txBody>
          <a:bodyPr/>
          <a:lstStyle/>
          <a:p>
            <a:fld id="{CF32ABDC-C653-4B9A-AF15-496F673BA7D7}" type="slidenum">
              <a:rPr lang="fr-FR" smtClean="0"/>
              <a:pPr/>
              <a:t>6</a:t>
            </a:fld>
            <a:endParaRPr lang="fr-FR" dirty="0"/>
          </a:p>
        </p:txBody>
      </p:sp>
      <p:sp>
        <p:nvSpPr>
          <p:cNvPr id="2" name="Espace réservé du contenu 1"/>
          <p:cNvSpPr>
            <a:spLocks noGrp="1"/>
          </p:cNvSpPr>
          <p:nvPr>
            <p:ph sz="quarter" idx="13"/>
          </p:nvPr>
        </p:nvSpPr>
        <p:spPr>
          <a:xfrm>
            <a:off x="457200" y="1088789"/>
            <a:ext cx="8484566" cy="5495784"/>
          </a:xfrm>
        </p:spPr>
        <p:txBody>
          <a:bodyPr>
            <a:normAutofit lnSpcReduction="10000"/>
          </a:bodyPr>
          <a:lstStyle/>
          <a:p>
            <a:r>
              <a:rPr lang="fr-FR" b="1" dirty="0"/>
              <a:t>Des soutiens à la bio très </a:t>
            </a:r>
            <a:r>
              <a:rPr lang="fr-FR" b="1" dirty="0" smtClean="0"/>
              <a:t>divers:</a:t>
            </a:r>
            <a:endParaRPr lang="fr-FR" b="1" dirty="0"/>
          </a:p>
          <a:p>
            <a:pPr lvl="1"/>
            <a:r>
              <a:rPr lang="fr-FR" sz="2000" dirty="0" smtClean="0">
                <a:solidFill>
                  <a:srgbClr val="7D6253"/>
                </a:solidFill>
              </a:rPr>
              <a:t>A différents échelons, de l’Europe national au local</a:t>
            </a:r>
          </a:p>
          <a:p>
            <a:pPr lvl="1"/>
            <a:r>
              <a:rPr lang="fr-FR" sz="2000" dirty="0" smtClean="0">
                <a:solidFill>
                  <a:srgbClr val="7D6253"/>
                </a:solidFill>
              </a:rPr>
              <a:t>Directs vs. Indirects (approvisionnement cantine, foncier, etc.)</a:t>
            </a:r>
          </a:p>
          <a:p>
            <a:pPr lvl="1"/>
            <a:r>
              <a:rPr lang="fr-FR" sz="2000" dirty="0" smtClean="0">
                <a:solidFill>
                  <a:srgbClr val="7D6253"/>
                </a:solidFill>
              </a:rPr>
              <a:t>Plus ou moins stables dans le temps</a:t>
            </a:r>
            <a:endParaRPr lang="fr-FR" sz="2000" dirty="0">
              <a:solidFill>
                <a:srgbClr val="7D6253"/>
              </a:solidFill>
            </a:endParaRPr>
          </a:p>
          <a:p>
            <a:endParaRPr lang="fr-FR" b="1" dirty="0" smtClean="0"/>
          </a:p>
          <a:p>
            <a:r>
              <a:rPr lang="fr-FR" b="1" dirty="0" smtClean="0"/>
              <a:t>En France, deux dispositifs dédiés directement à l’agriculture biologique dans la PAC (2</a:t>
            </a:r>
            <a:r>
              <a:rPr lang="fr-FR" b="1" baseline="30000" dirty="0" smtClean="0"/>
              <a:t>ème</a:t>
            </a:r>
            <a:r>
              <a:rPr lang="fr-FR" b="1" dirty="0" smtClean="0"/>
              <a:t> pilier) :</a:t>
            </a:r>
          </a:p>
          <a:p>
            <a:pPr marL="0" indent="0">
              <a:buNone/>
            </a:pPr>
            <a:r>
              <a:rPr lang="fr-FR" dirty="0" smtClean="0"/>
              <a:t>	- Conversion depuis 1996</a:t>
            </a:r>
          </a:p>
          <a:p>
            <a:pPr marL="0" indent="0">
              <a:buNone/>
            </a:pPr>
            <a:r>
              <a:rPr lang="fr-FR" dirty="0" smtClean="0"/>
              <a:t>	- Maintien depuis 2007 (</a:t>
            </a:r>
            <a:r>
              <a:rPr lang="mr-IN" dirty="0" smtClean="0"/>
              <a:t>…</a:t>
            </a:r>
            <a:r>
              <a:rPr lang="fr-FR" dirty="0" smtClean="0"/>
              <a:t> jusqu’en 2017…)</a:t>
            </a:r>
          </a:p>
          <a:p>
            <a:endParaRPr lang="fr-FR" dirty="0" smtClean="0"/>
          </a:p>
          <a:p>
            <a:r>
              <a:rPr lang="fr-FR" b="1" dirty="0" smtClean="0"/>
              <a:t>A partir 2014, Nouveaux Programmes de Développement Rural</a:t>
            </a:r>
            <a:endParaRPr lang="fr-FR" b="1" dirty="0"/>
          </a:p>
          <a:p>
            <a:pPr marL="0" indent="0">
              <a:buNone/>
            </a:pPr>
            <a:r>
              <a:rPr lang="fr-FR" dirty="0" smtClean="0"/>
              <a:t>		- régions deviennent nouvelles </a:t>
            </a:r>
            <a:r>
              <a:rPr lang="fr-FR" dirty="0"/>
              <a:t>Autorités de </a:t>
            </a:r>
            <a:r>
              <a:rPr lang="fr-FR" dirty="0" smtClean="0"/>
              <a:t>Gestion des PDR</a:t>
            </a:r>
          </a:p>
          <a:p>
            <a:pPr marL="0" indent="0">
              <a:buNone/>
            </a:pPr>
            <a:r>
              <a:rPr lang="fr-FR" dirty="0" smtClean="0"/>
              <a:t>		- cadre stratégique européen, et cadre national (défini par l’Etat) 			- cofinancements FEADER + national, mais aussi </a:t>
            </a:r>
            <a:r>
              <a:rPr lang="fr-FR" dirty="0" err="1" smtClean="0"/>
              <a:t>top-up</a:t>
            </a:r>
            <a:r>
              <a:rPr lang="fr-FR" dirty="0" smtClean="0"/>
              <a:t> possible</a:t>
            </a:r>
          </a:p>
          <a:p>
            <a:pPr marL="0" indent="0">
              <a:buNone/>
            </a:pPr>
            <a:endParaRPr lang="fr-FR" dirty="0" smtClean="0"/>
          </a:p>
          <a:p>
            <a:pPr marL="0" indent="0">
              <a:buNone/>
            </a:pPr>
            <a:r>
              <a:rPr lang="fr-FR" dirty="0" smtClean="0"/>
              <a:t>&gt;&gt;&gt; des stratégies régionales différenciées pour le soutien à </a:t>
            </a:r>
            <a:r>
              <a:rPr lang="fr-FR" dirty="0" smtClean="0"/>
              <a:t>l’AB dans les PDR ?</a:t>
            </a:r>
            <a:endParaRPr lang="fr-FR" dirty="0" smtClean="0"/>
          </a:p>
          <a:p>
            <a:endParaRPr lang="fr-FR" dirty="0" smtClean="0"/>
          </a:p>
          <a:p>
            <a:endParaRPr lang="fr-FR" dirty="0"/>
          </a:p>
          <a:p>
            <a:endParaRPr lang="fr-FR" dirty="0" smtClean="0"/>
          </a:p>
          <a:p>
            <a:endParaRPr lang="fr-FR" dirty="0"/>
          </a:p>
          <a:p>
            <a:pPr marL="0" indent="0">
              <a:buNone/>
            </a:pPr>
            <a:endParaRPr lang="fr-FR" dirty="0"/>
          </a:p>
        </p:txBody>
      </p:sp>
    </p:spTree>
    <p:extLst>
      <p:ext uri="{BB962C8B-B14F-4D97-AF65-F5344CB8AC3E}">
        <p14:creationId xmlns:p14="http://schemas.microsoft.com/office/powerpoint/2010/main" val="30512001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Stratégie régionale en faveur de la bio via les PDR ?</a:t>
            </a:r>
            <a:endParaRPr lang="fr-FR" dirty="0"/>
          </a:p>
        </p:txBody>
      </p:sp>
      <p:sp>
        <p:nvSpPr>
          <p:cNvPr id="3" name="Espace réservé du numéro de diapositive 2"/>
          <p:cNvSpPr>
            <a:spLocks noGrp="1"/>
          </p:cNvSpPr>
          <p:nvPr>
            <p:ph type="sldNum" sz="quarter" idx="12"/>
          </p:nvPr>
        </p:nvSpPr>
        <p:spPr/>
        <p:txBody>
          <a:bodyPr/>
          <a:lstStyle/>
          <a:p>
            <a:fld id="{CF32ABDC-C653-4B9A-AF15-496F673BA7D7}" type="slidenum">
              <a:rPr lang="fr-FR" smtClean="0"/>
              <a:pPr/>
              <a:t>7</a:t>
            </a:fld>
            <a:endParaRPr lang="fr-FR" dirty="0"/>
          </a:p>
        </p:txBody>
      </p:sp>
      <p:sp>
        <p:nvSpPr>
          <p:cNvPr id="2" name="Espace réservé du contenu 1"/>
          <p:cNvSpPr>
            <a:spLocks noGrp="1"/>
          </p:cNvSpPr>
          <p:nvPr>
            <p:ph sz="quarter" idx="13"/>
          </p:nvPr>
        </p:nvSpPr>
        <p:spPr/>
        <p:txBody>
          <a:bodyPr/>
          <a:lstStyle/>
          <a:p>
            <a:endParaRPr lang="fr-FR" dirty="0" smtClean="0"/>
          </a:p>
          <a:p>
            <a:pPr marL="0" indent="0">
              <a:buNone/>
            </a:pPr>
            <a:endParaRPr lang="fr-FR" dirty="0" smtClean="0"/>
          </a:p>
          <a:p>
            <a:endParaRPr lang="fr-FR" dirty="0" smtClean="0"/>
          </a:p>
          <a:p>
            <a:pPr marL="0" indent="0">
              <a:buNone/>
            </a:pPr>
            <a:endParaRPr lang="fr-FR" dirty="0"/>
          </a:p>
          <a:p>
            <a:endParaRPr lang="fr-FR" dirty="0" smtClean="0"/>
          </a:p>
          <a:p>
            <a:endParaRPr lang="fr-FR" dirty="0"/>
          </a:p>
          <a:p>
            <a:pPr marL="0" indent="0">
              <a:buNone/>
            </a:pPr>
            <a:endParaRPr lang="fr-FR" dirty="0"/>
          </a:p>
        </p:txBody>
      </p:sp>
      <p:sp>
        <p:nvSpPr>
          <p:cNvPr id="6" name="Espace réservé du contenu 1"/>
          <p:cNvSpPr>
            <a:spLocks noGrp="1"/>
          </p:cNvSpPr>
          <p:nvPr>
            <p:ph sz="quarter" idx="13"/>
          </p:nvPr>
        </p:nvSpPr>
        <p:spPr>
          <a:xfrm>
            <a:off x="620713" y="1412874"/>
            <a:ext cx="8180387" cy="4680421"/>
          </a:xfrm>
        </p:spPr>
        <p:txBody>
          <a:bodyPr>
            <a:normAutofit lnSpcReduction="10000"/>
          </a:bodyPr>
          <a:lstStyle/>
          <a:p>
            <a:pPr marL="0" indent="0">
              <a:buNone/>
            </a:pPr>
            <a:r>
              <a:rPr lang="fr-FR" b="1" dirty="0"/>
              <a:t>M</a:t>
            </a:r>
            <a:r>
              <a:rPr lang="fr-FR" b="1" dirty="0" smtClean="0"/>
              <a:t>ise en œuvre du second pilier de la PAC en faveur de l’agriculture biologique, stratégie des autorités publiques régionales ?</a:t>
            </a:r>
          </a:p>
          <a:p>
            <a:pPr marL="0" indent="0">
              <a:buNone/>
            </a:pPr>
            <a:endParaRPr lang="fr-FR" dirty="0"/>
          </a:p>
          <a:p>
            <a:pPr marL="0" indent="0">
              <a:buNone/>
            </a:pPr>
            <a:r>
              <a:rPr lang="fr-FR" dirty="0" smtClean="0"/>
              <a:t>Pour répondre à cette question, nous avons retenu trois indicateurs</a:t>
            </a:r>
          </a:p>
          <a:p>
            <a:pPr marL="0" indent="0">
              <a:buNone/>
            </a:pPr>
            <a:endParaRPr lang="fr-FR" dirty="0"/>
          </a:p>
          <a:p>
            <a:pPr>
              <a:buFontTx/>
              <a:buChar char="-"/>
            </a:pPr>
            <a:r>
              <a:rPr lang="fr-FR" dirty="0" smtClean="0"/>
              <a:t>directement lié au montant de la mesure 11 :</a:t>
            </a:r>
          </a:p>
          <a:p>
            <a:pPr marL="0" lvl="3">
              <a:buSzPct val="100000"/>
            </a:pPr>
            <a:r>
              <a:rPr lang="fr-FR" dirty="0" smtClean="0"/>
              <a:t> 			</a:t>
            </a:r>
            <a:r>
              <a:rPr lang="fr-FR" sz="1600" dirty="0" smtClean="0">
                <a:solidFill>
                  <a:srgbClr val="7D6253"/>
                </a:solidFill>
                <a:latin typeface="Calibri" panose="020F0502020204030204" pitchFamily="34" charset="0"/>
              </a:rPr>
              <a:t>montant </a:t>
            </a:r>
            <a:r>
              <a:rPr lang="fr-FR" sz="1600" dirty="0">
                <a:solidFill>
                  <a:srgbClr val="7D6253"/>
                </a:solidFill>
                <a:latin typeface="Calibri" panose="020F0502020204030204" pitchFamily="34" charset="0"/>
              </a:rPr>
              <a:t>M11 / SAU totale de la région = </a:t>
            </a:r>
            <a:r>
              <a:rPr lang="fr-FR" sz="1600" dirty="0" err="1">
                <a:solidFill>
                  <a:srgbClr val="7D6253"/>
                </a:solidFill>
                <a:latin typeface="Calibri" panose="020F0502020204030204" pitchFamily="34" charset="0"/>
              </a:rPr>
              <a:t>Mha</a:t>
            </a:r>
            <a:endParaRPr lang="fr-FR" sz="1600" dirty="0">
              <a:solidFill>
                <a:srgbClr val="7D6253"/>
              </a:solidFill>
              <a:latin typeface="Calibri" panose="020F0502020204030204" pitchFamily="34" charset="0"/>
            </a:endParaRPr>
          </a:p>
          <a:p>
            <a:pPr lvl="3"/>
            <a:endParaRPr lang="fr-FR" dirty="0" smtClean="0"/>
          </a:p>
          <a:p>
            <a:pPr>
              <a:buFontTx/>
              <a:buChar char="-"/>
            </a:pPr>
            <a:r>
              <a:rPr lang="fr-FR" dirty="0" smtClean="0"/>
              <a:t>prise en compte l’existence de financements additionnels dans la mesure </a:t>
            </a:r>
          </a:p>
          <a:p>
            <a:pPr marL="0" indent="0">
              <a:buNone/>
            </a:pPr>
            <a:r>
              <a:rPr lang="fr-FR" dirty="0" smtClean="0"/>
              <a:t>			</a:t>
            </a:r>
            <a:r>
              <a:rPr lang="fr-FR" sz="1600" dirty="0" smtClean="0"/>
              <a:t>% montant additionnel / financement mesure 11 région </a:t>
            </a:r>
          </a:p>
          <a:p>
            <a:pPr marL="0" indent="0">
              <a:buNone/>
            </a:pPr>
            <a:endParaRPr lang="fr-FR" dirty="0" smtClean="0"/>
          </a:p>
          <a:p>
            <a:pPr>
              <a:buFontTx/>
              <a:buChar char="-"/>
            </a:pPr>
            <a:r>
              <a:rPr lang="fr-FR" dirty="0" smtClean="0"/>
              <a:t>prise en compte du soutien de l’AB dans d’autres mesures</a:t>
            </a:r>
          </a:p>
          <a:p>
            <a:pPr marL="0" indent="0">
              <a:buNone/>
            </a:pPr>
            <a:r>
              <a:rPr lang="fr-FR" dirty="0"/>
              <a:t>	</a:t>
            </a:r>
            <a:r>
              <a:rPr lang="fr-FR" dirty="0" smtClean="0"/>
              <a:t>		</a:t>
            </a:r>
            <a:r>
              <a:rPr lang="fr-FR" sz="1600" dirty="0"/>
              <a:t>% </a:t>
            </a:r>
            <a:r>
              <a:rPr lang="fr-FR" sz="1600" dirty="0" smtClean="0"/>
              <a:t>type </a:t>
            </a:r>
            <a:r>
              <a:rPr lang="fr-FR" sz="1600" dirty="0"/>
              <a:t>d’opération avec majoration pour l’AB</a:t>
            </a:r>
          </a:p>
          <a:p>
            <a:endParaRPr lang="fr-FR" dirty="0" smtClean="0"/>
          </a:p>
          <a:p>
            <a:endParaRPr lang="fr-FR" dirty="0"/>
          </a:p>
        </p:txBody>
      </p:sp>
    </p:spTree>
    <p:extLst>
      <p:ext uri="{BB962C8B-B14F-4D97-AF65-F5344CB8AC3E}">
        <p14:creationId xmlns:p14="http://schemas.microsoft.com/office/powerpoint/2010/main" val="25290031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4"/>
          </p:nvPr>
        </p:nvSpPr>
        <p:spPr/>
        <p:txBody>
          <a:bodyPr>
            <a:normAutofit lnSpcReduction="10000"/>
          </a:bodyPr>
          <a:lstStyle/>
          <a:p>
            <a:endParaRPr lang="fr-FR"/>
          </a:p>
        </p:txBody>
      </p:sp>
      <p:sp>
        <p:nvSpPr>
          <p:cNvPr id="6" name="Titre 7"/>
          <p:cNvSpPr>
            <a:spLocks noGrp="1"/>
          </p:cNvSpPr>
          <p:nvPr>
            <p:ph type="title"/>
          </p:nvPr>
        </p:nvSpPr>
        <p:spPr>
          <a:xfrm>
            <a:off x="457200" y="274638"/>
            <a:ext cx="7859216" cy="490066"/>
          </a:xfrm>
        </p:spPr>
        <p:txBody>
          <a:bodyPr/>
          <a:lstStyle/>
          <a:p>
            <a:r>
              <a:rPr lang="fr-FR" dirty="0" smtClean="0"/>
              <a:t>Les financements de la mesure 11 en région  </a:t>
            </a:r>
            <a:endParaRPr lang="fr-FR" dirty="0"/>
          </a:p>
        </p:txBody>
      </p:sp>
      <p:sp>
        <p:nvSpPr>
          <p:cNvPr id="8" name="Espace réservé du contenu 1"/>
          <p:cNvSpPr>
            <a:spLocks noGrp="1"/>
          </p:cNvSpPr>
          <p:nvPr>
            <p:ph sz="quarter" idx="13"/>
          </p:nvPr>
        </p:nvSpPr>
        <p:spPr>
          <a:xfrm>
            <a:off x="457200" y="764704"/>
            <a:ext cx="8180387" cy="936626"/>
          </a:xfrm>
        </p:spPr>
        <p:txBody>
          <a:bodyPr>
            <a:normAutofit fontScale="92500" lnSpcReduction="10000"/>
          </a:bodyPr>
          <a:lstStyle/>
          <a:p>
            <a:pPr marL="0" indent="0">
              <a:buNone/>
            </a:pPr>
            <a:endParaRPr lang="fr-FR" dirty="0" smtClean="0"/>
          </a:p>
          <a:p>
            <a:r>
              <a:rPr lang="fr-FR" dirty="0" smtClean="0"/>
              <a:t>Montants programmés dans les Programmes de Développement Rural régionaux</a:t>
            </a:r>
          </a:p>
        </p:txBody>
      </p:sp>
      <p:graphicFrame>
        <p:nvGraphicFramePr>
          <p:cNvPr id="10" name="Graphique 9"/>
          <p:cNvGraphicFramePr>
            <a:graphicFrameLocks/>
          </p:cNvGraphicFramePr>
          <p:nvPr>
            <p:extLst>
              <p:ext uri="{D42A27DB-BD31-4B8C-83A1-F6EECF244321}">
                <p14:modId xmlns:p14="http://schemas.microsoft.com/office/powerpoint/2010/main" val="2962505613"/>
              </p:ext>
            </p:extLst>
          </p:nvPr>
        </p:nvGraphicFramePr>
        <p:xfrm>
          <a:off x="576808" y="1657952"/>
          <a:ext cx="7620000" cy="5094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92419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rmAutofit fontScale="90000"/>
          </a:bodyPr>
          <a:lstStyle/>
          <a:p>
            <a:r>
              <a:rPr lang="fr-FR" dirty="0"/>
              <a:t>Autres mesures pouvant contribuer au soutien de l’AB</a:t>
            </a:r>
            <a:br>
              <a:rPr lang="fr-FR" dirty="0"/>
            </a:br>
            <a:endParaRPr lang="fr-FR" dirty="0"/>
          </a:p>
        </p:txBody>
      </p:sp>
      <p:sp>
        <p:nvSpPr>
          <p:cNvPr id="3" name="Espace réservé du numéro de diapositive 2"/>
          <p:cNvSpPr>
            <a:spLocks noGrp="1"/>
          </p:cNvSpPr>
          <p:nvPr>
            <p:ph type="sldNum" sz="quarter" idx="12"/>
          </p:nvPr>
        </p:nvSpPr>
        <p:spPr/>
        <p:txBody>
          <a:bodyPr/>
          <a:lstStyle/>
          <a:p>
            <a:fld id="{CF32ABDC-C653-4B9A-AF15-496F673BA7D7}" type="slidenum">
              <a:rPr lang="fr-FR" smtClean="0"/>
              <a:pPr/>
              <a:t>9</a:t>
            </a:fld>
            <a:endParaRPr lang="fr-FR" dirty="0"/>
          </a:p>
        </p:txBody>
      </p:sp>
      <p:sp>
        <p:nvSpPr>
          <p:cNvPr id="2" name="Espace réservé du contenu 1"/>
          <p:cNvSpPr>
            <a:spLocks noGrp="1"/>
          </p:cNvSpPr>
          <p:nvPr>
            <p:ph sz="quarter" idx="13"/>
          </p:nvPr>
        </p:nvSpPr>
        <p:spPr/>
        <p:txBody>
          <a:bodyPr/>
          <a:lstStyle/>
          <a:p>
            <a:pPr marL="0" indent="0">
              <a:buNone/>
            </a:pPr>
            <a:endParaRPr lang="fr-FR" dirty="0"/>
          </a:p>
          <a:p>
            <a:pPr marL="0" indent="0">
              <a:buNone/>
            </a:pPr>
            <a:endParaRPr lang="fr-FR" dirty="0"/>
          </a:p>
        </p:txBody>
      </p:sp>
      <p:sp>
        <p:nvSpPr>
          <p:cNvPr id="5" name="Espace réservé du contenu 1"/>
          <p:cNvSpPr>
            <a:spLocks noGrp="1"/>
          </p:cNvSpPr>
          <p:nvPr>
            <p:ph sz="quarter" idx="13"/>
          </p:nvPr>
        </p:nvSpPr>
        <p:spPr>
          <a:xfrm>
            <a:off x="509883" y="5698225"/>
            <a:ext cx="8180387" cy="797396"/>
          </a:xfrm>
        </p:spPr>
        <p:txBody>
          <a:bodyPr>
            <a:normAutofit fontScale="25000" lnSpcReduction="20000"/>
          </a:bodyPr>
          <a:lstStyle/>
          <a:p>
            <a:pPr marL="0" indent="0">
              <a:buNone/>
            </a:pPr>
            <a:endParaRPr lang="fr-FR" dirty="0" smtClean="0"/>
          </a:p>
          <a:p>
            <a:endParaRPr lang="fr-FR" dirty="0"/>
          </a:p>
          <a:p>
            <a:endParaRPr lang="fr-FR" dirty="0" smtClean="0"/>
          </a:p>
          <a:p>
            <a:endParaRPr lang="fr-FR" dirty="0" smtClean="0"/>
          </a:p>
          <a:p>
            <a:pPr marL="0" indent="0">
              <a:buNone/>
            </a:pPr>
            <a:endParaRPr lang="fr-FR" dirty="0" smtClean="0"/>
          </a:p>
          <a:p>
            <a:pPr marL="0" indent="0">
              <a:buNone/>
            </a:pPr>
            <a:r>
              <a:rPr lang="fr-FR" sz="4800" dirty="0" smtClean="0">
                <a:solidFill>
                  <a:schemeClr val="tx1"/>
                </a:solidFill>
              </a:rPr>
              <a:t>		(</a:t>
            </a:r>
            <a:r>
              <a:rPr lang="fr-FR" sz="4800" dirty="0">
                <a:solidFill>
                  <a:schemeClr val="tx1"/>
                </a:solidFill>
              </a:rPr>
              <a:t>1</a:t>
            </a:r>
            <a:r>
              <a:rPr lang="fr-FR" sz="4800" dirty="0" smtClean="0">
                <a:solidFill>
                  <a:schemeClr val="tx1"/>
                </a:solidFill>
              </a:rPr>
              <a:t>)</a:t>
            </a:r>
            <a:r>
              <a:rPr lang="fr-FR" sz="4800" dirty="0">
                <a:solidFill>
                  <a:schemeClr val="tx1"/>
                </a:solidFill>
              </a:rPr>
              <a:t>	Mesure 13 ICHN = cadrage national ne prévoit pas d’aides supplémentaires pour le Bio</a:t>
            </a:r>
          </a:p>
          <a:p>
            <a:pPr marL="0" indent="0">
              <a:buNone/>
            </a:pPr>
            <a:endParaRPr lang="fr-FR" dirty="0"/>
          </a:p>
        </p:txBody>
      </p:sp>
      <p:pic>
        <p:nvPicPr>
          <p:cNvPr id="11" name="Image 10" descr="Capture d’écran 2018-06-19 à 12.06.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93" y="1024506"/>
            <a:ext cx="7437707" cy="5068789"/>
          </a:xfrm>
          <a:prstGeom prst="rect">
            <a:avLst/>
          </a:prstGeom>
        </p:spPr>
      </p:pic>
    </p:spTree>
    <p:extLst>
      <p:ext uri="{BB962C8B-B14F-4D97-AF65-F5344CB8AC3E}">
        <p14:creationId xmlns:p14="http://schemas.microsoft.com/office/powerpoint/2010/main" val="18131351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1167</TotalTime>
  <Words>1879</Words>
  <Application>Microsoft Macintosh PowerPoint</Application>
  <PresentationFormat>Présentation à l'écran (4:3)</PresentationFormat>
  <Paragraphs>217</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Régionalisation du second pilier de la PAC et agriculture biologique en France</vt:lpstr>
      <vt:lpstr>Comprendre les incitations à la transition agroécologique en France</vt:lpstr>
      <vt:lpstr>Evolution de l’agriculture biologique en France</vt:lpstr>
      <vt:lpstr>Des dynamiques différenciées selon les régions </vt:lpstr>
      <vt:lpstr>Des dynamiques différenciées selon les régions </vt:lpstr>
      <vt:lpstr>Les aides dédiées à l’agriculture biologique dans la PAC</vt:lpstr>
      <vt:lpstr>Stratégie régionale en faveur de la bio via les PDR ?</vt:lpstr>
      <vt:lpstr>Les financements de la mesure 11 en région  </vt:lpstr>
      <vt:lpstr>Autres mesures pouvant contribuer au soutien de l’AB </vt:lpstr>
      <vt:lpstr>Résultats</vt:lpstr>
      <vt:lpstr>Perspectives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ODR</dc:title>
  <dc:creator>Cédric</dc:creator>
  <cp:lastModifiedBy>Cédric</cp:lastModifiedBy>
  <cp:revision>81</cp:revision>
  <dcterms:created xsi:type="dcterms:W3CDTF">2017-03-27T12:43:07Z</dcterms:created>
  <dcterms:modified xsi:type="dcterms:W3CDTF">2018-06-21T07:56:18Z</dcterms:modified>
</cp:coreProperties>
</file>