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9" r:id="rId3"/>
    <p:sldId id="280" r:id="rId4"/>
    <p:sldId id="260" r:id="rId5"/>
    <p:sldId id="281" r:id="rId6"/>
    <p:sldId id="282" r:id="rId7"/>
    <p:sldId id="283" r:id="rId8"/>
    <p:sldId id="285" r:id="rId9"/>
    <p:sldId id="284" r:id="rId10"/>
    <p:sldId id="286" r:id="rId11"/>
    <p:sldId id="287" r:id="rId12"/>
    <p:sldId id="288" r:id="rId13"/>
    <p:sldId id="289" r:id="rId14"/>
    <p:sldId id="291" r:id="rId15"/>
    <p:sldId id="292" r:id="rId16"/>
    <p:sldId id="263" r:id="rId17"/>
    <p:sldId id="266" r:id="rId18"/>
    <p:sldId id="272" r:id="rId19"/>
    <p:sldId id="278" r:id="rId20"/>
    <p:sldId id="277" r:id="rId21"/>
    <p:sldId id="297" r:id="rId22"/>
    <p:sldId id="294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2A2AC15-45E9-4FEA-BC1B-2458FBE55FFF}">
          <p14:sldIdLst>
            <p14:sldId id="256"/>
            <p14:sldId id="279"/>
            <p14:sldId id="280"/>
            <p14:sldId id="260"/>
            <p14:sldId id="281"/>
            <p14:sldId id="282"/>
            <p14:sldId id="283"/>
            <p14:sldId id="285"/>
            <p14:sldId id="284"/>
            <p14:sldId id="286"/>
            <p14:sldId id="287"/>
            <p14:sldId id="288"/>
            <p14:sldId id="289"/>
            <p14:sldId id="291"/>
            <p14:sldId id="292"/>
            <p14:sldId id="263"/>
            <p14:sldId id="266"/>
            <p14:sldId id="272"/>
            <p14:sldId id="278"/>
            <p14:sldId id="277"/>
            <p14:sldId id="297"/>
            <p14:sldId id="29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FE0D"/>
    <a:srgbClr val="F42913"/>
    <a:srgbClr val="6F9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0" autoAdjust="0"/>
    <p:restoredTop sz="94673" autoAdjust="0"/>
  </p:normalViewPr>
  <p:slideViewPr>
    <p:cSldViewPr>
      <p:cViewPr>
        <p:scale>
          <a:sx n="100" d="100"/>
          <a:sy n="100" d="100"/>
        </p:scale>
        <p:origin x="-1512" y="-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3C7B3-5B01-41AF-BD4F-EFC3B4936CA6}" type="datetimeFigureOut">
              <a:rPr lang="fr-FR" smtClean="0"/>
              <a:t>07/03/18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27775-4587-450A-A8E3-5F007B0A98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95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F9F6A-20C2-EC47-854C-C7E29E678DEB}" type="datetimeFigureOut">
              <a:rPr lang="fr-FR" smtClean="0"/>
              <a:t>07/03/18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4A368-1E43-D444-9562-8FF7FDBCCB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9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glyphosate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inhibe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l'EPSP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synthase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4A368-1E43-D444-9562-8FF7FDBCCB3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18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08" y="2852936"/>
            <a:ext cx="2160000" cy="89444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33256"/>
            <a:ext cx="1260000" cy="63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8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our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0" y="6120399"/>
            <a:ext cx="9144000" cy="737601"/>
            <a:chOff x="0" y="6120399"/>
            <a:chExt cx="9144000" cy="737601"/>
          </a:xfrm>
        </p:grpSpPr>
        <p:sp>
          <p:nvSpPr>
            <p:cNvPr id="8" name="Rectangle 7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6F9D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309320"/>
              <a:ext cx="1080000" cy="44722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0" y="6120399"/>
              <a:ext cx="1403648" cy="45719"/>
            </a:xfrm>
            <a:prstGeom prst="rect">
              <a:avLst/>
            </a:prstGeom>
            <a:solidFill>
              <a:srgbClr val="C5DD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sp>
        <p:nvSpPr>
          <p:cNvPr id="22" name="Espace réservé du numéro de diapositive 3"/>
          <p:cNvSpPr txBox="1">
            <a:spLocks/>
          </p:cNvSpPr>
          <p:nvPr userDrawn="1"/>
        </p:nvSpPr>
        <p:spPr>
          <a:xfrm>
            <a:off x="7884368" y="6246000"/>
            <a:ext cx="1123727" cy="24938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115622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Rodez, 7 mars 2018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solidFill>
          <a:srgbClr val="6F9D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1304925" cy="20764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1080000" cy="4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884367" y="6246000"/>
            <a:ext cx="1123727" cy="24938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B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.0</a:t>
            </a:r>
            <a:fld id="{CF4668DC-857F-487D-BFFA-8C0CA5037977}" type="slidenum">
              <a:rPr lang="fr-BE" sz="16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fr-B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35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7115622" y="6468467"/>
            <a:ext cx="1904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Rodez, 7 mars 2018</a:t>
            </a:r>
            <a:endParaRPr lang="fr-FR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07904" y="5805264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Jean-Noël Aubertot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Directeur de Recherche, INRA Toulouse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-29592"/>
            <a:ext cx="4104456" cy="580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2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0"/>
            <a:ext cx="7724228" cy="610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10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665312"/>
            <a:ext cx="6192688" cy="61926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0" y="76562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Zoom sur Midi-Pyrénées : données SSP 2010-2011 (1269 parcelles dont 241 en Aveyron) 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62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76562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Zoom sur Midi-Pyrénées : données SSP 2010-2011 (1269 parcelles dont 241 en Aveyron) 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2372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2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2000"/>
            <a:ext cx="6096000" cy="6096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76562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Zoom sur Midi-Pyrénées : données SSP 2010-2011 (1269 parcelles dont 241 en Aveyron) 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94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2000"/>
            <a:ext cx="6096000" cy="6096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76562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Zoom sur Midi-Pyrénées : données SSP 2010-2011 (1269 parcelles dont 241 en Aveyron) 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493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2000"/>
            <a:ext cx="6096000" cy="6096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76562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Zoom sur Midi-Pyrénées : données SSP 2010-2011 (1269 parcelles dont 241 en Aveyron) 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245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4554"/>
            <a:ext cx="84249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  Méthodes prophylactiques</a:t>
            </a:r>
            <a:endParaRPr lang="is-IS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 descr="tracteur_95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602526"/>
            <a:ext cx="2654956" cy="213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1412776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Nettoyage des outils de travail du sol, de récolte et des pneus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44016" y="550421"/>
            <a:ext cx="8999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Pureté spécifique élevée des lots de semences utilisés, plants sans graines d'adventices, tri des semences de ferme</a:t>
            </a:r>
            <a:endParaRPr lang="fr-FR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3563322"/>
            <a:ext cx="2530133" cy="217483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79512" y="219557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Gestion des bordures de parcelles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179512" y="278092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Implantation et gestion de haies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3347864" y="5733256"/>
            <a:ext cx="263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Agrotransfert</a:t>
            </a:r>
            <a:r>
              <a:rPr lang="fr-FR" dirty="0" smtClean="0">
                <a:solidFill>
                  <a:srgbClr val="0000FF"/>
                </a:solidFill>
              </a:rPr>
              <a:t> (2014)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3564571"/>
            <a:ext cx="3275856" cy="2168685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919888" y="5661248"/>
            <a:ext cx="1972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CA Eure (2017)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5" y="3567606"/>
            <a:ext cx="1848310" cy="215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8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4016" y="90872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Choix des espèces cultivées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51520" y="1340768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- Alternance </a:t>
            </a:r>
            <a:r>
              <a:rPr lang="fr-FR" dirty="0" smtClean="0"/>
              <a:t>d'espèces </a:t>
            </a:r>
            <a:r>
              <a:rPr lang="fr-FR" dirty="0"/>
              <a:t>de printemps et </a:t>
            </a:r>
            <a:r>
              <a:rPr lang="fr-FR" dirty="0" smtClean="0"/>
              <a:t>d'hiver</a:t>
            </a:r>
          </a:p>
          <a:p>
            <a:r>
              <a:rPr lang="fr-FR" dirty="0" smtClean="0"/>
              <a:t>- Cultures "</a:t>
            </a:r>
            <a:r>
              <a:rPr lang="fr-FR" dirty="0"/>
              <a:t>é</a:t>
            </a:r>
            <a:r>
              <a:rPr lang="fr-FR" dirty="0" smtClean="0"/>
              <a:t>touffantes": chanvre</a:t>
            </a:r>
            <a:r>
              <a:rPr lang="fr-FR" dirty="0"/>
              <a:t>, </a:t>
            </a:r>
            <a:r>
              <a:rPr lang="fr-FR" dirty="0" smtClean="0"/>
              <a:t>seigle, triticale (efficace sur </a:t>
            </a:r>
            <a:r>
              <a:rPr lang="fr-FR" dirty="0"/>
              <a:t>vivaces </a:t>
            </a:r>
            <a:r>
              <a:rPr lang="fr-FR" dirty="0" smtClean="0"/>
              <a:t>et annuelles).</a:t>
            </a:r>
            <a:endParaRPr lang="fr-FR" dirty="0"/>
          </a:p>
          <a:p>
            <a:r>
              <a:rPr lang="fr-FR" dirty="0" smtClean="0"/>
              <a:t>- Cultures "nettoyantes" : luzerne</a:t>
            </a:r>
            <a:r>
              <a:rPr lang="fr-FR" dirty="0"/>
              <a:t>, trèfle, </a:t>
            </a:r>
            <a:r>
              <a:rPr lang="fr-FR" dirty="0" smtClean="0"/>
              <a:t>…</a:t>
            </a:r>
          </a:p>
          <a:p>
            <a:r>
              <a:rPr lang="fr-FR" dirty="0" smtClean="0"/>
              <a:t>- Cultures intermédiaires</a:t>
            </a:r>
          </a:p>
          <a:p>
            <a:r>
              <a:rPr lang="fr-FR" dirty="0" smtClean="0"/>
              <a:t>- Cultures associées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77748"/>
            <a:ext cx="3576628" cy="267802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55088" y="4021367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Choix variétal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262592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- Qualité de l'implantation</a:t>
            </a:r>
          </a:p>
          <a:p>
            <a:r>
              <a:rPr lang="fr-FR" dirty="0" smtClean="0"/>
              <a:t>- Vigueur initiale</a:t>
            </a:r>
          </a:p>
          <a:p>
            <a:r>
              <a:rPr lang="fr-FR" dirty="0" smtClean="0"/>
              <a:t>- Pouvoir couvrant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437641"/>
            <a:ext cx="3605517" cy="2367623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342449" y="5733256"/>
            <a:ext cx="1469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Arvalis</a:t>
            </a:r>
            <a:r>
              <a:rPr lang="fr-FR" dirty="0" smtClean="0">
                <a:solidFill>
                  <a:srgbClr val="0000FF"/>
                </a:solidFill>
              </a:rPr>
              <a:t> (2007)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  Exemples de méthodes culturales</a:t>
            </a:r>
            <a:endParaRPr lang="is-IS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2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9512" y="1292567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Méthodes de travail du sol</a:t>
            </a:r>
          </a:p>
          <a:p>
            <a:r>
              <a:rPr lang="is-IS" dirty="0" smtClean="0">
                <a:latin typeface="Arial" pitchFamily="34" charset="0"/>
                <a:cs typeface="Arial" pitchFamily="34" charset="0"/>
              </a:rPr>
              <a:t>labour, binage, sarclage, hersage, déchaumage, faux semis, strip-till... Localisées  (sur ou entre rangs) ou non. Avec tracteur ou robot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5364088" y="299695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Robot enjambeur Dino</a:t>
            </a:r>
            <a:br>
              <a:rPr lang="fr-FR" dirty="0" smtClean="0">
                <a:solidFill>
                  <a:srgbClr val="0000FF"/>
                </a:solidFill>
              </a:rPr>
            </a:br>
            <a:r>
              <a:rPr lang="fr-FR" dirty="0" smtClean="0">
                <a:solidFill>
                  <a:srgbClr val="0000FF"/>
                </a:solidFill>
              </a:rPr>
              <a:t>(</a:t>
            </a:r>
            <a:r>
              <a:rPr lang="fr-FR" dirty="0" err="1" smtClean="0">
                <a:solidFill>
                  <a:srgbClr val="0000FF"/>
                </a:solidFill>
              </a:rPr>
              <a:t>Naïo</a:t>
            </a:r>
            <a:r>
              <a:rPr lang="fr-FR" dirty="0" smtClean="0">
                <a:solidFill>
                  <a:srgbClr val="0000FF"/>
                </a:solidFill>
              </a:rPr>
              <a:t>, 2017)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196752"/>
            <a:ext cx="2880320" cy="1917791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79512" y="3419708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Méthodes de roulage de couverts, associées à des effets climatiques 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861048"/>
            <a:ext cx="2993748" cy="230425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  Exemples de méthodes physiques</a:t>
            </a:r>
            <a:endParaRPr lang="is-IS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903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3131676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Récupération des menues pailles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3260981"/>
            <a:ext cx="2376264" cy="12481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9512" y="126876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Paillage (mulch), </a:t>
            </a:r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géotextiles, copeaux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218" y="980728"/>
            <a:ext cx="2345214" cy="176532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  Exemples de méthodes physiques</a:t>
            </a:r>
            <a:endParaRPr lang="is-IS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27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131840" y="764704"/>
            <a:ext cx="601216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32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Qu'est-ce que le glyphosate ?</a:t>
            </a:r>
            <a:endParaRPr lang="fr-FR" sz="32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204864"/>
            <a:ext cx="5888654" cy="331236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164288" y="5733256"/>
            <a:ext cx="197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Ahmed et al, 2018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36296" y="537321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</a:t>
            </a:r>
            <a:r>
              <a:rPr lang="fr-FR" baseline="-25000" dirty="0"/>
              <a:t>3</a:t>
            </a:r>
            <a:r>
              <a:rPr lang="fr-FR" dirty="0"/>
              <a:t>H</a:t>
            </a:r>
            <a:r>
              <a:rPr lang="fr-FR" baseline="-25000" dirty="0"/>
              <a:t>8</a:t>
            </a:r>
            <a:r>
              <a:rPr lang="fr-FR" dirty="0"/>
              <a:t>NO</a:t>
            </a:r>
            <a:r>
              <a:rPr lang="fr-FR" baseline="-25000" dirty="0"/>
              <a:t>5</a:t>
            </a:r>
            <a:r>
              <a:rPr lang="fr-FR" dirty="0"/>
              <a:t>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2582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016" y="836712"/>
            <a:ext cx="5004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Méthodes thermiques</a:t>
            </a:r>
          </a:p>
          <a:p>
            <a:r>
              <a:rPr lang="is-IS" dirty="0" smtClean="0">
                <a:latin typeface="Arial" pitchFamily="34" charset="0"/>
                <a:cs typeface="Arial" pitchFamily="34" charset="0"/>
              </a:rPr>
              <a:t>flammes, arcs électriques, laser, infrarouge, micro-ondes, jets de vapeur, jets d'eau chaude, mousse (Waipuna)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04664"/>
            <a:ext cx="3816424" cy="25442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512" y="3356992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Solarisation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212976"/>
            <a:ext cx="3840427" cy="252028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  Exemples de méthodes physiques</a:t>
            </a:r>
            <a:endParaRPr lang="is-IS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15290" y="5805264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FF"/>
                </a:solidFill>
              </a:rPr>
              <a:t>http://</a:t>
            </a:r>
            <a:r>
              <a:rPr lang="fr-FR" dirty="0" err="1">
                <a:solidFill>
                  <a:srgbClr val="0000FF"/>
                </a:solidFill>
              </a:rPr>
              <a:t>agriculture.gouv.fr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104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76562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Comment se passer du glyphosate ?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244"/>
            <a:ext cx="9144000" cy="527702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" y="6097863"/>
            <a:ext cx="9144000" cy="76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76562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2000" b="1" dirty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Protection </a:t>
            </a:r>
            <a:r>
              <a:rPr lang="fr-FR" sz="2000" b="1" dirty="0" err="1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Agroécologique</a:t>
            </a:r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 des Cultures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2779102" cy="415558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908720"/>
            <a:ext cx="2743200" cy="415468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908720"/>
            <a:ext cx="3491880" cy="232792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757264"/>
            <a:ext cx="3491880" cy="23279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51720" y="5157192"/>
            <a:ext cx="5275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6000" b="1" dirty="0" err="1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gascon.inra.fr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1404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116064" y="191542"/>
            <a:ext cx="601216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s-IS" sz="32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Avantages et inconvénients du glyphosate...</a:t>
            </a:r>
            <a:endParaRPr lang="fr-FR" sz="32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204864"/>
            <a:ext cx="792088" cy="7938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3284984"/>
            <a:ext cx="275053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généralement efficace</a:t>
            </a:r>
          </a:p>
          <a:p>
            <a:endParaRPr lang="fr-FR" b="1" dirty="0" smtClean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facile à utiliser</a:t>
            </a:r>
          </a:p>
          <a:p>
            <a:endParaRPr lang="fr-FR" b="1" dirty="0" smtClean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pas cher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2204864"/>
            <a:ext cx="792088" cy="792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36096" y="3284984"/>
            <a:ext cx="321174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risque pour la santé</a:t>
            </a:r>
          </a:p>
          <a:p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risque pour la biodiversité</a:t>
            </a:r>
          </a:p>
          <a:p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- apparition de résistances</a:t>
            </a:r>
            <a:endParaRPr lang="fr-FR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88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03335"/>
            <a:ext cx="3792612" cy="536196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836712"/>
            <a:ext cx="3779912" cy="534401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0" y="-99392"/>
            <a:ext cx="9144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Lettre </a:t>
            </a:r>
            <a:r>
              <a:rPr lang="fr-FR" sz="2000" b="1" dirty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de saisine des Ministres de l'Agriculture et de l'Alimentation, de la Transition écologique et solidaire, de la Santé, et de l'Enseignement Supérieur, de la Recherche et de </a:t>
            </a:r>
            <a:r>
              <a:rPr lang="fr-FR" sz="20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l'Innovation</a:t>
            </a:r>
            <a:endParaRPr lang="fr-FR" sz="20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5084564" y="2564904"/>
            <a:ext cx="1800200" cy="127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5076056" y="2899544"/>
            <a:ext cx="2016224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076056" y="3344292"/>
            <a:ext cx="2952328" cy="466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5076056" y="3450208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10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2771800" y="76562"/>
            <a:ext cx="2304256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3200" b="1" dirty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Méthode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1484784"/>
            <a:ext cx="2745780" cy="3888432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>
            <a:off x="79524" y="1484784"/>
            <a:ext cx="2679576" cy="38884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72008" y="1484784"/>
            <a:ext cx="2771800" cy="38884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220" y="622349"/>
            <a:ext cx="6193284" cy="49668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661248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00FF"/>
                </a:solidFill>
              </a:rPr>
              <a:t>http://</a:t>
            </a:r>
            <a:r>
              <a:rPr lang="fr-FR" sz="1400" dirty="0" err="1">
                <a:solidFill>
                  <a:srgbClr val="0000FF"/>
                </a:solidFill>
              </a:rPr>
              <a:t>institut.inra.fr</a:t>
            </a:r>
            <a:r>
              <a:rPr lang="fr-FR" sz="1400" dirty="0">
                <a:solidFill>
                  <a:srgbClr val="0000FF"/>
                </a:solidFill>
              </a:rPr>
              <a:t>/Missions/Eclairer-les-</a:t>
            </a:r>
            <a:r>
              <a:rPr lang="fr-FR" sz="1400" dirty="0" err="1">
                <a:solidFill>
                  <a:srgbClr val="0000FF"/>
                </a:solidFill>
              </a:rPr>
              <a:t>decisions</a:t>
            </a:r>
            <a:r>
              <a:rPr lang="fr-FR" sz="1400" dirty="0">
                <a:solidFill>
                  <a:srgbClr val="0000FF"/>
                </a:solidFill>
              </a:rPr>
              <a:t>/Etudes/Toutes-les-</a:t>
            </a:r>
            <a:r>
              <a:rPr lang="fr-FR" sz="1400" dirty="0" err="1">
                <a:solidFill>
                  <a:srgbClr val="0000FF"/>
                </a:solidFill>
              </a:rPr>
              <a:t>actualites</a:t>
            </a:r>
            <a:r>
              <a:rPr lang="fr-FR" sz="1400" dirty="0">
                <a:solidFill>
                  <a:srgbClr val="0000FF"/>
                </a:solidFill>
              </a:rPr>
              <a:t>/Usages-et-alternatives-au-glyphosate</a:t>
            </a:r>
          </a:p>
        </p:txBody>
      </p:sp>
    </p:spTree>
    <p:extLst>
      <p:ext uri="{BB962C8B-B14F-4D97-AF65-F5344CB8AC3E}">
        <p14:creationId xmlns:p14="http://schemas.microsoft.com/office/powerpoint/2010/main" val="38283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2771800" y="76562"/>
            <a:ext cx="2304256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3200" b="1" dirty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Méthode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5273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- Base </a:t>
            </a:r>
            <a:r>
              <a:rPr lang="fr-FR" dirty="0"/>
              <a:t>nationale des ventes des distributeurs (BNV-D</a:t>
            </a:r>
            <a:r>
              <a:rPr lang="fr-FR" dirty="0" smtClean="0"/>
              <a:t>) : 2008-2016</a:t>
            </a:r>
          </a:p>
          <a:p>
            <a:r>
              <a:rPr lang="fr-FR" dirty="0" smtClean="0"/>
              <a:t>- Dernières </a:t>
            </a:r>
            <a:r>
              <a:rPr lang="fr-FR" dirty="0"/>
              <a:t>campagnes d’enquête </a:t>
            </a:r>
            <a:r>
              <a:rPr lang="fr-FR" dirty="0" smtClean="0"/>
              <a:t>exploitables du service </a:t>
            </a:r>
            <a:r>
              <a:rPr lang="fr-FR" dirty="0"/>
              <a:t>de la statistique agricole (</a:t>
            </a:r>
            <a:r>
              <a:rPr lang="fr-FR" dirty="0" smtClean="0"/>
              <a:t>Service Statistique Publique)</a:t>
            </a:r>
          </a:p>
          <a:p>
            <a:r>
              <a:rPr lang="fr-FR" dirty="0" smtClean="0"/>
              <a:t>- Fermes </a:t>
            </a:r>
            <a:r>
              <a:rPr lang="fr-FR" dirty="0"/>
              <a:t>DEPHY du programme </a:t>
            </a:r>
            <a:r>
              <a:rPr lang="fr-FR" dirty="0" err="1" smtClean="0"/>
              <a:t>Ecophyto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548680"/>
            <a:ext cx="4176464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32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Données :</a:t>
            </a:r>
            <a:endParaRPr lang="fr-FR" sz="3200" b="1" dirty="0">
              <a:solidFill>
                <a:srgbClr val="6F9D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0712" y="1916832"/>
            <a:ext cx="9123288" cy="41857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3200" b="1" dirty="0" smtClean="0">
                <a:solidFill>
                  <a:srgbClr val="6F9D20"/>
                </a:solidFill>
                <a:latin typeface="Arial" pitchFamily="34" charset="0"/>
                <a:cs typeface="Arial" pitchFamily="34" charset="0"/>
              </a:rPr>
              <a:t>Expertises :</a:t>
            </a:r>
          </a:p>
          <a:p>
            <a:pPr algn="just"/>
            <a:r>
              <a:rPr lang="fr-FR" dirty="0" smtClean="0"/>
              <a:t>- Experts INRA</a:t>
            </a:r>
          </a:p>
          <a:p>
            <a:pPr algn="just"/>
            <a:r>
              <a:rPr lang="fr-FR" dirty="0" smtClean="0"/>
              <a:t>- Soutien </a:t>
            </a:r>
            <a:r>
              <a:rPr lang="fr-FR" dirty="0"/>
              <a:t>de la Cellule d’Animation Nationale du réseau </a:t>
            </a:r>
            <a:r>
              <a:rPr lang="fr-FR" dirty="0" smtClean="0"/>
              <a:t>DEPHY (ECOPHYTO)</a:t>
            </a:r>
          </a:p>
          <a:p>
            <a:pPr algn="just"/>
            <a:r>
              <a:rPr lang="fr-FR" dirty="0" smtClean="0"/>
              <a:t>- IRSTEA</a:t>
            </a:r>
            <a:endParaRPr lang="fr-FR" dirty="0"/>
          </a:p>
          <a:p>
            <a:pPr algn="just"/>
            <a:r>
              <a:rPr lang="fr-FR" dirty="0" smtClean="0"/>
              <a:t>- Instituts </a:t>
            </a:r>
            <a:r>
              <a:rPr lang="fr-FR" dirty="0"/>
              <a:t>techniques agricoles de </a:t>
            </a:r>
            <a:r>
              <a:rPr lang="fr-FR" dirty="0" smtClean="0"/>
              <a:t>l’ACTA</a:t>
            </a:r>
          </a:p>
          <a:p>
            <a:pPr algn="just"/>
            <a:r>
              <a:rPr lang="fr-FR" dirty="0" smtClean="0"/>
              <a:t>- CIRAD</a:t>
            </a:r>
          </a:p>
          <a:p>
            <a:pPr algn="just"/>
            <a:r>
              <a:rPr lang="fr-FR" dirty="0" smtClean="0"/>
              <a:t>- RITA</a:t>
            </a:r>
          </a:p>
          <a:p>
            <a:pPr algn="just"/>
            <a:r>
              <a:rPr lang="fr-FR" dirty="0" smtClean="0"/>
              <a:t>- Ingénieurs </a:t>
            </a:r>
            <a:r>
              <a:rPr lang="fr-FR" dirty="0"/>
              <a:t>généraux, membres de la mission Conseil général de l'environnement et du développement durable</a:t>
            </a:r>
            <a:r>
              <a:rPr lang="fr-FR" dirty="0" smtClean="0"/>
              <a:t>-Inspection Générale des Affaires Sociales-</a:t>
            </a:r>
            <a:r>
              <a:rPr lang="fr-FR" dirty="0"/>
              <a:t>Conseil général de l’alimentation, de l’agriculture et des espaces </a:t>
            </a:r>
            <a:r>
              <a:rPr lang="fr-FR" dirty="0" smtClean="0"/>
              <a:t>ruraux sur </a:t>
            </a:r>
            <a:r>
              <a:rPr lang="fr-FR" dirty="0"/>
              <a:t>l’utilisation des phytosanitaires </a:t>
            </a:r>
            <a:endParaRPr lang="fr-FR" dirty="0" smtClean="0"/>
          </a:p>
          <a:p>
            <a:pPr algn="just"/>
            <a:r>
              <a:rPr lang="fr-FR" dirty="0" smtClean="0"/>
              <a:t>- Membres </a:t>
            </a:r>
            <a:r>
              <a:rPr lang="fr-FR" dirty="0"/>
              <a:t>de la commission indépendante d’évaluation des </a:t>
            </a:r>
            <a:r>
              <a:rPr lang="fr-FR" dirty="0" smtClean="0"/>
              <a:t>Certificats </a:t>
            </a:r>
            <a:r>
              <a:rPr lang="fr-FR" dirty="0"/>
              <a:t>d’Economie des Produits </a:t>
            </a:r>
            <a:r>
              <a:rPr lang="fr-FR" dirty="0" smtClean="0"/>
              <a:t>Phytopharmaceutiques</a:t>
            </a:r>
          </a:p>
          <a:p>
            <a:pPr algn="just"/>
            <a:endParaRPr lang="fr-FR" dirty="0">
              <a:solidFill>
                <a:srgbClr val="008000"/>
              </a:solidFill>
            </a:endParaRPr>
          </a:p>
          <a:p>
            <a:pPr algn="just"/>
            <a:r>
              <a:rPr lang="fr-FR" dirty="0">
                <a:solidFill>
                  <a:srgbClr val="008000"/>
                </a:solidFill>
              </a:rPr>
              <a:t>2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>
                <a:solidFill>
                  <a:srgbClr val="008000"/>
                </a:solidFill>
              </a:rPr>
              <a:t>séminaires (15 et 20 novembre 2017</a:t>
            </a:r>
            <a:r>
              <a:rPr lang="fr-FR" dirty="0" smtClean="0">
                <a:solidFill>
                  <a:srgbClr val="008000"/>
                </a:solidFill>
              </a:rPr>
              <a:t>)</a:t>
            </a:r>
            <a:endParaRPr lang="fr-FR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7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004" y="9500"/>
            <a:ext cx="7873508" cy="611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8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0"/>
            <a:ext cx="7200800" cy="610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8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965" y="0"/>
            <a:ext cx="7289273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33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3265</TotalTime>
  <Words>635</Words>
  <Application>Microsoft Macintosh PowerPoint</Application>
  <PresentationFormat>Présentation à l'écran (4:3)</PresentationFormat>
  <Paragraphs>78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Maison</dc:creator>
  <cp:lastModifiedBy>Jean-Noël Aubertot</cp:lastModifiedBy>
  <cp:revision>100</cp:revision>
  <dcterms:created xsi:type="dcterms:W3CDTF">2013-02-12T09:22:20Z</dcterms:created>
  <dcterms:modified xsi:type="dcterms:W3CDTF">2018-03-07T18:07:06Z</dcterms:modified>
</cp:coreProperties>
</file>