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56" r:id="rId2"/>
    <p:sldId id="268" r:id="rId3"/>
    <p:sldId id="279" r:id="rId4"/>
    <p:sldId id="289" r:id="rId5"/>
    <p:sldId id="295" r:id="rId6"/>
    <p:sldId id="296" r:id="rId7"/>
    <p:sldId id="297" r:id="rId8"/>
    <p:sldId id="269" r:id="rId9"/>
    <p:sldId id="270" r:id="rId10"/>
    <p:sldId id="286" r:id="rId11"/>
    <p:sldId id="287" r:id="rId12"/>
    <p:sldId id="298" r:id="rId13"/>
    <p:sldId id="274" r:id="rId14"/>
    <p:sldId id="273" r:id="rId15"/>
    <p:sldId id="275" r:id="rId16"/>
    <p:sldId id="277" r:id="rId17"/>
    <p:sldId id="278" r:id="rId18"/>
    <p:sldId id="288" r:id="rId19"/>
    <p:sldId id="291" r:id="rId20"/>
    <p:sldId id="292" r:id="rId21"/>
    <p:sldId id="293" r:id="rId22"/>
    <p:sldId id="290" r:id="rId23"/>
    <p:sldId id="299" r:id="rId24"/>
    <p:sldId id="300" r:id="rId25"/>
    <p:sldId id="301" r:id="rId26"/>
    <p:sldId id="302" r:id="rId27"/>
    <p:sldId id="294" r:id="rId28"/>
    <p:sldId id="285" r:id="rId29"/>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7D6253"/>
    <a:srgbClr val="8B796D"/>
    <a:srgbClr val="777777"/>
    <a:srgbClr val="BCAEA3"/>
    <a:srgbClr val="F4EB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58" autoAdjust="0"/>
    <p:restoredTop sz="69590" autoAdjust="0"/>
  </p:normalViewPr>
  <p:slideViewPr>
    <p:cSldViewPr>
      <p:cViewPr varScale="1">
        <p:scale>
          <a:sx n="78" d="100"/>
          <a:sy n="78" d="100"/>
        </p:scale>
        <p:origin x="219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7" d="100"/>
          <a:sy n="87" d="100"/>
        </p:scale>
        <p:origin x="304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174DC47C-9F94-4674-915E-C262E5974B23}" type="datetimeFigureOut">
              <a:rPr lang="fr-FR" smtClean="0"/>
              <a:t>23/09/2016</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51DFFE7-BC43-43C1-86C4-C86A16E004AF}" type="slidenum">
              <a:rPr lang="fr-FR" smtClean="0"/>
              <a:t>‹N°›</a:t>
            </a:fld>
            <a:endParaRPr lang="fr-FR"/>
          </a:p>
        </p:txBody>
      </p:sp>
    </p:spTree>
    <p:extLst>
      <p:ext uri="{BB962C8B-B14F-4D97-AF65-F5344CB8AC3E}">
        <p14:creationId xmlns:p14="http://schemas.microsoft.com/office/powerpoint/2010/main" val="4214599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728AC8F-31BC-4097-AE82-4224C56A1ABC}" type="datetimeFigureOut">
              <a:rPr lang="fr-FR" smtClean="0"/>
              <a:t>23/09/2016</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6387291-9267-4907-AD31-3C05B2B0FD59}" type="slidenum">
              <a:rPr lang="fr-FR" smtClean="0"/>
              <a:t>‹N°›</a:t>
            </a:fld>
            <a:endParaRPr lang="fr-FR"/>
          </a:p>
        </p:txBody>
      </p:sp>
    </p:spTree>
    <p:extLst>
      <p:ext uri="{BB962C8B-B14F-4D97-AF65-F5344CB8AC3E}">
        <p14:creationId xmlns:p14="http://schemas.microsoft.com/office/powerpoint/2010/main" val="1010824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a:t>
            </a:fld>
            <a:endParaRPr lang="fr-FR"/>
          </a:p>
        </p:txBody>
      </p:sp>
    </p:spTree>
    <p:extLst>
      <p:ext uri="{BB962C8B-B14F-4D97-AF65-F5344CB8AC3E}">
        <p14:creationId xmlns:p14="http://schemas.microsoft.com/office/powerpoint/2010/main" val="3149525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Accueil : présentation de l’ODR,</a:t>
            </a:r>
            <a:r>
              <a:rPr lang="fr-FR" baseline="0" dirty="0" smtClean="0"/>
              <a:t> des conventions, explication de l’utilisation du site</a:t>
            </a:r>
          </a:p>
          <a:p>
            <a:r>
              <a:rPr lang="fr-FR" baseline="0" dirty="0" smtClean="0"/>
              <a:t>Réseaux: classification des travaux par réseau. Ici réseau évaluation des politiques agricoles.</a:t>
            </a:r>
          </a:p>
          <a:p>
            <a:r>
              <a:rPr lang="fr-FR" baseline="0" dirty="0" smtClean="0"/>
              <a:t>Ressources: ensemble des données disponibles sur l’ODR (documents, base de données …)</a:t>
            </a:r>
          </a:p>
          <a:p>
            <a:r>
              <a:rPr lang="fr-FR" baseline="0" dirty="0" smtClean="0"/>
              <a:t>US – ODR: informations concernant l’unité (contact, comptes rendus, publications,  </a:t>
            </a:r>
            <a:r>
              <a:rPr lang="fr-FR" baseline="0" dirty="0" err="1" smtClean="0"/>
              <a:t>etc</a:t>
            </a:r>
            <a:r>
              <a:rPr lang="fr-FR" baseline="0" dirty="0" smtClean="0"/>
              <a:t> …)</a:t>
            </a:r>
          </a:p>
          <a:p>
            <a:r>
              <a:rPr lang="fr-FR" baseline="0" dirty="0" smtClean="0"/>
              <a:t>Utilisateur: </a:t>
            </a:r>
            <a:r>
              <a:rPr lang="fr-FR" sz="1200" b="0" i="0" kern="1200" dirty="0" smtClean="0">
                <a:solidFill>
                  <a:schemeClr val="tx1"/>
                </a:solidFill>
                <a:effectLst/>
                <a:latin typeface="+mn-lt"/>
                <a:ea typeface="+mn-ea"/>
                <a:cs typeface="+mn-cs"/>
              </a:rPr>
              <a:t>paramètres de votre compte, de voir vos informations et données personnelles, d’accéder à des aides/tutoriaux d’utilisation du site de l’ODR et de faire une demande d’accès à des données.</a:t>
            </a:r>
          </a:p>
          <a:p>
            <a:r>
              <a:rPr lang="fr-FR" sz="1200" b="0" i="0" kern="1200" dirty="0" smtClean="0">
                <a:solidFill>
                  <a:schemeClr val="tx1"/>
                </a:solidFill>
                <a:effectLst/>
                <a:latin typeface="+mn-lt"/>
                <a:ea typeface="+mn-ea"/>
                <a:cs typeface="+mn-cs"/>
              </a:rPr>
              <a:t>-&gt; Visible uniquement après connexion</a:t>
            </a: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10</a:t>
            </a:fld>
            <a:endParaRPr lang="fr-FR"/>
          </a:p>
        </p:txBody>
      </p:sp>
    </p:spTree>
    <p:extLst>
      <p:ext uri="{BB962C8B-B14F-4D97-AF65-F5344CB8AC3E}">
        <p14:creationId xmlns:p14="http://schemas.microsoft.com/office/powerpoint/2010/main" val="4258344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Carte Rapide: envoi vers une option de </a:t>
            </a:r>
            <a:r>
              <a:rPr lang="fr-FR" dirty="0" err="1" smtClean="0"/>
              <a:t>Carto</a:t>
            </a:r>
            <a:r>
              <a:rPr lang="fr-FR" dirty="0" smtClean="0"/>
              <a:t> Dynamique permettant de prendre connaissances des traitements réalisables, visualiser ses données géocodées</a:t>
            </a:r>
            <a:r>
              <a:rPr lang="fr-FR" baseline="0" dirty="0" smtClean="0"/>
              <a:t> ou encore les agréger à différents niveaux géographiques, sauvegarde des données en ligne</a:t>
            </a:r>
          </a:p>
          <a:p>
            <a:r>
              <a:rPr lang="fr-FR" baseline="0" dirty="0" smtClean="0"/>
              <a:t>Recherche sur le site: recherche par mot clé (nouvelle version de Recherche (version beta))</a:t>
            </a:r>
          </a:p>
          <a:p>
            <a:r>
              <a:rPr lang="fr-FR" baseline="0" dirty="0" smtClean="0"/>
              <a:t>Répertoire des données thématiques: Un dossier thématique réunit des indicateurs portant sur une des thématiques d’un projet. Ces indicateurs sont présentés sous forme de cartes et d’états statistiques.</a:t>
            </a:r>
          </a:p>
          <a:p>
            <a:r>
              <a:rPr lang="fr-FR" baseline="0" dirty="0" smtClean="0"/>
              <a:t>Répertoire des données primaires: Contient les données déposées dans les bases de données de l’ODR. </a:t>
            </a:r>
          </a:p>
          <a:p>
            <a:r>
              <a:rPr lang="fr-FR" baseline="0" dirty="0" smtClean="0"/>
              <a:t>Répertoire des données géographiques: Indicateurs cartographiés et intégrés à différentes échelles. </a:t>
            </a:r>
          </a:p>
          <a:p>
            <a:r>
              <a:rPr lang="fr-FR" baseline="0" dirty="0" smtClean="0"/>
              <a:t>Répertoire des SIQO: (Signes d’Identification de la Qualité et de l’Origine) Base de données permettant de sélectionner le ou les SIQO ou classes de produits en vue de les afficher par aide de production ou par rapport à d’autres indicateurs sous forme de fiches, tableaux ou cartes.</a:t>
            </a:r>
          </a:p>
          <a:p>
            <a:r>
              <a:rPr lang="fr-FR" baseline="0" dirty="0" smtClean="0"/>
              <a:t>Répertoire des documents</a:t>
            </a:r>
          </a:p>
          <a:p>
            <a:r>
              <a:rPr lang="fr-FR" baseline="0" dirty="0" smtClean="0"/>
              <a:t>Publications ODR</a:t>
            </a:r>
          </a:p>
          <a:p>
            <a:r>
              <a:rPr lang="fr-FR" baseline="0" dirty="0" smtClean="0"/>
              <a:t>Wiki ODR: Encyclopédie en ligne Wikipédia de l’ODR</a:t>
            </a:r>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11</a:t>
            </a:fld>
            <a:endParaRPr lang="fr-FR"/>
          </a:p>
        </p:txBody>
      </p:sp>
    </p:spTree>
    <p:extLst>
      <p:ext uri="{BB962C8B-B14F-4D97-AF65-F5344CB8AC3E}">
        <p14:creationId xmlns:p14="http://schemas.microsoft.com/office/powerpoint/2010/main" val="1165475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12</a:t>
            </a:fld>
            <a:endParaRPr lang="fr-FR"/>
          </a:p>
        </p:txBody>
      </p:sp>
    </p:spTree>
    <p:extLst>
      <p:ext uri="{BB962C8B-B14F-4D97-AF65-F5344CB8AC3E}">
        <p14:creationId xmlns:p14="http://schemas.microsoft.com/office/powerpoint/2010/main" val="3863608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Dossier thématique!</a:t>
            </a: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13</a:t>
            </a:fld>
            <a:endParaRPr lang="fr-FR"/>
          </a:p>
        </p:txBody>
      </p:sp>
    </p:spTree>
    <p:extLst>
      <p:ext uri="{BB962C8B-B14F-4D97-AF65-F5344CB8AC3E}">
        <p14:creationId xmlns:p14="http://schemas.microsoft.com/office/powerpoint/2010/main" val="2924866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rgbClr val="777777"/>
                </a:solidFill>
              </a:rPr>
              <a:t>L’objectif de cette analyse thématique est de mettre en évidence un ensemble d’informations descriptives du contenu des PDR jusqu’au niveau du type d’opération et d’en fournir une synthèse sous forme de tableaux et cartes interconnectées (data </a:t>
            </a:r>
            <a:r>
              <a:rPr lang="fr-FR" sz="1200" dirty="0" err="1" smtClean="0">
                <a:solidFill>
                  <a:srgbClr val="777777"/>
                </a:solidFill>
              </a:rPr>
              <a:t>mapping</a:t>
            </a:r>
            <a:r>
              <a:rPr lang="fr-FR" sz="1200" dirty="0" smtClean="0">
                <a:solidFill>
                  <a:srgbClr val="777777"/>
                </a:solidFill>
              </a:rPr>
              <a:t>). </a:t>
            </a:r>
          </a:p>
          <a:p>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14</a:t>
            </a:fld>
            <a:endParaRPr lang="fr-FR"/>
          </a:p>
        </p:txBody>
      </p:sp>
    </p:spTree>
    <p:extLst>
      <p:ext uri="{BB962C8B-B14F-4D97-AF65-F5344CB8AC3E}">
        <p14:creationId xmlns:p14="http://schemas.microsoft.com/office/powerpoint/2010/main" val="4067396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Conservation des choix de variables entre l’onglet financement et grille analyse.</a:t>
            </a:r>
          </a:p>
          <a:p>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15</a:t>
            </a:fld>
            <a:endParaRPr lang="fr-FR"/>
          </a:p>
        </p:txBody>
      </p:sp>
    </p:spTree>
    <p:extLst>
      <p:ext uri="{BB962C8B-B14F-4D97-AF65-F5344CB8AC3E}">
        <p14:creationId xmlns:p14="http://schemas.microsoft.com/office/powerpoint/2010/main" val="3985169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i="0" kern="1200" dirty="0" smtClean="0">
                <a:solidFill>
                  <a:schemeClr val="tx1"/>
                </a:solidFill>
                <a:effectLst/>
                <a:latin typeface="+mn-lt"/>
                <a:ea typeface="+mn-ea"/>
                <a:cs typeface="+mn-cs"/>
              </a:rPr>
              <a:t>Onglet</a:t>
            </a:r>
            <a:r>
              <a:rPr lang="fr-FR" sz="1200" b="1" i="0" kern="1200" baseline="0" dirty="0" smtClean="0">
                <a:solidFill>
                  <a:schemeClr val="tx1"/>
                </a:solidFill>
                <a:effectLst/>
                <a:latin typeface="+mn-lt"/>
                <a:ea typeface="+mn-ea"/>
                <a:cs typeface="+mn-cs"/>
              </a:rPr>
              <a:t> financement:</a:t>
            </a:r>
          </a:p>
          <a:p>
            <a:r>
              <a:rPr lang="fr-FR" sz="1200" b="0" i="0" kern="1200" baseline="0" dirty="0" smtClean="0">
                <a:solidFill>
                  <a:schemeClr val="tx1"/>
                </a:solidFill>
                <a:effectLst/>
                <a:latin typeface="+mn-lt"/>
                <a:ea typeface="+mn-ea"/>
                <a:cs typeface="+mn-cs"/>
              </a:rPr>
              <a:t>Trois représentations des résultats sont possibles. Les cartes ou séries de cartes associés sont proposés à l’affichage après validation.</a:t>
            </a:r>
          </a:p>
          <a:p>
            <a:r>
              <a:rPr lang="fr-FR" dirty="0" smtClean="0"/>
              <a:t>- Montants € : présentation synthétique des plans de financement par mesure et par région </a:t>
            </a:r>
          </a:p>
          <a:p>
            <a:r>
              <a:rPr lang="fr-FR" dirty="0" smtClean="0"/>
              <a:t>- Taux par région % : présentation de la répartition des financements pour l’ensemble des mesures souscrites par une région </a:t>
            </a:r>
          </a:p>
          <a:p>
            <a:pPr marL="171450" indent="-171450">
              <a:buFontTx/>
              <a:buChar char="-"/>
            </a:pPr>
            <a:r>
              <a:rPr lang="fr-FR" dirty="0" smtClean="0"/>
              <a:t>Taux par mesure % : présentation de la répartition des financements pour l’ensemble des régions ayant souscrit une même mesure</a:t>
            </a:r>
            <a:endParaRPr lang="fr-FR" sz="1200" b="0" i="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16</a:t>
            </a:fld>
            <a:endParaRPr lang="fr-FR"/>
          </a:p>
        </p:txBody>
      </p:sp>
    </p:spTree>
    <p:extLst>
      <p:ext uri="{BB962C8B-B14F-4D97-AF65-F5344CB8AC3E}">
        <p14:creationId xmlns:p14="http://schemas.microsoft.com/office/powerpoint/2010/main" val="6425126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Reste à faire une arborescence pour les thématiques</a:t>
            </a:r>
            <a:r>
              <a:rPr lang="fr-FR" baseline="0" dirty="0" smtClean="0"/>
              <a:t> et les besoins…</a:t>
            </a:r>
          </a:p>
          <a:p>
            <a:r>
              <a:rPr lang="fr-FR" baseline="0" dirty="0" smtClean="0"/>
              <a:t>Ajouter les critères de sélection</a:t>
            </a:r>
          </a:p>
          <a:p>
            <a:endParaRPr lang="fr-FR" baseline="0" dirty="0" smtClean="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17</a:t>
            </a:fld>
            <a:endParaRPr lang="fr-FR"/>
          </a:p>
        </p:txBody>
      </p:sp>
    </p:spTree>
    <p:extLst>
      <p:ext uri="{BB962C8B-B14F-4D97-AF65-F5344CB8AC3E}">
        <p14:creationId xmlns:p14="http://schemas.microsoft.com/office/powerpoint/2010/main" val="1078375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Présentation d’une série de cartes :</a:t>
            </a:r>
          </a:p>
          <a:p>
            <a:pPr marL="171450" indent="-171450">
              <a:buFontTx/>
              <a:buChar char="-"/>
            </a:pPr>
            <a:r>
              <a:rPr lang="fr-FR" baseline="0" dirty="0" smtClean="0"/>
              <a:t>Les différentes cartes de la série</a:t>
            </a:r>
          </a:p>
          <a:p>
            <a:pPr marL="171450" indent="-171450">
              <a:buFontTx/>
              <a:buChar char="-"/>
            </a:pPr>
            <a:r>
              <a:rPr lang="fr-FR" baseline="0" dirty="0" smtClean="0"/>
              <a:t>Les autres séries du projet</a:t>
            </a:r>
          </a:p>
          <a:p>
            <a:pPr marL="171450" indent="-171450">
              <a:buFontTx/>
              <a:buChar char="-"/>
            </a:pPr>
            <a:r>
              <a:rPr lang="fr-FR" baseline="0" dirty="0" smtClean="0"/>
              <a:t>Navigation: </a:t>
            </a:r>
          </a:p>
          <a:p>
            <a:pPr marL="171450" indent="-171450">
              <a:buFontTx/>
              <a:buChar char="-"/>
            </a:pPr>
            <a:r>
              <a:rPr lang="fr-FR" baseline="0" dirty="0" smtClean="0"/>
              <a:t>Agrégation: possibilité de modifier l’affichage des données, ici à la région, mais à la commune par exemple</a:t>
            </a:r>
          </a:p>
          <a:p>
            <a:pPr marL="171450" indent="-171450">
              <a:buFontTx/>
              <a:buChar char="-"/>
            </a:pPr>
            <a:r>
              <a:rPr lang="fr-FR" baseline="0" dirty="0" smtClean="0"/>
              <a:t>Statistique: </a:t>
            </a:r>
            <a:r>
              <a:rPr lang="fr-FR" baseline="0" dirty="0" err="1" smtClean="0"/>
              <a:t>stats</a:t>
            </a:r>
            <a:r>
              <a:rPr lang="fr-FR" baseline="0" dirty="0" smtClean="0"/>
              <a:t> de base (min, max, moyenne, …) et effectifs par classe</a:t>
            </a:r>
          </a:p>
          <a:p>
            <a:pPr marL="171450" indent="-171450">
              <a:buFontTx/>
              <a:buChar char="-"/>
            </a:pPr>
            <a:r>
              <a:rPr lang="fr-FR" baseline="0" dirty="0" smtClean="0"/>
              <a:t>Outils: modifier la représentation de la carte (légende, l’affichage des DOM, …)</a:t>
            </a:r>
          </a:p>
          <a:p>
            <a:pPr marL="171450" indent="-171450">
              <a:buFontTx/>
              <a:buChar char="-"/>
            </a:pPr>
            <a:r>
              <a:rPr lang="fr-FR" baseline="0" dirty="0" smtClean="0"/>
              <a:t>Modifier/éditer la carte: modifier l’affichage des couches (nom des régions, les lignes de séparation, …)</a:t>
            </a:r>
          </a:p>
          <a:p>
            <a:pPr marL="0" indent="0">
              <a:buFontTx/>
              <a:buNone/>
            </a:pPr>
            <a:endParaRPr lang="fr-FR" dirty="0" smtClean="0"/>
          </a:p>
          <a:p>
            <a:pPr marL="0" indent="0">
              <a:buFontTx/>
              <a:buNone/>
            </a:pPr>
            <a:r>
              <a:rPr lang="fr-FR" dirty="0" smtClean="0"/>
              <a:t>Exporter les données : </a:t>
            </a:r>
          </a:p>
          <a:p>
            <a:pPr marL="171450" indent="-171450">
              <a:buFontTx/>
              <a:buChar char="-"/>
            </a:pPr>
            <a:r>
              <a:rPr lang="fr-FR" dirty="0" smtClean="0"/>
              <a:t>Version imprimable</a:t>
            </a:r>
            <a:r>
              <a:rPr lang="fr-FR" baseline="0" dirty="0" smtClean="0"/>
              <a:t> déjà mise en page selon trois manières différentes</a:t>
            </a:r>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18</a:t>
            </a:fld>
            <a:endParaRPr lang="fr-FR"/>
          </a:p>
        </p:txBody>
      </p:sp>
    </p:spTree>
    <p:extLst>
      <p:ext uri="{BB962C8B-B14F-4D97-AF65-F5344CB8AC3E}">
        <p14:creationId xmlns:p14="http://schemas.microsoft.com/office/powerpoint/2010/main" val="2150193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Modifier la variable ou son agrégation : revenir</a:t>
            </a:r>
            <a:r>
              <a:rPr lang="fr-FR" baseline="0" dirty="0" smtClean="0"/>
              <a:t> sur la requête SQL à l’origine de la carte</a:t>
            </a:r>
          </a:p>
          <a:p>
            <a:r>
              <a:rPr lang="fr-FR" baseline="0" dirty="0" smtClean="0"/>
              <a:t>Modifier les légendes de la carte : donner un titre, un sous titre à la carte mais également modifier les couleurs et les intitulés de la légende</a:t>
            </a:r>
          </a:p>
          <a:p>
            <a:r>
              <a:rPr lang="fr-FR" baseline="0" dirty="0" smtClean="0"/>
              <a:t>Modifier la représentation statistique : Modifier les paramètres de la légende soit le type de découpage de valeurs ainsi que l’affichage ou non de celles-ci sur la carte</a:t>
            </a:r>
          </a:p>
          <a:p>
            <a:r>
              <a:rPr lang="fr-FR" baseline="0" dirty="0" smtClean="0"/>
              <a:t>Changer la taille de l’image : modifier sa résolution</a:t>
            </a:r>
          </a:p>
          <a:p>
            <a:r>
              <a:rPr lang="fr-FR" baseline="0" dirty="0" smtClean="0"/>
              <a:t>Camemberts des classes: ajouter une représentation graphique (diagramme circulaire, diagramme en bâtons) des résultats à l’échelle régionale par exemple</a:t>
            </a:r>
          </a:p>
          <a:p>
            <a:r>
              <a:rPr lang="fr-FR" baseline="0" dirty="0" smtClean="0"/>
              <a:t>Recalculer les bornes et rafraîchir les calculs: permets d’actualiser les résultats (souvent nécessaire avant de sauvegarder une nouvelle version)</a:t>
            </a:r>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19</a:t>
            </a:fld>
            <a:endParaRPr lang="fr-FR"/>
          </a:p>
        </p:txBody>
      </p:sp>
    </p:spTree>
    <p:extLst>
      <p:ext uri="{BB962C8B-B14F-4D97-AF65-F5344CB8AC3E}">
        <p14:creationId xmlns:p14="http://schemas.microsoft.com/office/powerpoint/2010/main" val="4081713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a:t>
            </a:fld>
            <a:endParaRPr lang="fr-FR"/>
          </a:p>
        </p:txBody>
      </p:sp>
    </p:spTree>
    <p:extLst>
      <p:ext uri="{BB962C8B-B14F-4D97-AF65-F5344CB8AC3E}">
        <p14:creationId xmlns:p14="http://schemas.microsoft.com/office/powerpoint/2010/main" val="31333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Possibilité de</a:t>
            </a:r>
            <a:r>
              <a:rPr lang="fr-FR" baseline="0" dirty="0" smtClean="0"/>
              <a:t> changer l’ordre des couches</a:t>
            </a:r>
          </a:p>
          <a:p>
            <a:r>
              <a:rPr lang="fr-FR" baseline="0" dirty="0" smtClean="0"/>
              <a:t>Modification de l’affichage des délimitations; ici régionales ou France : couleur, taille, affichage des noms </a:t>
            </a:r>
            <a:r>
              <a:rPr lang="fr-FR" baseline="0" dirty="0" err="1" smtClean="0"/>
              <a:t>etc</a:t>
            </a:r>
            <a:endParaRPr lang="fr-FR" baseline="0" dirty="0" smtClean="0"/>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20</a:t>
            </a:fld>
            <a:endParaRPr lang="fr-FR"/>
          </a:p>
        </p:txBody>
      </p:sp>
    </p:spTree>
    <p:extLst>
      <p:ext uri="{BB962C8B-B14F-4D97-AF65-F5344CB8AC3E}">
        <p14:creationId xmlns:p14="http://schemas.microsoft.com/office/powerpoint/2010/main" val="4066534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Tx/>
              <a:buNone/>
            </a:pPr>
            <a:r>
              <a:rPr lang="fr-FR" dirty="0" smtClean="0"/>
              <a:t>Expliquer</a:t>
            </a:r>
            <a:r>
              <a:rPr lang="fr-FR" baseline="0" dirty="0" smtClean="0"/>
              <a:t> la différence entre thème et traitement</a:t>
            </a: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21</a:t>
            </a:fld>
            <a:endParaRPr lang="fr-FR"/>
          </a:p>
        </p:txBody>
      </p:sp>
    </p:spTree>
    <p:extLst>
      <p:ext uri="{BB962C8B-B14F-4D97-AF65-F5344CB8AC3E}">
        <p14:creationId xmlns:p14="http://schemas.microsoft.com/office/powerpoint/2010/main" val="2147721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3) </a:t>
            </a:r>
            <a:r>
              <a:rPr lang="fr-FR" sz="1200" kern="1200" dirty="0" smtClean="0">
                <a:solidFill>
                  <a:schemeClr val="tx1"/>
                </a:solidFill>
                <a:effectLst/>
                <a:latin typeface="+mn-lt"/>
                <a:ea typeface="+mn-ea"/>
                <a:cs typeface="+mn-cs"/>
              </a:rPr>
              <a:t>Cette zone de dépôt vous permettra de stocker les données utilisées pour le projet. Une zone de dépôt peut servir pour plusieurs projets.</a:t>
            </a:r>
          </a:p>
          <a:p>
            <a:endParaRPr lang="fr-FR" dirty="0" smtClean="0"/>
          </a:p>
          <a:p>
            <a:r>
              <a:rPr lang="fr-FR" dirty="0" smtClean="0"/>
              <a:t>4) </a:t>
            </a:r>
            <a:r>
              <a:rPr lang="fr-FR" sz="1200" kern="1200" dirty="0" smtClean="0">
                <a:solidFill>
                  <a:schemeClr val="tx1"/>
                </a:solidFill>
                <a:effectLst/>
                <a:latin typeface="+mn-lt"/>
                <a:ea typeface="+mn-ea"/>
                <a:cs typeface="+mn-cs"/>
              </a:rPr>
              <a:t>Connectez-vous à votre zone de dépôt, en cliquant sur celle-ci dans « Vos zones de dépôt ». Dans le lien « stockage des données », vous pouvez gérer les imports. </a:t>
            </a:r>
          </a:p>
          <a:p>
            <a:r>
              <a:rPr lang="fr-FR" sz="1200" kern="1200" dirty="0" smtClean="0">
                <a:solidFill>
                  <a:schemeClr val="tx1"/>
                </a:solidFill>
                <a:effectLst/>
                <a:latin typeface="+mn-lt"/>
                <a:ea typeface="+mn-ea"/>
                <a:cs typeface="+mn-cs"/>
              </a:rPr>
              <a:t>La base de donnée que vous allez importer doit être au format .csv. Pour cela, enregistrez votre fichier Excel sous ce format. </a:t>
            </a:r>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22</a:t>
            </a:fld>
            <a:endParaRPr lang="fr-FR"/>
          </a:p>
        </p:txBody>
      </p:sp>
    </p:spTree>
    <p:extLst>
      <p:ext uri="{BB962C8B-B14F-4D97-AF65-F5344CB8AC3E}">
        <p14:creationId xmlns:p14="http://schemas.microsoft.com/office/powerpoint/2010/main" val="13885603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Une fois cette étape réalisée, vous pouvez vérifier la table importée et attribuer un repérage géographique à vos données si celui-ci existe.</a:t>
            </a:r>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23</a:t>
            </a:fld>
            <a:endParaRPr lang="fr-FR"/>
          </a:p>
        </p:txBody>
      </p:sp>
    </p:spTree>
    <p:extLst>
      <p:ext uri="{BB962C8B-B14F-4D97-AF65-F5344CB8AC3E}">
        <p14:creationId xmlns:p14="http://schemas.microsoft.com/office/powerpoint/2010/main" val="1293928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24</a:t>
            </a:fld>
            <a:endParaRPr lang="fr-FR"/>
          </a:p>
        </p:txBody>
      </p:sp>
    </p:spTree>
    <p:extLst>
      <p:ext uri="{BB962C8B-B14F-4D97-AF65-F5344CB8AC3E}">
        <p14:creationId xmlns:p14="http://schemas.microsoft.com/office/powerpoint/2010/main" val="3076539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Dans l’étape suivante, vous devez compléter l’onglet « Variables retenues ». Celui-ci permet de définir les données qui seront publiques dans l’application. L’agrégation est nécessaire lors du changement d’échelle dans la carte.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Une fois l’import terminé, il faut revenir à la liste des imports. La table apparaît alors. Vous pouvez revenir sur certaines informations renseignées. Il est important de vérifier les géocodes de votre table en cliquant sur « Comparer les géocodes importés aux géocodes référence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Il est alors possible que certains géocodes ne correspondent pas à ceux utilisés dans l’application. Vous devez alors « lancer la procédure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Une modification automatique est proposée pour remplacer les géocodes. Si cela ne fonctionne pas, n’hésitez pas à contacter l’ODR pour que l’équipe vous aide pour réaliser les modifications nécessaires.</a:t>
            </a:r>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25</a:t>
            </a:fld>
            <a:endParaRPr lang="fr-FR"/>
          </a:p>
        </p:txBody>
      </p:sp>
    </p:spTree>
    <p:extLst>
      <p:ext uri="{BB962C8B-B14F-4D97-AF65-F5344CB8AC3E}">
        <p14:creationId xmlns:p14="http://schemas.microsoft.com/office/powerpoint/2010/main" val="1984292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Une fois votre base de données téléchargée dans la zone de dépôt, vous devez associer cette dernière au projet initialement créé. Pour cela, dirigez-vous vers « Projets », puis sur « Dictionnaire ». Vous pouvez à cet endroit référencer les données dans le dictionnaire du projet.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Vous pouvez vérifier que le référencement s’est correctement déroulé en accédant à « Lister le dictionnaire du projet ».</a:t>
            </a:r>
          </a:p>
          <a:p>
            <a:pPr marL="171450" indent="-171450">
              <a:buFontTx/>
              <a:buChar char="-"/>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26</a:t>
            </a:fld>
            <a:endParaRPr lang="fr-FR"/>
          </a:p>
        </p:txBody>
      </p:sp>
    </p:spTree>
    <p:extLst>
      <p:ext uri="{BB962C8B-B14F-4D97-AF65-F5344CB8AC3E}">
        <p14:creationId xmlns:p14="http://schemas.microsoft.com/office/powerpoint/2010/main" val="22438056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La création d’une carte correspond à un traitement. Pour créer une nouvelle carte il faut donc réaliser un « Nouveau traitement » et pour consulter une carte déjà existante dans le projet il faut accéder à « Revenir sur un traitement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La première étape de la création de carte consiste à sélectionner le niveau d’agrégation dans la liste déroulante.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FR" sz="1200" kern="1200" dirty="0" smtClean="0">
                <a:solidFill>
                  <a:schemeClr val="tx1"/>
                </a:solidFill>
                <a:effectLst/>
                <a:latin typeface="+mn-lt"/>
                <a:ea typeface="+mn-ea"/>
                <a:cs typeface="+mn-cs"/>
              </a:rPr>
              <a:t>Une fois cette étape terminée, vous devez appeler vos variables à l’aide de l’application et si besoin ajouter des calculs intermédiaires et des restrictions. Pour réaliser ces calculs, le langage de programmation SQL est utilisé. Celui-ci est composé d’opérateurs et fonctions simples, tels que :</a:t>
            </a:r>
          </a:p>
          <a:p>
            <a:pPr marL="171450" indent="-171450">
              <a:buFontTx/>
              <a:buChar char="-"/>
            </a:pPr>
            <a:r>
              <a:rPr lang="fr-FR" dirty="0" smtClean="0"/>
              <a:t>,,,</a:t>
            </a:r>
          </a:p>
          <a:p>
            <a:pPr marL="171450" indent="-171450">
              <a:buFontTx/>
              <a:buChar char="-"/>
            </a:pPr>
            <a:r>
              <a:rPr lang="fr-FR" dirty="0" smtClean="0"/>
              <a:t>Présenter les</a:t>
            </a:r>
            <a:r>
              <a:rPr lang="fr-FR" baseline="0" dirty="0" smtClean="0"/>
              <a:t> endroits où remplir la requête principale, les zones de restriction mais aussi les calculs intermédiaires</a:t>
            </a: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27</a:t>
            </a:fld>
            <a:endParaRPr lang="fr-FR"/>
          </a:p>
        </p:txBody>
      </p:sp>
    </p:spTree>
    <p:extLst>
      <p:ext uri="{BB962C8B-B14F-4D97-AF65-F5344CB8AC3E}">
        <p14:creationId xmlns:p14="http://schemas.microsoft.com/office/powerpoint/2010/main" val="21494209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28</a:t>
            </a:fld>
            <a:endParaRPr lang="fr-FR"/>
          </a:p>
        </p:txBody>
      </p:sp>
    </p:spTree>
    <p:extLst>
      <p:ext uri="{BB962C8B-B14F-4D97-AF65-F5344CB8AC3E}">
        <p14:creationId xmlns:p14="http://schemas.microsoft.com/office/powerpoint/2010/main" val="2854288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3</a:t>
            </a:fld>
            <a:endParaRPr lang="fr-FR"/>
          </a:p>
        </p:txBody>
      </p:sp>
    </p:spTree>
    <p:extLst>
      <p:ext uri="{BB962C8B-B14F-4D97-AF65-F5344CB8AC3E}">
        <p14:creationId xmlns:p14="http://schemas.microsoft.com/office/powerpoint/2010/main" val="3785905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4</a:t>
            </a:fld>
            <a:endParaRPr lang="fr-FR"/>
          </a:p>
        </p:txBody>
      </p:sp>
    </p:spTree>
    <p:extLst>
      <p:ext uri="{BB962C8B-B14F-4D97-AF65-F5344CB8AC3E}">
        <p14:creationId xmlns:p14="http://schemas.microsoft.com/office/powerpoint/2010/main" val="3137526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 plateforme informatique</a:t>
            </a:r>
            <a:r>
              <a:rPr lang="fr-FR" baseline="0" dirty="0" smtClean="0"/>
              <a:t> s’appuie sur des logiciels libres :</a:t>
            </a:r>
          </a:p>
          <a:p>
            <a:endParaRPr lang="fr-FR" baseline="0" dirty="0" smtClean="0"/>
          </a:p>
          <a:p>
            <a:r>
              <a:rPr lang="fr-FR" baseline="0" dirty="0" smtClean="0"/>
              <a:t>avantage</a:t>
            </a:r>
          </a:p>
          <a:p>
            <a:r>
              <a:rPr lang="fr-FR" baseline="0" dirty="0" smtClean="0"/>
              <a:t>- Non dépendant de programme propriétaire</a:t>
            </a:r>
          </a:p>
          <a:p>
            <a:pPr marL="0" indent="0">
              <a:buFontTx/>
              <a:buNone/>
            </a:pPr>
            <a:r>
              <a:rPr lang="fr-FR" dirty="0" smtClean="0"/>
              <a:t>- Si</a:t>
            </a:r>
            <a:r>
              <a:rPr lang="fr-FR" baseline="0" dirty="0" smtClean="0"/>
              <a:t> open source, possibilité de « customisation » du code pour les besoins de l’ODR (exemple programmation d’un outil de gestion du secret statistique pour l’affichage des résultats)</a:t>
            </a:r>
          </a:p>
          <a:p>
            <a:pPr marL="0" indent="0">
              <a:buFontTx/>
              <a:buNone/>
            </a:pPr>
            <a:r>
              <a:rPr lang="fr-FR" baseline="0" dirty="0" smtClean="0"/>
              <a:t>- Nombreuses extensions développées et disponibles dans les communautés d’utilisateurs des logiciels libres</a:t>
            </a:r>
          </a:p>
          <a:p>
            <a:pPr marL="0" indent="0">
              <a:buFontTx/>
              <a:buNone/>
            </a:pPr>
            <a:r>
              <a:rPr lang="fr-FR" baseline="0" dirty="0" smtClean="0"/>
              <a:t>- Standard des connexions entre logiciels libres</a:t>
            </a:r>
          </a:p>
          <a:p>
            <a:pPr marL="0" indent="0">
              <a:buFontTx/>
              <a:buNone/>
            </a:pPr>
            <a:endParaRPr lang="fr-FR" baseline="0" dirty="0" smtClean="0"/>
          </a:p>
          <a:p>
            <a:pPr marL="0" indent="0">
              <a:buFontTx/>
              <a:buNone/>
            </a:pPr>
            <a:r>
              <a:rPr lang="fr-FR" baseline="0" dirty="0" smtClean="0"/>
              <a:t>Contrainte</a:t>
            </a:r>
          </a:p>
          <a:p>
            <a:pPr marL="0" indent="0">
              <a:buFontTx/>
              <a:buNone/>
            </a:pPr>
            <a:r>
              <a:rPr lang="fr-FR" baseline="0" dirty="0" smtClean="0"/>
              <a:t>- Équipe de développeurs informatique sur place</a:t>
            </a:r>
          </a:p>
          <a:p>
            <a:pPr marL="0" indent="0">
              <a:buFontTx/>
              <a:buNone/>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5</a:t>
            </a:fld>
            <a:endParaRPr lang="fr-FR"/>
          </a:p>
        </p:txBody>
      </p:sp>
    </p:spTree>
    <p:extLst>
      <p:ext uri="{BB962C8B-B14F-4D97-AF65-F5344CB8AC3E}">
        <p14:creationId xmlns:p14="http://schemas.microsoft.com/office/powerpoint/2010/main" val="4133831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Tx/>
              <a:buNone/>
            </a:pPr>
            <a:endParaRPr lang="fr-FR" dirty="0"/>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6</a:t>
            </a:fld>
            <a:endParaRPr lang="fr-FR"/>
          </a:p>
        </p:txBody>
      </p:sp>
    </p:spTree>
    <p:extLst>
      <p:ext uri="{BB962C8B-B14F-4D97-AF65-F5344CB8AC3E}">
        <p14:creationId xmlns:p14="http://schemas.microsoft.com/office/powerpoint/2010/main" val="2426262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7</a:t>
            </a:fld>
            <a:endParaRPr lang="fr-FR"/>
          </a:p>
        </p:txBody>
      </p:sp>
    </p:spTree>
    <p:extLst>
      <p:ext uri="{BB962C8B-B14F-4D97-AF65-F5344CB8AC3E}">
        <p14:creationId xmlns:p14="http://schemas.microsoft.com/office/powerpoint/2010/main" val="855182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8</a:t>
            </a:fld>
            <a:endParaRPr lang="fr-FR"/>
          </a:p>
        </p:txBody>
      </p:sp>
    </p:spTree>
    <p:extLst>
      <p:ext uri="{BB962C8B-B14F-4D97-AF65-F5344CB8AC3E}">
        <p14:creationId xmlns:p14="http://schemas.microsoft.com/office/powerpoint/2010/main" val="3167338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387291-9267-4907-AD31-3C05B2B0FD59}" type="slidenum">
              <a:rPr lang="fr-FR" smtClean="0"/>
              <a:t>9</a:t>
            </a:fld>
            <a:endParaRPr lang="fr-FR"/>
          </a:p>
        </p:txBody>
      </p:sp>
    </p:spTree>
    <p:extLst>
      <p:ext uri="{BB962C8B-B14F-4D97-AF65-F5344CB8AC3E}">
        <p14:creationId xmlns:p14="http://schemas.microsoft.com/office/powerpoint/2010/main" val="10950003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Intro">
    <p:bg>
      <p:bgPr>
        <a:blipFill dpi="0" rotWithShape="1">
          <a:blip r:embed="rId2" cstate="print">
            <a:lum/>
            <a:extLst>
              <a:ext uri="{28A0092B-C50C-407E-A947-70E740481C1C}">
                <a14:useLocalDpi xmlns:a14="http://schemas.microsoft.com/office/drawing/2010/main"/>
              </a:ext>
            </a:extLst>
          </a:blip>
          <a:srcRect/>
          <a:stretch>
            <a:fillRect t="38000"/>
          </a:stretch>
        </a:blipFill>
        <a:effectLst/>
      </p:bgPr>
    </p:bg>
    <p:spTree>
      <p:nvGrpSpPr>
        <p:cNvPr id="1" name=""/>
        <p:cNvGrpSpPr/>
        <p:nvPr/>
      </p:nvGrpSpPr>
      <p:grpSpPr>
        <a:xfrm>
          <a:off x="0" y="0"/>
          <a:ext cx="0" cy="0"/>
          <a:chOff x="0" y="0"/>
          <a:chExt cx="0" cy="0"/>
        </a:xfrm>
      </p:grpSpPr>
      <p:pic>
        <p:nvPicPr>
          <p:cNvPr id="15" name="Image 1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56146" y="116632"/>
            <a:ext cx="2223966" cy="1224136"/>
          </a:xfrm>
          <a:prstGeom prst="rect">
            <a:avLst/>
          </a:prstGeom>
        </p:spPr>
      </p:pic>
      <p:sp>
        <p:nvSpPr>
          <p:cNvPr id="21" name="Titre 1"/>
          <p:cNvSpPr>
            <a:spLocks noGrp="1"/>
          </p:cNvSpPr>
          <p:nvPr>
            <p:ph type="title" hasCustomPrompt="1"/>
          </p:nvPr>
        </p:nvSpPr>
        <p:spPr>
          <a:xfrm>
            <a:off x="457200" y="1916832"/>
            <a:ext cx="8229600" cy="648072"/>
          </a:xfrm>
          <a:prstGeom prst="rect">
            <a:avLst/>
          </a:prstGeom>
        </p:spPr>
        <p:txBody>
          <a:bodyPr/>
          <a:lstStyle>
            <a:lvl1pPr>
              <a:defRPr sz="3600" b="1" baseline="0">
                <a:solidFill>
                  <a:schemeClr val="tx2"/>
                </a:solidFill>
              </a:defRPr>
            </a:lvl1pPr>
          </a:lstStyle>
          <a:p>
            <a:r>
              <a:rPr lang="fr-FR" dirty="0" smtClean="0"/>
              <a:t>Titre du document</a:t>
            </a:r>
            <a:br>
              <a:rPr lang="fr-FR" dirty="0" smtClean="0"/>
            </a:br>
            <a:endParaRPr lang="fr-FR" dirty="0"/>
          </a:p>
        </p:txBody>
      </p:sp>
      <p:sp>
        <p:nvSpPr>
          <p:cNvPr id="9" name="Espace réservé du texte 8"/>
          <p:cNvSpPr>
            <a:spLocks noGrp="1"/>
          </p:cNvSpPr>
          <p:nvPr>
            <p:ph type="body" sz="quarter" idx="11" hasCustomPrompt="1"/>
          </p:nvPr>
        </p:nvSpPr>
        <p:spPr>
          <a:xfrm>
            <a:off x="1116013" y="3789040"/>
            <a:ext cx="6840537" cy="432123"/>
          </a:xfrm>
          <a:prstGeom prst="rect">
            <a:avLst/>
          </a:prstGeom>
        </p:spPr>
        <p:txBody>
          <a:bodyPr/>
          <a:lstStyle>
            <a:lvl1pPr marL="0" indent="0" algn="ctr">
              <a:buNone/>
              <a:defRPr sz="1800" b="1" baseline="0">
                <a:solidFill>
                  <a:schemeClr val="accent2"/>
                </a:solidFill>
              </a:defRPr>
            </a:lvl1pPr>
          </a:lstStyle>
          <a:p>
            <a:pPr lvl="0"/>
            <a:r>
              <a:rPr lang="fr-FR" dirty="0" smtClean="0"/>
              <a:t>Nom Prénom – Lieu - Date</a:t>
            </a:r>
            <a:endParaRPr lang="fr-FR" dirty="0"/>
          </a:p>
        </p:txBody>
      </p:sp>
      <p:sp>
        <p:nvSpPr>
          <p:cNvPr id="11" name="Espace réservé du texte 10"/>
          <p:cNvSpPr>
            <a:spLocks noGrp="1"/>
          </p:cNvSpPr>
          <p:nvPr>
            <p:ph type="body" sz="quarter" idx="12" hasCustomPrompt="1"/>
          </p:nvPr>
        </p:nvSpPr>
        <p:spPr>
          <a:xfrm>
            <a:off x="457200" y="2636912"/>
            <a:ext cx="8229599" cy="503237"/>
          </a:xfrm>
          <a:prstGeom prst="rect">
            <a:avLst/>
          </a:prstGeom>
        </p:spPr>
        <p:txBody>
          <a:bodyPr/>
          <a:lstStyle>
            <a:lvl1pPr marL="0" indent="0" algn="ctr">
              <a:buNone/>
              <a:defRPr lang="fr-FR" sz="1800" b="1" kern="1200" dirty="0">
                <a:solidFill>
                  <a:schemeClr val="accent2"/>
                </a:solidFill>
                <a:latin typeface="+mn-lt"/>
                <a:ea typeface="+mn-ea"/>
                <a:cs typeface="+mn-cs"/>
              </a:defRPr>
            </a:lvl1pPr>
          </a:lstStyle>
          <a:p>
            <a:pPr lvl="0"/>
            <a:r>
              <a:rPr lang="fr-FR" dirty="0" smtClean="0"/>
              <a:t>Sous-titre</a:t>
            </a:r>
            <a:endParaRPr lang="fr-FR" dirty="0"/>
          </a:p>
        </p:txBody>
      </p:sp>
    </p:spTree>
    <p:extLst>
      <p:ext uri="{BB962C8B-B14F-4D97-AF65-F5344CB8AC3E}">
        <p14:creationId xmlns:p14="http://schemas.microsoft.com/office/powerpoint/2010/main" val="2969715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ommaire">
    <p:spTree>
      <p:nvGrpSpPr>
        <p:cNvPr id="1" name=""/>
        <p:cNvGrpSpPr/>
        <p:nvPr/>
      </p:nvGrpSpPr>
      <p:grpSpPr>
        <a:xfrm>
          <a:off x="0" y="0"/>
          <a:ext cx="0" cy="0"/>
          <a:chOff x="0" y="0"/>
          <a:chExt cx="0" cy="0"/>
        </a:xfrm>
      </p:grpSpPr>
      <p:sp>
        <p:nvSpPr>
          <p:cNvPr id="11" name="Rectangle 10"/>
          <p:cNvSpPr/>
          <p:nvPr userDrawn="1"/>
        </p:nvSpPr>
        <p:spPr>
          <a:xfrm>
            <a:off x="0" y="6453336"/>
            <a:ext cx="9144000" cy="442190"/>
          </a:xfrm>
          <a:prstGeom prst="rect">
            <a:avLst/>
          </a:prstGeom>
          <a:solidFill>
            <a:srgbClr val="8B79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69396" y="4568"/>
            <a:ext cx="4774604" cy="939683"/>
          </a:xfrm>
          <a:prstGeom prst="rect">
            <a:avLst/>
          </a:prstGeom>
        </p:spPr>
      </p:pic>
      <p:sp>
        <p:nvSpPr>
          <p:cNvPr id="2" name="Titre 1"/>
          <p:cNvSpPr>
            <a:spLocks noGrp="1"/>
          </p:cNvSpPr>
          <p:nvPr>
            <p:ph type="title" hasCustomPrompt="1"/>
          </p:nvPr>
        </p:nvSpPr>
        <p:spPr>
          <a:xfrm>
            <a:off x="457200" y="274638"/>
            <a:ext cx="7859216" cy="490066"/>
          </a:xfrm>
          <a:prstGeom prst="rect">
            <a:avLst/>
          </a:prstGeom>
        </p:spPr>
        <p:txBody>
          <a:bodyPr/>
          <a:lstStyle>
            <a:lvl1pPr algn="r">
              <a:defRPr sz="2400" b="1" baseline="0">
                <a:solidFill>
                  <a:schemeClr val="tx2"/>
                </a:solidFill>
                <a:latin typeface="+mn-lt"/>
              </a:defRPr>
            </a:lvl1pPr>
          </a:lstStyle>
          <a:p>
            <a:r>
              <a:rPr lang="fr-FR" dirty="0" smtClean="0"/>
              <a:t>SOMMAIRE</a:t>
            </a:r>
            <a:endParaRPr lang="fr-FR" dirty="0"/>
          </a:p>
        </p:txBody>
      </p:sp>
      <p:sp>
        <p:nvSpPr>
          <p:cNvPr id="7" name="Rectangle 6"/>
          <p:cNvSpPr/>
          <p:nvPr userDrawn="1"/>
        </p:nvSpPr>
        <p:spPr>
          <a:xfrm>
            <a:off x="8289054" y="6373739"/>
            <a:ext cx="360040" cy="5217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numéro de diapositive 5"/>
          <p:cNvSpPr>
            <a:spLocks noGrp="1"/>
          </p:cNvSpPr>
          <p:nvPr>
            <p:ph type="sldNum" sz="quarter" idx="12"/>
          </p:nvPr>
        </p:nvSpPr>
        <p:spPr>
          <a:xfrm>
            <a:off x="8247878" y="6584573"/>
            <a:ext cx="442392" cy="241002"/>
          </a:xfrm>
          <a:prstGeom prst="rect">
            <a:avLst/>
          </a:prstGeom>
        </p:spPr>
        <p:txBody>
          <a:bodyPr/>
          <a:lstStyle>
            <a:lvl1pPr algn="ctr">
              <a:defRPr sz="1000">
                <a:solidFill>
                  <a:srgbClr val="333333"/>
                </a:solidFill>
                <a:latin typeface="+mj-lt"/>
              </a:defRPr>
            </a:lvl1pPr>
          </a:lstStyle>
          <a:p>
            <a:fld id="{CF32ABDC-C653-4B9A-AF15-496F673BA7D7}" type="slidenum">
              <a:rPr lang="fr-FR" smtClean="0"/>
              <a:pPr/>
              <a:t>‹N°›</a:t>
            </a:fld>
            <a:endParaRPr lang="fr-FR" dirty="0"/>
          </a:p>
        </p:txBody>
      </p:sp>
      <p:sp>
        <p:nvSpPr>
          <p:cNvPr id="14" name="Espace réservé du texte 13"/>
          <p:cNvSpPr>
            <a:spLocks noGrp="1"/>
          </p:cNvSpPr>
          <p:nvPr>
            <p:ph type="body" sz="quarter" idx="13" hasCustomPrompt="1"/>
          </p:nvPr>
        </p:nvSpPr>
        <p:spPr>
          <a:xfrm>
            <a:off x="468064" y="1125538"/>
            <a:ext cx="8208392" cy="4895750"/>
          </a:xfrm>
          <a:prstGeom prst="rect">
            <a:avLst/>
          </a:prstGeom>
        </p:spPr>
        <p:txBody>
          <a:bodyPr/>
          <a:lstStyle>
            <a:lvl1pPr>
              <a:buFont typeface="+mj-lt"/>
              <a:buAutoNum type="arabicPeriod"/>
              <a:defRPr lang="fr-FR" sz="1400" b="1" kern="1200" dirty="0" smtClean="0">
                <a:solidFill>
                  <a:srgbClr val="7D6253"/>
                </a:solidFill>
                <a:latin typeface="Calibri" panose="020F0502020204030204" pitchFamily="34" charset="0"/>
                <a:ea typeface="+mn-ea"/>
                <a:cs typeface="+mn-cs"/>
              </a:defRPr>
            </a:lvl1pPr>
            <a:lvl2pPr>
              <a:buFont typeface="+mj-lt"/>
              <a:buAutoNum type="alphaLcPeriod"/>
              <a:defRPr lang="fr-FR" sz="1400" b="1" kern="1200" dirty="0" smtClean="0">
                <a:solidFill>
                  <a:srgbClr val="777777"/>
                </a:solidFill>
                <a:latin typeface="Calibri" panose="020F0502020204030204" pitchFamily="34" charset="0"/>
                <a:ea typeface="+mn-ea"/>
                <a:cs typeface="+mn-cs"/>
              </a:defRPr>
            </a:lvl2pPr>
            <a:lvl3pPr>
              <a:defRPr lang="fr-FR" sz="1200" kern="1200" dirty="0" smtClean="0">
                <a:solidFill>
                  <a:srgbClr val="777777"/>
                </a:solidFill>
                <a:latin typeface="Calibri" panose="020F0502020204030204" pitchFamily="34" charset="0"/>
                <a:ea typeface="+mn-ea"/>
                <a:cs typeface="+mn-cs"/>
              </a:defRPr>
            </a:lvl3pPr>
            <a:lvl4pPr marL="1143000" indent="-228600">
              <a:defRPr/>
            </a:lvl4pPr>
            <a:lvl5pPr marL="1143000" indent="-228600">
              <a:defRPr/>
            </a:lvl5pPr>
          </a:lstStyle>
          <a:p>
            <a:pPr lvl="0"/>
            <a:r>
              <a:rPr lang="fr-FR" dirty="0" smtClean="0"/>
              <a:t>MODIFIEZ LES STYLES DU TEXTE DU MASQUE</a:t>
            </a:r>
          </a:p>
          <a:p>
            <a:pPr lvl="1"/>
            <a:r>
              <a:rPr lang="fr-FR" dirty="0" smtClean="0"/>
              <a:t>Deuxième niveau</a:t>
            </a:r>
          </a:p>
          <a:p>
            <a:pPr lvl="2"/>
            <a:r>
              <a:rPr lang="fr-FR" dirty="0" smtClean="0"/>
              <a:t>Troisième niveau</a:t>
            </a: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420" y="6545011"/>
            <a:ext cx="648072" cy="268365"/>
          </a:xfrm>
          <a:prstGeom prst="rect">
            <a:avLst/>
          </a:prstGeom>
        </p:spPr>
      </p:pic>
      <p:pic>
        <p:nvPicPr>
          <p:cNvPr id="13" name="Image 12"/>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43608" y="6545010"/>
            <a:ext cx="502473" cy="268366"/>
          </a:xfrm>
          <a:prstGeom prst="rect">
            <a:avLst/>
          </a:prstGeom>
        </p:spPr>
      </p:pic>
      <p:sp>
        <p:nvSpPr>
          <p:cNvPr id="16" name="Espace réservé du contenu 15"/>
          <p:cNvSpPr>
            <a:spLocks noGrp="1"/>
          </p:cNvSpPr>
          <p:nvPr>
            <p:ph sz="quarter" idx="14" hasCustomPrompt="1"/>
          </p:nvPr>
        </p:nvSpPr>
        <p:spPr>
          <a:xfrm>
            <a:off x="6732240" y="6584950"/>
            <a:ext cx="1152525" cy="228600"/>
          </a:xfrm>
          <a:prstGeom prst="rect">
            <a:avLst/>
          </a:prstGeom>
        </p:spPr>
        <p:txBody>
          <a:bodyPr/>
          <a:lstStyle>
            <a:lvl1pPr marL="0" indent="0" algn="r">
              <a:buNone/>
              <a:defRPr sz="1000" baseline="30000">
                <a:solidFill>
                  <a:schemeClr val="bg1"/>
                </a:solidFill>
                <a:latin typeface="+mj-lt"/>
              </a:defRPr>
            </a:lvl1pPr>
          </a:lstStyle>
          <a:p>
            <a:pPr lvl="0"/>
            <a:r>
              <a:rPr lang="fr-FR" dirty="0" smtClean="0"/>
              <a:t>21/04/2016</a:t>
            </a:r>
            <a:endParaRPr lang="fr-FR" dirty="0"/>
          </a:p>
        </p:txBody>
      </p:sp>
    </p:spTree>
    <p:extLst>
      <p:ext uri="{BB962C8B-B14F-4D97-AF65-F5344CB8AC3E}">
        <p14:creationId xmlns:p14="http://schemas.microsoft.com/office/powerpoint/2010/main" val="3495198973"/>
      </p:ext>
    </p:extLst>
  </p:cSld>
  <p:clrMapOvr>
    <a:masterClrMapping/>
  </p:clrMapOvr>
  <p:timing>
    <p:tnLst>
      <p:par>
        <p:cTn id="1" dur="indefinite" restart="never" nodeType="tmRoot"/>
      </p:par>
    </p:tnLst>
  </p:timing>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titre">
    <p:bg>
      <p:bgPr>
        <a:blipFill dpi="0" rotWithShape="1">
          <a:blip r:embed="rId2" cstate="print">
            <a:alphaModFix amt="25000"/>
            <a:lum/>
            <a:extLst>
              <a:ext uri="{28A0092B-C50C-407E-A947-70E740481C1C}">
                <a14:useLocalDpi xmlns:a14="http://schemas.microsoft.com/office/drawing/2010/main"/>
              </a:ext>
            </a:extLst>
          </a:blip>
          <a:srcRect/>
          <a:stretch>
            <a:fillRect t="10000"/>
          </a:stretch>
        </a:blipFill>
        <a:effectLst/>
      </p:bgPr>
    </p:bg>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99039" y="6248888"/>
            <a:ext cx="869457" cy="360040"/>
          </a:xfrm>
          <a:prstGeom prst="rect">
            <a:avLst/>
          </a:prstGeom>
        </p:spPr>
      </p:pic>
      <p:pic>
        <p:nvPicPr>
          <p:cNvPr id="4" name="Image 3"/>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352076" y="6204681"/>
            <a:ext cx="745925" cy="398392"/>
          </a:xfrm>
          <a:prstGeom prst="rect">
            <a:avLst/>
          </a:prstGeom>
        </p:spPr>
      </p:pic>
      <p:sp>
        <p:nvSpPr>
          <p:cNvPr id="6" name="Espace réservé du numéro de diapositive 5"/>
          <p:cNvSpPr>
            <a:spLocks noGrp="1"/>
          </p:cNvSpPr>
          <p:nvPr>
            <p:ph type="sldNum" sz="quarter" idx="12"/>
          </p:nvPr>
        </p:nvSpPr>
        <p:spPr>
          <a:xfrm>
            <a:off x="8172400" y="6525344"/>
            <a:ext cx="442392" cy="241002"/>
          </a:xfrm>
          <a:prstGeom prst="rect">
            <a:avLst/>
          </a:prstGeom>
        </p:spPr>
        <p:txBody>
          <a:bodyPr/>
          <a:lstStyle>
            <a:lvl1pPr algn="ctr">
              <a:defRPr sz="1000">
                <a:solidFill>
                  <a:schemeClr val="bg1"/>
                </a:solidFill>
                <a:latin typeface="+mj-lt"/>
              </a:defRPr>
            </a:lvl1pPr>
          </a:lstStyle>
          <a:p>
            <a:fld id="{CF32ABDC-C653-4B9A-AF15-496F673BA7D7}" type="slidenum">
              <a:rPr lang="fr-FR" smtClean="0"/>
              <a:pPr/>
              <a:t>‹N°›</a:t>
            </a:fld>
            <a:endParaRPr lang="fr-FR" dirty="0"/>
          </a:p>
        </p:txBody>
      </p:sp>
      <p:sp>
        <p:nvSpPr>
          <p:cNvPr id="7" name="Espace réservé du texte 9"/>
          <p:cNvSpPr>
            <a:spLocks noGrp="1"/>
          </p:cNvSpPr>
          <p:nvPr>
            <p:ph type="body" sz="quarter" idx="13" hasCustomPrompt="1"/>
          </p:nvPr>
        </p:nvSpPr>
        <p:spPr>
          <a:xfrm>
            <a:off x="480243" y="4702231"/>
            <a:ext cx="8075811" cy="576262"/>
          </a:xfrm>
          <a:prstGeom prst="rect">
            <a:avLst/>
          </a:prstGeom>
          <a:noFill/>
        </p:spPr>
        <p:txBody>
          <a:bodyPr/>
          <a:lstStyle>
            <a:lvl1pPr marL="0" indent="0" algn="r">
              <a:buNone/>
              <a:defRPr lang="fr-FR" sz="2400" b="1" kern="1200" baseline="0" dirty="0">
                <a:solidFill>
                  <a:schemeClr val="tx2"/>
                </a:solidFill>
                <a:latin typeface="+mn-lt"/>
                <a:ea typeface="+mj-ea"/>
                <a:cs typeface="+mj-cs"/>
              </a:defRPr>
            </a:lvl1pPr>
          </a:lstStyle>
          <a:p>
            <a:r>
              <a:rPr lang="fr-FR" dirty="0" smtClean="0">
                <a:solidFill>
                  <a:schemeClr val="bg1"/>
                </a:solidFill>
              </a:rPr>
              <a:t>TITRE DE LA PAGE</a:t>
            </a:r>
            <a:endParaRPr lang="fr-FR" dirty="0">
              <a:solidFill>
                <a:schemeClr val="bg1"/>
              </a:solidFill>
            </a:endParaRPr>
          </a:p>
        </p:txBody>
      </p:sp>
    </p:spTree>
    <p:extLst>
      <p:ext uri="{BB962C8B-B14F-4D97-AF65-F5344CB8AC3E}">
        <p14:creationId xmlns:p14="http://schemas.microsoft.com/office/powerpoint/2010/main" val="34877431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apo- simple">
    <p:spTree>
      <p:nvGrpSpPr>
        <p:cNvPr id="1" name=""/>
        <p:cNvGrpSpPr/>
        <p:nvPr/>
      </p:nvGrpSpPr>
      <p:grpSpPr>
        <a:xfrm>
          <a:off x="0" y="0"/>
          <a:ext cx="0" cy="0"/>
          <a:chOff x="0" y="0"/>
          <a:chExt cx="0" cy="0"/>
        </a:xfrm>
      </p:grpSpPr>
      <p:sp>
        <p:nvSpPr>
          <p:cNvPr id="12" name="Rectangle 11"/>
          <p:cNvSpPr/>
          <p:nvPr userDrawn="1"/>
        </p:nvSpPr>
        <p:spPr>
          <a:xfrm>
            <a:off x="0" y="6453336"/>
            <a:ext cx="9144000" cy="442190"/>
          </a:xfrm>
          <a:prstGeom prst="rect">
            <a:avLst/>
          </a:prstGeom>
          <a:solidFill>
            <a:srgbClr val="8B79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69396" y="4568"/>
            <a:ext cx="4774604" cy="939683"/>
          </a:xfrm>
          <a:prstGeom prst="rect">
            <a:avLst/>
          </a:prstGeom>
        </p:spPr>
      </p:pic>
      <p:sp>
        <p:nvSpPr>
          <p:cNvPr id="2" name="Titre 1"/>
          <p:cNvSpPr>
            <a:spLocks noGrp="1"/>
          </p:cNvSpPr>
          <p:nvPr>
            <p:ph type="title" hasCustomPrompt="1"/>
          </p:nvPr>
        </p:nvSpPr>
        <p:spPr>
          <a:xfrm>
            <a:off x="457200" y="274638"/>
            <a:ext cx="7859216" cy="490066"/>
          </a:xfrm>
          <a:prstGeom prst="rect">
            <a:avLst/>
          </a:prstGeom>
        </p:spPr>
        <p:txBody>
          <a:bodyPr/>
          <a:lstStyle>
            <a:lvl1pPr algn="r">
              <a:defRPr sz="2400" b="1" baseline="0">
                <a:solidFill>
                  <a:schemeClr val="tx2"/>
                </a:solidFill>
                <a:latin typeface="+mn-lt"/>
              </a:defRPr>
            </a:lvl1pPr>
          </a:lstStyle>
          <a:p>
            <a:r>
              <a:rPr lang="fr-FR" dirty="0" smtClean="0"/>
              <a:t>TITRE DE LA PAGE</a:t>
            </a:r>
            <a:endParaRPr lang="fr-FR" dirty="0"/>
          </a:p>
        </p:txBody>
      </p:sp>
      <p:sp>
        <p:nvSpPr>
          <p:cNvPr id="8" name="Espace réservé du contenu 7"/>
          <p:cNvSpPr>
            <a:spLocks noGrp="1"/>
          </p:cNvSpPr>
          <p:nvPr>
            <p:ph sz="quarter" idx="13" hasCustomPrompt="1"/>
          </p:nvPr>
        </p:nvSpPr>
        <p:spPr>
          <a:xfrm>
            <a:off x="468313" y="1412874"/>
            <a:ext cx="8180387" cy="4680421"/>
          </a:xfrm>
          <a:prstGeom prst="rect">
            <a:avLst/>
          </a:prstGeom>
        </p:spPr>
        <p:txBody>
          <a:bodyPr/>
          <a:lstStyle>
            <a:lvl1pPr marL="342900" indent="-342900" algn="l">
              <a:buSzPct val="100000"/>
              <a:buFont typeface="Arial" panose="020B0604020202020204" pitchFamily="34" charset="0"/>
              <a:buChar char="•"/>
              <a:defRPr sz="2000" baseline="0">
                <a:solidFill>
                  <a:srgbClr val="7D6253"/>
                </a:solidFill>
                <a:latin typeface="Calibri" panose="020F0502020204030204" pitchFamily="34" charset="0"/>
              </a:defRPr>
            </a:lvl1pPr>
            <a:lvl2pPr marL="628650" indent="-171450">
              <a:buFont typeface="Arial" panose="020B0604020202020204" pitchFamily="34" charset="0"/>
              <a:buChar char="•"/>
              <a:defRPr sz="1400">
                <a:solidFill>
                  <a:schemeClr val="tx1"/>
                </a:solidFill>
                <a:latin typeface="Calibri" panose="020F0502020204030204" pitchFamily="34" charset="0"/>
              </a:defRPr>
            </a:lvl2pPr>
            <a:lvl3pPr marL="914400" indent="0">
              <a:buNone/>
              <a:defRPr>
                <a:latin typeface="+mj-lt"/>
              </a:defRPr>
            </a:lvl3pPr>
            <a:lvl4pPr marL="1371600" indent="0">
              <a:buNone/>
              <a:defRPr/>
            </a:lvl4pPr>
            <a:lvl5pPr marL="1828800" indent="0">
              <a:buNone/>
              <a:defRPr/>
            </a:lvl5pPr>
          </a:lstStyle>
          <a:p>
            <a:pPr lvl="0"/>
            <a:r>
              <a:rPr lang="fr-FR" dirty="0" smtClean="0"/>
              <a:t>Premier niveau – titre paragraphe</a:t>
            </a:r>
          </a:p>
          <a:p>
            <a:pPr lvl="1"/>
            <a:r>
              <a:rPr lang="fr-FR" dirty="0" smtClean="0"/>
              <a:t>Deuxième niveau – texte et contenu</a:t>
            </a:r>
          </a:p>
        </p:txBody>
      </p:sp>
      <p:sp>
        <p:nvSpPr>
          <p:cNvPr id="13" name="Rectangle 12"/>
          <p:cNvSpPr/>
          <p:nvPr userDrawn="1"/>
        </p:nvSpPr>
        <p:spPr>
          <a:xfrm>
            <a:off x="8289054" y="6373739"/>
            <a:ext cx="360040" cy="5217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numéro de diapositive 5"/>
          <p:cNvSpPr>
            <a:spLocks noGrp="1"/>
          </p:cNvSpPr>
          <p:nvPr>
            <p:ph type="sldNum" sz="quarter" idx="12"/>
          </p:nvPr>
        </p:nvSpPr>
        <p:spPr>
          <a:xfrm>
            <a:off x="8247878" y="6584573"/>
            <a:ext cx="442392" cy="241002"/>
          </a:xfrm>
          <a:prstGeom prst="rect">
            <a:avLst/>
          </a:prstGeom>
        </p:spPr>
        <p:txBody>
          <a:bodyPr/>
          <a:lstStyle>
            <a:lvl1pPr algn="ctr">
              <a:defRPr sz="1000">
                <a:solidFill>
                  <a:srgbClr val="333333"/>
                </a:solidFill>
                <a:latin typeface="+mj-lt"/>
              </a:defRPr>
            </a:lvl1pPr>
          </a:lstStyle>
          <a:p>
            <a:fld id="{CF32ABDC-C653-4B9A-AF15-496F673BA7D7}" type="slidenum">
              <a:rPr lang="fr-FR" smtClean="0"/>
              <a:pPr/>
              <a:t>‹N°›</a:t>
            </a:fld>
            <a:endParaRPr lang="fr-FR" dirty="0"/>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4420" y="6545011"/>
            <a:ext cx="648072" cy="268365"/>
          </a:xfrm>
          <a:prstGeom prst="rect">
            <a:avLst/>
          </a:prstGeom>
        </p:spPr>
      </p:pic>
      <p:pic>
        <p:nvPicPr>
          <p:cNvPr id="17" name="Image 1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43608" y="6545010"/>
            <a:ext cx="502473" cy="268366"/>
          </a:xfrm>
          <a:prstGeom prst="rect">
            <a:avLst/>
          </a:prstGeom>
        </p:spPr>
      </p:pic>
      <p:sp>
        <p:nvSpPr>
          <p:cNvPr id="11" name="Espace réservé du contenu 15"/>
          <p:cNvSpPr>
            <a:spLocks noGrp="1"/>
          </p:cNvSpPr>
          <p:nvPr>
            <p:ph sz="quarter" idx="14" hasCustomPrompt="1"/>
          </p:nvPr>
        </p:nvSpPr>
        <p:spPr>
          <a:xfrm>
            <a:off x="6732240" y="6584950"/>
            <a:ext cx="1152525" cy="228600"/>
          </a:xfrm>
          <a:prstGeom prst="rect">
            <a:avLst/>
          </a:prstGeom>
        </p:spPr>
        <p:txBody>
          <a:bodyPr/>
          <a:lstStyle>
            <a:lvl1pPr marL="0" indent="0" algn="r">
              <a:buNone/>
              <a:defRPr sz="1000" baseline="30000">
                <a:solidFill>
                  <a:schemeClr val="bg1"/>
                </a:solidFill>
                <a:latin typeface="+mj-lt"/>
              </a:defRPr>
            </a:lvl1pPr>
          </a:lstStyle>
          <a:p>
            <a:pPr lvl="0"/>
            <a:r>
              <a:rPr lang="fr-FR" dirty="0" smtClean="0"/>
              <a:t>21/04/2016</a:t>
            </a:r>
            <a:endParaRPr lang="fr-FR" dirty="0"/>
          </a:p>
        </p:txBody>
      </p:sp>
    </p:spTree>
    <p:extLst>
      <p:ext uri="{BB962C8B-B14F-4D97-AF65-F5344CB8AC3E}">
        <p14:creationId xmlns:p14="http://schemas.microsoft.com/office/powerpoint/2010/main" val="42462869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351597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8" r:id="rId3"/>
    <p:sldLayoutId id="2147483666" r:id="rId4"/>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hyperlink" Target="mailto:claire.raymond@toulouse.inra.fr"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hyperlink" Target="mailto:nicolas.ledoux@toulouse.inra.fr"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esrcarto.supagro.inra.fr/"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fr-FR" dirty="0" smtClean="0"/>
              <a:t>Présentation de l’ODR</a:t>
            </a:r>
            <a:endParaRPr lang="fr-FR" dirty="0"/>
          </a:p>
        </p:txBody>
      </p:sp>
      <p:sp>
        <p:nvSpPr>
          <p:cNvPr id="10" name="Espace réservé du texte 9"/>
          <p:cNvSpPr>
            <a:spLocks noGrp="1"/>
          </p:cNvSpPr>
          <p:nvPr>
            <p:ph type="body" sz="quarter" idx="11"/>
          </p:nvPr>
        </p:nvSpPr>
        <p:spPr>
          <a:xfrm>
            <a:off x="1116013" y="3789040"/>
            <a:ext cx="6840537" cy="432123"/>
          </a:xfrm>
        </p:spPr>
        <p:txBody>
          <a:bodyPr/>
          <a:lstStyle/>
          <a:p>
            <a:r>
              <a:rPr lang="fr-FR" dirty="0" smtClean="0"/>
              <a:t>27 &amp; 28 </a:t>
            </a:r>
            <a:r>
              <a:rPr lang="fr-FR" dirty="0" smtClean="0"/>
              <a:t>septembre / 6 octobre 2016</a:t>
            </a:r>
            <a:endParaRPr lang="fr-FR" dirty="0"/>
          </a:p>
        </p:txBody>
      </p:sp>
    </p:spTree>
    <p:extLst>
      <p:ext uri="{BB962C8B-B14F-4D97-AF65-F5344CB8AC3E}">
        <p14:creationId xmlns:p14="http://schemas.microsoft.com/office/powerpoint/2010/main" val="926937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7"/>
          <p:cNvSpPr>
            <a:spLocks noGrp="1"/>
          </p:cNvSpPr>
          <p:nvPr>
            <p:ph type="title"/>
          </p:nvPr>
        </p:nvSpPr>
        <p:spPr>
          <a:xfrm>
            <a:off x="462372" y="116632"/>
            <a:ext cx="7859216" cy="490066"/>
          </a:xfrm>
        </p:spPr>
        <p:txBody>
          <a:bodyPr/>
          <a:lstStyle/>
          <a:p>
            <a:r>
              <a:rPr lang="fr-FR" dirty="0"/>
              <a:t>2. Utilisation pratique de l’ODR</a:t>
            </a:r>
            <a:br>
              <a:rPr lang="fr-FR" dirty="0"/>
            </a:br>
            <a:r>
              <a:rPr lang="fr-FR" sz="1800" dirty="0" smtClean="0"/>
              <a:t>2.2. Les différents menus</a:t>
            </a:r>
            <a:endParaRPr lang="fr-FR" sz="1800" dirty="0"/>
          </a:p>
        </p:txBody>
      </p:sp>
      <p:grpSp>
        <p:nvGrpSpPr>
          <p:cNvPr id="4" name="Groupe 3"/>
          <p:cNvGrpSpPr/>
          <p:nvPr/>
        </p:nvGrpSpPr>
        <p:grpSpPr>
          <a:xfrm>
            <a:off x="462372" y="2439736"/>
            <a:ext cx="8219256" cy="1978529"/>
            <a:chOff x="462372" y="2439736"/>
            <a:chExt cx="8219256" cy="1978529"/>
          </a:xfrm>
        </p:grpSpPr>
        <p:pic>
          <p:nvPicPr>
            <p:cNvPr id="7" name="Image 6"/>
            <p:cNvPicPr>
              <a:picLocks noChangeAspect="1"/>
            </p:cNvPicPr>
            <p:nvPr/>
          </p:nvPicPr>
          <p:blipFill rotWithShape="1">
            <a:blip r:embed="rId3"/>
            <a:srcRect r="851"/>
            <a:stretch/>
          </p:blipFill>
          <p:spPr>
            <a:xfrm>
              <a:off x="462372" y="2439736"/>
              <a:ext cx="8219256" cy="1978529"/>
            </a:xfrm>
            <a:prstGeom prst="rect">
              <a:avLst/>
            </a:prstGeom>
          </p:spPr>
        </p:pic>
        <p:pic>
          <p:nvPicPr>
            <p:cNvPr id="3" name="Image 2"/>
            <p:cNvPicPr>
              <a:picLocks noChangeAspect="1"/>
            </p:cNvPicPr>
            <p:nvPr/>
          </p:nvPicPr>
          <p:blipFill>
            <a:blip r:embed="rId4"/>
            <a:stretch>
              <a:fillRect/>
            </a:stretch>
          </p:blipFill>
          <p:spPr>
            <a:xfrm>
              <a:off x="5076056" y="3314700"/>
              <a:ext cx="752475" cy="228600"/>
            </a:xfrm>
            <a:prstGeom prst="rect">
              <a:avLst/>
            </a:prstGeom>
          </p:spPr>
        </p:pic>
      </p:grpSp>
    </p:spTree>
    <p:extLst>
      <p:ext uri="{BB962C8B-B14F-4D97-AF65-F5344CB8AC3E}">
        <p14:creationId xmlns:p14="http://schemas.microsoft.com/office/powerpoint/2010/main" val="3714466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29445" b="78376" l="19468" r="27462"/>
                    </a14:imgEffect>
                  </a14:imgLayer>
                </a14:imgProps>
              </a:ext>
              <a:ext uri="{28A0092B-C50C-407E-A947-70E740481C1C}">
                <a14:useLocalDpi xmlns:a14="http://schemas.microsoft.com/office/drawing/2010/main" val="0"/>
              </a:ext>
            </a:extLst>
          </a:blip>
          <a:srcRect l="18469" t="33399" r="71539" b="21192"/>
          <a:stretch/>
        </p:blipFill>
        <p:spPr bwMode="auto">
          <a:xfrm>
            <a:off x="1547664" y="1546889"/>
            <a:ext cx="2599211" cy="3781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43095" t="29005" r="49341" b="55862"/>
          <a:stretch/>
        </p:blipFill>
        <p:spPr bwMode="auto">
          <a:xfrm>
            <a:off x="5050198" y="1143908"/>
            <a:ext cx="1910655" cy="1223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40585" t="29120" r="49446" b="57901"/>
          <a:stretch/>
        </p:blipFill>
        <p:spPr bwMode="auto">
          <a:xfrm>
            <a:off x="4701894" y="2440199"/>
            <a:ext cx="2597732" cy="1082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5"/>
          <p:cNvPicPr>
            <a:picLocks noChangeAspect="1" noChangeArrowheads="1"/>
          </p:cNvPicPr>
          <p:nvPr/>
        </p:nvPicPr>
        <p:blipFill rotWithShape="1">
          <a:blip r:embed="rId7">
            <a:extLst>
              <a:ext uri="{28A0092B-C50C-407E-A947-70E740481C1C}">
                <a14:useLocalDpi xmlns:a14="http://schemas.microsoft.com/office/drawing/2010/main" val="0"/>
              </a:ext>
            </a:extLst>
          </a:blip>
          <a:srcRect l="42173" t="29565" r="49643" b="56435"/>
          <a:stretch/>
        </p:blipFill>
        <p:spPr bwMode="auto">
          <a:xfrm>
            <a:off x="5007423" y="3645443"/>
            <a:ext cx="2234549" cy="1223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Connecteur droit avec flèche 25"/>
          <p:cNvCxnSpPr>
            <a:endCxn id="23" idx="1"/>
          </p:cNvCxnSpPr>
          <p:nvPr/>
        </p:nvCxnSpPr>
        <p:spPr>
          <a:xfrm flipV="1">
            <a:off x="3712669" y="1755767"/>
            <a:ext cx="1337529" cy="1529217"/>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cxnSp>
        <p:nvCxnSpPr>
          <p:cNvPr id="27" name="Connecteur droit avec flèche 26"/>
          <p:cNvCxnSpPr>
            <a:endCxn id="24" idx="1"/>
          </p:cNvCxnSpPr>
          <p:nvPr/>
        </p:nvCxnSpPr>
        <p:spPr>
          <a:xfrm flipV="1">
            <a:off x="3712669" y="2981518"/>
            <a:ext cx="989225" cy="663925"/>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cxnSp>
        <p:nvCxnSpPr>
          <p:cNvPr id="28" name="Connecteur droit avec flèche 27"/>
          <p:cNvCxnSpPr>
            <a:endCxn id="25" idx="1"/>
          </p:cNvCxnSpPr>
          <p:nvPr/>
        </p:nvCxnSpPr>
        <p:spPr>
          <a:xfrm>
            <a:off x="3712669" y="3933056"/>
            <a:ext cx="1294754" cy="324246"/>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pic>
        <p:nvPicPr>
          <p:cNvPr id="29" name="Picture 6"/>
          <p:cNvPicPr>
            <a:picLocks noChangeAspect="1" noChangeArrowheads="1"/>
          </p:cNvPicPr>
          <p:nvPr/>
        </p:nvPicPr>
        <p:blipFill rotWithShape="1">
          <a:blip r:embed="rId8">
            <a:extLst>
              <a:ext uri="{28A0092B-C50C-407E-A947-70E740481C1C}">
                <a14:useLocalDpi xmlns:a14="http://schemas.microsoft.com/office/drawing/2010/main" val="0"/>
              </a:ext>
            </a:extLst>
          </a:blip>
          <a:srcRect l="43761" t="29679" r="49463" b="59209"/>
          <a:stretch/>
        </p:blipFill>
        <p:spPr bwMode="auto">
          <a:xfrm>
            <a:off x="5050198" y="4941168"/>
            <a:ext cx="2213003"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0" name="Connecteur droit avec flèche 29"/>
          <p:cNvCxnSpPr>
            <a:endCxn id="29" idx="1"/>
          </p:cNvCxnSpPr>
          <p:nvPr/>
        </p:nvCxnSpPr>
        <p:spPr>
          <a:xfrm>
            <a:off x="3712669" y="5085184"/>
            <a:ext cx="1337529" cy="432048"/>
          </a:xfrm>
          <a:prstGeom prst="straightConnector1">
            <a:avLst/>
          </a:prstGeom>
          <a:ln>
            <a:tailEnd type="arrow"/>
          </a:ln>
        </p:spPr>
        <p:style>
          <a:lnRef idx="1">
            <a:schemeClr val="accent3"/>
          </a:lnRef>
          <a:fillRef idx="0">
            <a:schemeClr val="accent3"/>
          </a:fillRef>
          <a:effectRef idx="0">
            <a:schemeClr val="accent3"/>
          </a:effectRef>
          <a:fontRef idx="minor">
            <a:schemeClr val="tx1"/>
          </a:fontRef>
        </p:style>
      </p:cxnSp>
      <p:sp>
        <p:nvSpPr>
          <p:cNvPr id="13" name="Titre 7"/>
          <p:cNvSpPr>
            <a:spLocks noGrp="1"/>
          </p:cNvSpPr>
          <p:nvPr>
            <p:ph type="title"/>
          </p:nvPr>
        </p:nvSpPr>
        <p:spPr>
          <a:xfrm>
            <a:off x="462372" y="116632"/>
            <a:ext cx="7859216" cy="490066"/>
          </a:xfrm>
        </p:spPr>
        <p:txBody>
          <a:bodyPr/>
          <a:lstStyle/>
          <a:p>
            <a:r>
              <a:rPr lang="fr-FR" dirty="0"/>
              <a:t>2. Utilisation pratique de l’ODR</a:t>
            </a:r>
            <a:br>
              <a:rPr lang="fr-FR" dirty="0"/>
            </a:br>
            <a:r>
              <a:rPr lang="fr-FR" sz="1800" dirty="0" smtClean="0"/>
              <a:t>2.2. Les différents menus</a:t>
            </a:r>
            <a:endParaRPr lang="fr-FR" sz="1800" dirty="0"/>
          </a:p>
        </p:txBody>
      </p:sp>
    </p:spTree>
    <p:extLst>
      <p:ext uri="{BB962C8B-B14F-4D97-AF65-F5344CB8AC3E}">
        <p14:creationId xmlns:p14="http://schemas.microsoft.com/office/powerpoint/2010/main" val="4033633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7"/>
          <p:cNvSpPr>
            <a:spLocks noGrp="1"/>
          </p:cNvSpPr>
          <p:nvPr>
            <p:ph type="title"/>
          </p:nvPr>
        </p:nvSpPr>
        <p:spPr>
          <a:xfrm>
            <a:off x="462372" y="116632"/>
            <a:ext cx="7859216" cy="490066"/>
          </a:xfrm>
        </p:spPr>
        <p:txBody>
          <a:bodyPr/>
          <a:lstStyle/>
          <a:p>
            <a:r>
              <a:rPr lang="fr-FR" dirty="0"/>
              <a:t>2. Utilisation pratique de l’ODR</a:t>
            </a:r>
            <a:br>
              <a:rPr lang="fr-FR" dirty="0"/>
            </a:br>
            <a:r>
              <a:rPr lang="fr-FR" sz="1800" dirty="0" smtClean="0"/>
              <a:t>2.2. Les différents menus</a:t>
            </a:r>
            <a:endParaRPr lang="fr-FR" sz="1800" dirty="0"/>
          </a:p>
        </p:txBody>
      </p:sp>
      <p:pic>
        <p:nvPicPr>
          <p:cNvPr id="12" name="Image 11"/>
          <p:cNvPicPr/>
          <p:nvPr/>
        </p:nvPicPr>
        <p:blipFill>
          <a:blip r:embed="rId3"/>
          <a:stretch>
            <a:fillRect/>
          </a:stretch>
        </p:blipFill>
        <p:spPr>
          <a:xfrm>
            <a:off x="3237369" y="2060079"/>
            <a:ext cx="2669262" cy="2737842"/>
          </a:xfrm>
          <a:prstGeom prst="rect">
            <a:avLst/>
          </a:prstGeom>
        </p:spPr>
      </p:pic>
    </p:spTree>
    <p:extLst>
      <p:ext uri="{BB962C8B-B14F-4D97-AF65-F5344CB8AC3E}">
        <p14:creationId xmlns:p14="http://schemas.microsoft.com/office/powerpoint/2010/main" val="1608279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7859216" cy="490066"/>
          </a:xfrm>
        </p:spPr>
        <p:txBody>
          <a:bodyPr/>
          <a:lstStyle/>
          <a:p>
            <a:r>
              <a:rPr lang="fr-FR" dirty="0"/>
              <a:t>2. Utilisation pratique de l’ODR</a:t>
            </a:r>
            <a:br>
              <a:rPr lang="fr-FR" dirty="0"/>
            </a:br>
            <a:r>
              <a:rPr lang="fr-FR" sz="1800" dirty="0" smtClean="0"/>
              <a:t>2.3. Le projet « PDR 2014-2020 »</a:t>
            </a:r>
            <a:endParaRPr lang="fr-FR" sz="1800"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13</a:t>
            </a:fld>
            <a:endParaRPr lang="fr-FR" dirty="0"/>
          </a:p>
        </p:txBody>
      </p:sp>
      <p:pic>
        <p:nvPicPr>
          <p:cNvPr id="6" name="Image 5"/>
          <p:cNvPicPr>
            <a:picLocks noChangeAspect="1"/>
          </p:cNvPicPr>
          <p:nvPr/>
        </p:nvPicPr>
        <p:blipFill rotWithShape="1">
          <a:blip r:embed="rId3"/>
          <a:srcRect l="61524" t="45964" r="11509" b="8241"/>
          <a:stretch/>
        </p:blipFill>
        <p:spPr>
          <a:xfrm>
            <a:off x="457200" y="980728"/>
            <a:ext cx="3844916" cy="2090236"/>
          </a:xfrm>
          <a:prstGeom prst="rect">
            <a:avLst/>
          </a:prstGeom>
        </p:spPr>
      </p:pic>
      <p:pic>
        <p:nvPicPr>
          <p:cNvPr id="7" name="Image 6"/>
          <p:cNvPicPr>
            <a:picLocks noChangeAspect="1"/>
          </p:cNvPicPr>
          <p:nvPr/>
        </p:nvPicPr>
        <p:blipFill rotWithShape="1">
          <a:blip r:embed="rId4"/>
          <a:srcRect l="51383" t="31280" r="39397" b="42801"/>
          <a:stretch/>
        </p:blipFill>
        <p:spPr>
          <a:xfrm>
            <a:off x="2477689" y="2584171"/>
            <a:ext cx="2304017" cy="2073616"/>
          </a:xfrm>
          <a:prstGeom prst="rect">
            <a:avLst/>
          </a:prstGeom>
        </p:spPr>
      </p:pic>
      <p:pic>
        <p:nvPicPr>
          <p:cNvPr id="8" name="Image 7"/>
          <p:cNvPicPr>
            <a:picLocks noChangeAspect="1"/>
          </p:cNvPicPr>
          <p:nvPr/>
        </p:nvPicPr>
        <p:blipFill rotWithShape="1">
          <a:blip r:embed="rId5"/>
          <a:srcRect l="63598" t="35600" r="18654" b="15440"/>
          <a:stretch/>
        </p:blipFill>
        <p:spPr>
          <a:xfrm>
            <a:off x="3622290" y="3982269"/>
            <a:ext cx="2762067" cy="2439228"/>
          </a:xfrm>
          <a:prstGeom prst="rect">
            <a:avLst/>
          </a:prstGeom>
        </p:spPr>
      </p:pic>
      <p:cxnSp>
        <p:nvCxnSpPr>
          <p:cNvPr id="9" name="Connecteur droit avec flèche 8"/>
          <p:cNvCxnSpPr/>
          <p:nvPr/>
        </p:nvCxnSpPr>
        <p:spPr>
          <a:xfrm flipH="1">
            <a:off x="2958694" y="1097427"/>
            <a:ext cx="1447106" cy="1296144"/>
          </a:xfrm>
          <a:prstGeom prst="straightConnector1">
            <a:avLst/>
          </a:prstGeom>
          <a:ln w="38100">
            <a:tailEnd type="triangle"/>
          </a:ln>
        </p:spPr>
        <p:style>
          <a:lnRef idx="2">
            <a:schemeClr val="accent3"/>
          </a:lnRef>
          <a:fillRef idx="0">
            <a:schemeClr val="accent3"/>
          </a:fillRef>
          <a:effectRef idx="1">
            <a:schemeClr val="accent3"/>
          </a:effectRef>
          <a:fontRef idx="minor">
            <a:schemeClr val="tx1"/>
          </a:fontRef>
        </p:style>
      </p:cxnSp>
      <p:cxnSp>
        <p:nvCxnSpPr>
          <p:cNvPr id="10" name="Connecteur droit avec flèche 9"/>
          <p:cNvCxnSpPr/>
          <p:nvPr/>
        </p:nvCxnSpPr>
        <p:spPr>
          <a:xfrm flipH="1">
            <a:off x="4716570" y="2604024"/>
            <a:ext cx="1127731" cy="985206"/>
          </a:xfrm>
          <a:prstGeom prst="straightConnector1">
            <a:avLst/>
          </a:prstGeom>
          <a:ln w="38100">
            <a:tailEnd type="triangle"/>
          </a:ln>
        </p:spPr>
        <p:style>
          <a:lnRef idx="2">
            <a:schemeClr val="accent3"/>
          </a:lnRef>
          <a:fillRef idx="0">
            <a:schemeClr val="accent3"/>
          </a:fillRef>
          <a:effectRef idx="1">
            <a:schemeClr val="accent3"/>
          </a:effectRef>
          <a:fontRef idx="minor">
            <a:schemeClr val="tx1"/>
          </a:fontRef>
        </p:style>
      </p:cxnSp>
      <p:cxnSp>
        <p:nvCxnSpPr>
          <p:cNvPr id="11" name="Connecteur droit avec flèche 10"/>
          <p:cNvCxnSpPr/>
          <p:nvPr/>
        </p:nvCxnSpPr>
        <p:spPr>
          <a:xfrm flipH="1">
            <a:off x="5186847" y="4249509"/>
            <a:ext cx="1127731" cy="985206"/>
          </a:xfrm>
          <a:prstGeom prst="straightConnector1">
            <a:avLst/>
          </a:prstGeom>
          <a:ln w="38100">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128645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p:txBody>
          <a:bodyPr/>
          <a:lstStyle/>
          <a:p>
            <a:r>
              <a:rPr lang="fr-FR" dirty="0" smtClean="0"/>
              <a:t>Analyse thématique transversale des PDR 2014-2020</a:t>
            </a:r>
          </a:p>
          <a:p>
            <a:r>
              <a:rPr lang="fr-FR" dirty="0" smtClean="0"/>
              <a:t>Synthèse des données : tableaux, cartes …</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14</a:t>
            </a:fld>
            <a:endParaRPr lang="fr-FR" dirty="0"/>
          </a:p>
        </p:txBody>
      </p:sp>
      <p:pic>
        <p:nvPicPr>
          <p:cNvPr id="6" name="Image 5"/>
          <p:cNvPicPr>
            <a:picLocks noChangeAspect="1"/>
          </p:cNvPicPr>
          <p:nvPr/>
        </p:nvPicPr>
        <p:blipFill rotWithShape="1">
          <a:blip r:embed="rId3"/>
          <a:srcRect r="44472" b="5118"/>
          <a:stretch/>
        </p:blipFill>
        <p:spPr>
          <a:xfrm>
            <a:off x="468313" y="2492896"/>
            <a:ext cx="4027404" cy="3390539"/>
          </a:xfrm>
          <a:prstGeom prst="rect">
            <a:avLst/>
          </a:prstGeom>
        </p:spPr>
      </p:pic>
      <p:pic>
        <p:nvPicPr>
          <p:cNvPr id="10" name="Image 9"/>
          <p:cNvPicPr>
            <a:picLocks noChangeAspect="1"/>
          </p:cNvPicPr>
          <p:nvPr/>
        </p:nvPicPr>
        <p:blipFill>
          <a:blip r:embed="rId4"/>
          <a:stretch>
            <a:fillRect/>
          </a:stretch>
        </p:blipFill>
        <p:spPr>
          <a:xfrm>
            <a:off x="5274915" y="3259477"/>
            <a:ext cx="1457325" cy="1857375"/>
          </a:xfrm>
          <a:prstGeom prst="rect">
            <a:avLst/>
          </a:prstGeom>
        </p:spPr>
      </p:pic>
      <p:sp>
        <p:nvSpPr>
          <p:cNvPr id="7" name="Flèche droite 6"/>
          <p:cNvSpPr/>
          <p:nvPr/>
        </p:nvSpPr>
        <p:spPr>
          <a:xfrm rot="10800000">
            <a:off x="4558506" y="4077072"/>
            <a:ext cx="517550" cy="11109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9" name="Titre 1"/>
          <p:cNvSpPr>
            <a:spLocks noGrp="1"/>
          </p:cNvSpPr>
          <p:nvPr>
            <p:ph type="title"/>
          </p:nvPr>
        </p:nvSpPr>
        <p:spPr>
          <a:xfrm>
            <a:off x="457200" y="116632"/>
            <a:ext cx="7859216" cy="490066"/>
          </a:xfrm>
        </p:spPr>
        <p:txBody>
          <a:bodyPr/>
          <a:lstStyle/>
          <a:p>
            <a:r>
              <a:rPr lang="fr-FR" dirty="0"/>
              <a:t>2. Utilisation pratique de l’ODR</a:t>
            </a:r>
            <a:br>
              <a:rPr lang="fr-FR" dirty="0"/>
            </a:br>
            <a:r>
              <a:rPr lang="fr-FR" sz="1800" dirty="0" smtClean="0"/>
              <a:t>2.3. Le projet « PDR 2014-2020 »</a:t>
            </a:r>
            <a:endParaRPr lang="fr-FR" sz="1800" dirty="0"/>
          </a:p>
        </p:txBody>
      </p:sp>
    </p:spTree>
    <p:extLst>
      <p:ext uri="{BB962C8B-B14F-4D97-AF65-F5344CB8AC3E}">
        <p14:creationId xmlns:p14="http://schemas.microsoft.com/office/powerpoint/2010/main" val="30374870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3"/>
          </p:nvPr>
        </p:nvSpPr>
        <p:spPr>
          <a:xfrm>
            <a:off x="468313" y="1988840"/>
            <a:ext cx="8180387" cy="4104455"/>
          </a:xfrm>
        </p:spPr>
        <p:txBody>
          <a:bodyPr/>
          <a:lstStyle/>
          <a:p>
            <a:r>
              <a:rPr lang="fr-FR" dirty="0" smtClean="0"/>
              <a:t>Introduction: </a:t>
            </a:r>
          </a:p>
          <a:p>
            <a:pPr lvl="1"/>
            <a:r>
              <a:rPr lang="fr-FR" dirty="0" smtClean="0"/>
              <a:t>Informations du projet</a:t>
            </a:r>
            <a:endParaRPr lang="fr-FR" dirty="0"/>
          </a:p>
          <a:p>
            <a:r>
              <a:rPr lang="fr-FR" dirty="0">
                <a:solidFill>
                  <a:srgbClr val="7D6253"/>
                </a:solidFill>
              </a:rPr>
              <a:t>Notes de mise à jour</a:t>
            </a:r>
          </a:p>
          <a:p>
            <a:pPr lvl="1"/>
            <a:r>
              <a:rPr lang="fr-FR" dirty="0" smtClean="0"/>
              <a:t>Information sur les dates de mise à jour du projet (6 mois) et les versions des PDR</a:t>
            </a:r>
          </a:p>
          <a:p>
            <a:r>
              <a:rPr lang="fr-FR" dirty="0" smtClean="0"/>
              <a:t>Financements: </a:t>
            </a:r>
          </a:p>
          <a:p>
            <a:pPr lvl="1"/>
            <a:r>
              <a:rPr lang="fr-FR" dirty="0"/>
              <a:t>Montants en € par mesure et par </a:t>
            </a:r>
            <a:r>
              <a:rPr lang="fr-FR" dirty="0" smtClean="0"/>
              <a:t>région</a:t>
            </a:r>
          </a:p>
          <a:p>
            <a:pPr lvl="1"/>
            <a:r>
              <a:rPr lang="fr-FR" dirty="0" smtClean="0"/>
              <a:t>Montants en € par domaine prioritaire</a:t>
            </a:r>
            <a:endParaRPr lang="fr-FR" dirty="0"/>
          </a:p>
          <a:p>
            <a:pPr lvl="1"/>
            <a:r>
              <a:rPr lang="fr-FR" dirty="0"/>
              <a:t>Taux de financement par région</a:t>
            </a:r>
          </a:p>
          <a:p>
            <a:pPr lvl="1"/>
            <a:r>
              <a:rPr lang="fr-FR" dirty="0"/>
              <a:t>Taux de financement par </a:t>
            </a:r>
            <a:r>
              <a:rPr lang="fr-FR" dirty="0" smtClean="0"/>
              <a:t>mesure</a:t>
            </a:r>
          </a:p>
          <a:p>
            <a:r>
              <a:rPr lang="fr-FR" dirty="0" smtClean="0"/>
              <a:t>Grille analyse: </a:t>
            </a:r>
          </a:p>
          <a:p>
            <a:pPr lvl="1"/>
            <a:r>
              <a:rPr lang="fr-FR" dirty="0" smtClean="0"/>
              <a:t>Base de données avec sélection par variables et/ou régions</a:t>
            </a:r>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15</a:t>
            </a:fld>
            <a:endParaRPr lang="fr-FR" dirty="0"/>
          </a:p>
        </p:txBody>
      </p:sp>
      <p:pic>
        <p:nvPicPr>
          <p:cNvPr id="6" name="Image 5"/>
          <p:cNvPicPr>
            <a:picLocks noChangeAspect="1"/>
          </p:cNvPicPr>
          <p:nvPr/>
        </p:nvPicPr>
        <p:blipFill>
          <a:blip r:embed="rId3"/>
          <a:stretch>
            <a:fillRect/>
          </a:stretch>
        </p:blipFill>
        <p:spPr>
          <a:xfrm>
            <a:off x="1260997" y="1395365"/>
            <a:ext cx="6297461" cy="463301"/>
          </a:xfrm>
          <a:prstGeom prst="rect">
            <a:avLst/>
          </a:prstGeom>
        </p:spPr>
      </p:pic>
      <p:pic>
        <p:nvPicPr>
          <p:cNvPr id="7" name="Image 6"/>
          <p:cNvPicPr>
            <a:picLocks noChangeAspect="1"/>
          </p:cNvPicPr>
          <p:nvPr/>
        </p:nvPicPr>
        <p:blipFill>
          <a:blip r:embed="rId4"/>
          <a:stretch>
            <a:fillRect/>
          </a:stretch>
        </p:blipFill>
        <p:spPr>
          <a:xfrm>
            <a:off x="1260997" y="5301208"/>
            <a:ext cx="2019300" cy="342900"/>
          </a:xfrm>
          <a:prstGeom prst="rect">
            <a:avLst/>
          </a:prstGeom>
        </p:spPr>
      </p:pic>
      <p:pic>
        <p:nvPicPr>
          <p:cNvPr id="8" name="Image 7"/>
          <p:cNvPicPr>
            <a:picLocks noChangeAspect="1"/>
          </p:cNvPicPr>
          <p:nvPr/>
        </p:nvPicPr>
        <p:blipFill>
          <a:blip r:embed="rId5"/>
          <a:stretch>
            <a:fillRect/>
          </a:stretch>
        </p:blipFill>
        <p:spPr>
          <a:xfrm>
            <a:off x="1260997" y="5793699"/>
            <a:ext cx="1368152" cy="360471"/>
          </a:xfrm>
          <a:prstGeom prst="rect">
            <a:avLst/>
          </a:prstGeom>
        </p:spPr>
      </p:pic>
      <p:pic>
        <p:nvPicPr>
          <p:cNvPr id="9" name="Image 8"/>
          <p:cNvPicPr>
            <a:picLocks noChangeAspect="1"/>
          </p:cNvPicPr>
          <p:nvPr/>
        </p:nvPicPr>
        <p:blipFill>
          <a:blip r:embed="rId6"/>
          <a:stretch>
            <a:fillRect/>
          </a:stretch>
        </p:blipFill>
        <p:spPr>
          <a:xfrm>
            <a:off x="3660476" y="5301208"/>
            <a:ext cx="4608045" cy="1120875"/>
          </a:xfrm>
          <a:prstGeom prst="rect">
            <a:avLst/>
          </a:prstGeom>
        </p:spPr>
      </p:pic>
      <p:sp>
        <p:nvSpPr>
          <p:cNvPr id="10" name="Titre 1"/>
          <p:cNvSpPr>
            <a:spLocks noGrp="1"/>
          </p:cNvSpPr>
          <p:nvPr>
            <p:ph type="title"/>
          </p:nvPr>
        </p:nvSpPr>
        <p:spPr>
          <a:xfrm>
            <a:off x="457200" y="116632"/>
            <a:ext cx="7859216" cy="490066"/>
          </a:xfrm>
        </p:spPr>
        <p:txBody>
          <a:bodyPr/>
          <a:lstStyle/>
          <a:p>
            <a:r>
              <a:rPr lang="fr-FR" dirty="0"/>
              <a:t>2. Utilisation pratique de l’ODR</a:t>
            </a:r>
            <a:br>
              <a:rPr lang="fr-FR" dirty="0"/>
            </a:br>
            <a:r>
              <a:rPr lang="fr-FR" sz="1800" dirty="0" smtClean="0"/>
              <a:t>2.3. Le projet « PDR 2014-2020 »</a:t>
            </a:r>
            <a:endParaRPr lang="fr-FR" sz="1800" dirty="0"/>
          </a:p>
        </p:txBody>
      </p:sp>
    </p:spTree>
    <p:extLst>
      <p:ext uri="{BB962C8B-B14F-4D97-AF65-F5344CB8AC3E}">
        <p14:creationId xmlns:p14="http://schemas.microsoft.com/office/powerpoint/2010/main" val="679914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32ABDC-C653-4B9A-AF15-496F673BA7D7}" type="slidenum">
              <a:rPr lang="fr-FR" smtClean="0"/>
              <a:pPr/>
              <a:t>16</a:t>
            </a:fld>
            <a:endParaRPr lang="fr-FR" dirty="0"/>
          </a:p>
        </p:txBody>
      </p:sp>
      <p:pic>
        <p:nvPicPr>
          <p:cNvPr id="8" name="Image 7"/>
          <p:cNvPicPr>
            <a:picLocks noChangeAspect="1"/>
          </p:cNvPicPr>
          <p:nvPr/>
        </p:nvPicPr>
        <p:blipFill>
          <a:blip r:embed="rId3"/>
          <a:stretch>
            <a:fillRect/>
          </a:stretch>
        </p:blipFill>
        <p:spPr>
          <a:xfrm>
            <a:off x="2672095" y="2899231"/>
            <a:ext cx="4204161" cy="407521"/>
          </a:xfrm>
          <a:prstGeom prst="rect">
            <a:avLst/>
          </a:prstGeom>
        </p:spPr>
      </p:pic>
      <p:pic>
        <p:nvPicPr>
          <p:cNvPr id="9" name="Image 8"/>
          <p:cNvPicPr>
            <a:picLocks noChangeAspect="1"/>
          </p:cNvPicPr>
          <p:nvPr/>
        </p:nvPicPr>
        <p:blipFill rotWithShape="1">
          <a:blip r:embed="rId4"/>
          <a:srcRect t="44400"/>
          <a:stretch/>
        </p:blipFill>
        <p:spPr>
          <a:xfrm>
            <a:off x="2716544" y="3428884"/>
            <a:ext cx="4248472" cy="391756"/>
          </a:xfrm>
          <a:prstGeom prst="rect">
            <a:avLst/>
          </a:prstGeom>
        </p:spPr>
      </p:pic>
      <p:sp>
        <p:nvSpPr>
          <p:cNvPr id="10" name="Espace réservé du contenu 2"/>
          <p:cNvSpPr txBox="1">
            <a:spLocks/>
          </p:cNvSpPr>
          <p:nvPr/>
        </p:nvSpPr>
        <p:spPr>
          <a:xfrm>
            <a:off x="620713" y="1565274"/>
            <a:ext cx="8180387" cy="4680421"/>
          </a:xfrm>
          <a:prstGeom prst="rect">
            <a:avLst/>
          </a:prstGeom>
        </p:spPr>
        <p:txBody>
          <a:bodyPr/>
          <a:lstStyle>
            <a:lvl1pPr marL="342900" indent="-342900" algn="l" defTabSz="914400" rtl="0" eaLnBrk="1" latinLnBrk="0" hangingPunct="1">
              <a:spcBef>
                <a:spcPct val="20000"/>
              </a:spcBef>
              <a:buSzPct val="100000"/>
              <a:buFont typeface="Arial" panose="020B0604020202020204" pitchFamily="34" charset="0"/>
              <a:buChar char="•"/>
              <a:defRPr sz="2000" kern="1200" baseline="0">
                <a:solidFill>
                  <a:srgbClr val="7D6253"/>
                </a:solidFill>
                <a:latin typeface="Calibri" panose="020F0502020204030204" pitchFamily="34" charset="0"/>
                <a:ea typeface="+mn-ea"/>
                <a:cs typeface="+mn-cs"/>
              </a:defRPr>
            </a:lvl1pPr>
            <a:lvl2pPr marL="628650" indent="-171450" algn="l" defTabSz="914400" rtl="0" eaLnBrk="1" latinLnBrk="0" hangingPunct="1">
              <a:spcBef>
                <a:spcPct val="20000"/>
              </a:spcBef>
              <a:buFont typeface="Arial" panose="020B0604020202020204" pitchFamily="34" charset="0"/>
              <a:buChar char="•"/>
              <a:defRPr sz="1400" kern="1200">
                <a:solidFill>
                  <a:schemeClr val="tx1"/>
                </a:solidFill>
                <a:latin typeface="Calibri" panose="020F0502020204030204" pitchFamily="34" charset="0"/>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chemeClr val="tx1"/>
                </a:solidFill>
                <a:latin typeface="+mj-lt"/>
                <a:ea typeface="+mn-ea"/>
                <a:cs typeface="+mn-cs"/>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dirty="0" smtClean="0"/>
              <a:t>Trois représentations des résultats:</a:t>
            </a:r>
          </a:p>
          <a:p>
            <a:pPr lvl="1"/>
            <a:r>
              <a:rPr lang="fr-FR" dirty="0" smtClean="0"/>
              <a:t>Montants en € par mesure</a:t>
            </a:r>
          </a:p>
          <a:p>
            <a:pPr lvl="1"/>
            <a:endParaRPr lang="fr-FR" dirty="0" smtClean="0"/>
          </a:p>
          <a:p>
            <a:pPr lvl="1"/>
            <a:r>
              <a:rPr lang="fr-FR" dirty="0" smtClean="0"/>
              <a:t>Montants en € par priorité</a:t>
            </a:r>
          </a:p>
          <a:p>
            <a:pPr lvl="1"/>
            <a:endParaRPr lang="fr-FR" dirty="0" smtClean="0"/>
          </a:p>
          <a:p>
            <a:pPr lvl="1"/>
            <a:r>
              <a:rPr lang="fr-FR" dirty="0" smtClean="0"/>
              <a:t>Taux par région = </a:t>
            </a:r>
          </a:p>
          <a:p>
            <a:pPr marL="457200" lvl="1" indent="0">
              <a:buFont typeface="Arial" panose="020B0604020202020204" pitchFamily="34" charset="0"/>
              <a:buNone/>
            </a:pPr>
            <a:endParaRPr lang="fr-FR" dirty="0" smtClean="0"/>
          </a:p>
          <a:p>
            <a:pPr lvl="1"/>
            <a:r>
              <a:rPr lang="fr-FR" dirty="0" smtClean="0"/>
              <a:t>Taux par mesure =</a:t>
            </a:r>
          </a:p>
          <a:p>
            <a:pPr lvl="1"/>
            <a:endParaRPr lang="fr-FR" dirty="0" smtClean="0"/>
          </a:p>
          <a:p>
            <a:pPr lvl="1"/>
            <a:endParaRPr lang="fr-FR" dirty="0" smtClean="0"/>
          </a:p>
          <a:p>
            <a:pPr marL="514350"/>
            <a:r>
              <a:rPr lang="fr-FR" dirty="0" smtClean="0"/>
              <a:t>Visualisation sous forme de cartes </a:t>
            </a:r>
            <a:endParaRPr lang="fr-FR" dirty="0"/>
          </a:p>
        </p:txBody>
      </p:sp>
      <p:pic>
        <p:nvPicPr>
          <p:cNvPr id="11" name="Image 10"/>
          <p:cNvPicPr>
            <a:picLocks noChangeAspect="1"/>
          </p:cNvPicPr>
          <p:nvPr/>
        </p:nvPicPr>
        <p:blipFill>
          <a:blip r:embed="rId5"/>
          <a:stretch>
            <a:fillRect/>
          </a:stretch>
        </p:blipFill>
        <p:spPr>
          <a:xfrm>
            <a:off x="5727598" y="3812375"/>
            <a:ext cx="2520280" cy="2496945"/>
          </a:xfrm>
          <a:prstGeom prst="rect">
            <a:avLst/>
          </a:prstGeom>
        </p:spPr>
      </p:pic>
      <p:sp>
        <p:nvSpPr>
          <p:cNvPr id="12" name="Titre 1"/>
          <p:cNvSpPr>
            <a:spLocks noGrp="1"/>
          </p:cNvSpPr>
          <p:nvPr>
            <p:ph type="title"/>
          </p:nvPr>
        </p:nvSpPr>
        <p:spPr>
          <a:xfrm>
            <a:off x="457200" y="116632"/>
            <a:ext cx="7859216" cy="490066"/>
          </a:xfrm>
        </p:spPr>
        <p:txBody>
          <a:bodyPr/>
          <a:lstStyle/>
          <a:p>
            <a:r>
              <a:rPr lang="fr-FR" dirty="0"/>
              <a:t>2. Utilisation pratique de l’ODR</a:t>
            </a:r>
            <a:br>
              <a:rPr lang="fr-FR" dirty="0"/>
            </a:br>
            <a:r>
              <a:rPr lang="fr-FR" sz="1800" dirty="0" smtClean="0"/>
              <a:t>2.3. Le projet « PDR 2014-2020 »</a:t>
            </a:r>
            <a:endParaRPr lang="fr-FR" sz="1800" dirty="0"/>
          </a:p>
        </p:txBody>
      </p:sp>
    </p:spTree>
    <p:extLst>
      <p:ext uri="{BB962C8B-B14F-4D97-AF65-F5344CB8AC3E}">
        <p14:creationId xmlns:p14="http://schemas.microsoft.com/office/powerpoint/2010/main" val="2329936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32ABDC-C653-4B9A-AF15-496F673BA7D7}" type="slidenum">
              <a:rPr lang="fr-FR" smtClean="0"/>
              <a:pPr/>
              <a:t>17</a:t>
            </a:fld>
            <a:endParaRPr lang="fr-FR" dirty="0"/>
          </a:p>
        </p:txBody>
      </p:sp>
      <p:sp>
        <p:nvSpPr>
          <p:cNvPr id="9" name="Espace réservé du contenu 2"/>
          <p:cNvSpPr>
            <a:spLocks noGrp="1"/>
          </p:cNvSpPr>
          <p:nvPr>
            <p:ph sz="quarter" idx="13"/>
          </p:nvPr>
        </p:nvSpPr>
        <p:spPr>
          <a:xfrm>
            <a:off x="468313" y="1412874"/>
            <a:ext cx="8180387" cy="4680421"/>
          </a:xfrm>
        </p:spPr>
        <p:txBody>
          <a:bodyPr/>
          <a:lstStyle/>
          <a:p>
            <a:r>
              <a:rPr lang="fr-FR" dirty="0" smtClean="0"/>
              <a:t>Sélection des variables à afficher: filtres interdépendants</a:t>
            </a:r>
          </a:p>
          <a:p>
            <a:pPr marL="0" indent="0">
              <a:buNone/>
            </a:pPr>
            <a:r>
              <a:rPr lang="fr-FR" dirty="0" smtClean="0"/>
              <a:t>(bénéficiaires et/ou critères)</a:t>
            </a:r>
          </a:p>
          <a:p>
            <a:endParaRPr lang="fr-FR" dirty="0"/>
          </a:p>
          <a:p>
            <a:endParaRPr lang="fr-FR" dirty="0" smtClean="0"/>
          </a:p>
          <a:p>
            <a:endParaRPr lang="fr-FR" dirty="0"/>
          </a:p>
          <a:p>
            <a:endParaRPr lang="fr-FR" dirty="0" smtClean="0"/>
          </a:p>
          <a:p>
            <a:endParaRPr lang="fr-FR" dirty="0"/>
          </a:p>
          <a:p>
            <a:endParaRPr lang="fr-FR" dirty="0" smtClean="0"/>
          </a:p>
          <a:p>
            <a:r>
              <a:rPr lang="fr-FR" dirty="0" smtClean="0"/>
              <a:t>Sélection des colonnes à afficher</a:t>
            </a:r>
          </a:p>
          <a:p>
            <a:pPr marL="0" indent="0">
              <a:buNone/>
            </a:pPr>
            <a:endParaRPr lang="fr-FR" dirty="0" smtClean="0"/>
          </a:p>
          <a:p>
            <a:r>
              <a:rPr lang="fr-FR" dirty="0" smtClean="0"/>
              <a:t>Fiche méthodologique: présentation en dernière page de l’ensemble des variables</a:t>
            </a:r>
          </a:p>
          <a:p>
            <a:endParaRPr lang="fr-FR" dirty="0"/>
          </a:p>
          <a:p>
            <a:pPr marL="0" indent="0">
              <a:buNone/>
            </a:pPr>
            <a:endParaRPr lang="fr-FR" dirty="0"/>
          </a:p>
        </p:txBody>
      </p:sp>
      <p:pic>
        <p:nvPicPr>
          <p:cNvPr id="10" name="Image 9"/>
          <p:cNvPicPr>
            <a:picLocks noChangeAspect="1"/>
          </p:cNvPicPr>
          <p:nvPr/>
        </p:nvPicPr>
        <p:blipFill>
          <a:blip r:embed="rId3"/>
          <a:stretch>
            <a:fillRect/>
          </a:stretch>
        </p:blipFill>
        <p:spPr>
          <a:xfrm>
            <a:off x="2123728" y="1700808"/>
            <a:ext cx="4032448" cy="2521922"/>
          </a:xfrm>
          <a:prstGeom prst="rect">
            <a:avLst/>
          </a:prstGeom>
        </p:spPr>
      </p:pic>
      <p:sp>
        <p:nvSpPr>
          <p:cNvPr id="7" name="Titre 1"/>
          <p:cNvSpPr>
            <a:spLocks noGrp="1"/>
          </p:cNvSpPr>
          <p:nvPr>
            <p:ph type="title"/>
          </p:nvPr>
        </p:nvSpPr>
        <p:spPr>
          <a:xfrm>
            <a:off x="457200" y="116632"/>
            <a:ext cx="7859216" cy="490066"/>
          </a:xfrm>
        </p:spPr>
        <p:txBody>
          <a:bodyPr/>
          <a:lstStyle/>
          <a:p>
            <a:r>
              <a:rPr lang="fr-FR" dirty="0"/>
              <a:t>2. Utilisation pratique de l’ODR</a:t>
            </a:r>
            <a:br>
              <a:rPr lang="fr-FR" dirty="0"/>
            </a:br>
            <a:r>
              <a:rPr lang="fr-FR" sz="1800" dirty="0" smtClean="0"/>
              <a:t>2.3. Le projet « PDR 2014-2020 »</a:t>
            </a:r>
            <a:endParaRPr lang="fr-FR" sz="1800" dirty="0"/>
          </a:p>
        </p:txBody>
      </p:sp>
    </p:spTree>
    <p:extLst>
      <p:ext uri="{BB962C8B-B14F-4D97-AF65-F5344CB8AC3E}">
        <p14:creationId xmlns:p14="http://schemas.microsoft.com/office/powerpoint/2010/main" val="16647532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2.4. Utilisation des ressources cartographiques</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Affichage d’une série de cartes : </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18</a:t>
            </a:fld>
            <a:endParaRPr lang="fr-FR" dirty="0"/>
          </a:p>
        </p:txBody>
      </p:sp>
      <p:pic>
        <p:nvPicPr>
          <p:cNvPr id="5" name="Image 4"/>
          <p:cNvPicPr>
            <a:picLocks noChangeAspect="1"/>
          </p:cNvPicPr>
          <p:nvPr/>
        </p:nvPicPr>
        <p:blipFill>
          <a:blip r:embed="rId3"/>
          <a:stretch>
            <a:fillRect/>
          </a:stretch>
        </p:blipFill>
        <p:spPr>
          <a:xfrm>
            <a:off x="71549" y="1412776"/>
            <a:ext cx="9000902" cy="4032448"/>
          </a:xfrm>
          <a:prstGeom prst="rect">
            <a:avLst/>
          </a:prstGeom>
        </p:spPr>
      </p:pic>
      <p:pic>
        <p:nvPicPr>
          <p:cNvPr id="11" name="Image 10"/>
          <p:cNvPicPr>
            <a:picLocks noChangeAspect="1"/>
          </p:cNvPicPr>
          <p:nvPr/>
        </p:nvPicPr>
        <p:blipFill>
          <a:blip r:embed="rId4"/>
          <a:stretch>
            <a:fillRect/>
          </a:stretch>
        </p:blipFill>
        <p:spPr>
          <a:xfrm>
            <a:off x="1380386" y="3115039"/>
            <a:ext cx="1216465" cy="496866"/>
          </a:xfrm>
          <a:prstGeom prst="rect">
            <a:avLst/>
          </a:prstGeom>
          <a:ln>
            <a:solidFill>
              <a:schemeClr val="accent6">
                <a:lumMod val="75000"/>
              </a:schemeClr>
            </a:solidFill>
          </a:ln>
        </p:spPr>
      </p:pic>
      <p:sp>
        <p:nvSpPr>
          <p:cNvPr id="12" name="Ellipse 11"/>
          <p:cNvSpPr/>
          <p:nvPr/>
        </p:nvSpPr>
        <p:spPr>
          <a:xfrm>
            <a:off x="2236811" y="2649782"/>
            <a:ext cx="360040" cy="14401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avec flèche 13"/>
          <p:cNvCxnSpPr>
            <a:stCxn id="12" idx="4"/>
            <a:endCxn id="11" idx="0"/>
          </p:cNvCxnSpPr>
          <p:nvPr/>
        </p:nvCxnSpPr>
        <p:spPr>
          <a:xfrm flipH="1">
            <a:off x="1988619" y="2793798"/>
            <a:ext cx="428212" cy="321241"/>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0580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2.4. Utilisation des ressources cartographiques</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Outils : </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19</a:t>
            </a:fld>
            <a:endParaRPr lang="fr-FR" dirty="0"/>
          </a:p>
        </p:txBody>
      </p:sp>
      <p:grpSp>
        <p:nvGrpSpPr>
          <p:cNvPr id="8" name="Groupe 7"/>
          <p:cNvGrpSpPr/>
          <p:nvPr/>
        </p:nvGrpSpPr>
        <p:grpSpPr>
          <a:xfrm>
            <a:off x="2123728" y="1448048"/>
            <a:ext cx="4709665" cy="4429125"/>
            <a:chOff x="2123728" y="1448048"/>
            <a:chExt cx="4709665" cy="4429125"/>
          </a:xfrm>
        </p:grpSpPr>
        <p:pic>
          <p:nvPicPr>
            <p:cNvPr id="6" name="Image 5"/>
            <p:cNvPicPr>
              <a:picLocks noChangeAspect="1"/>
            </p:cNvPicPr>
            <p:nvPr/>
          </p:nvPicPr>
          <p:blipFill>
            <a:blip r:embed="rId3"/>
            <a:stretch>
              <a:fillRect/>
            </a:stretch>
          </p:blipFill>
          <p:spPr>
            <a:xfrm>
              <a:off x="2261393" y="1448048"/>
              <a:ext cx="4572000" cy="4429125"/>
            </a:xfrm>
            <a:prstGeom prst="rect">
              <a:avLst/>
            </a:prstGeom>
          </p:spPr>
        </p:pic>
        <p:sp>
          <p:nvSpPr>
            <p:cNvPr id="7" name="Rectangle 6"/>
            <p:cNvSpPr/>
            <p:nvPr/>
          </p:nvSpPr>
          <p:spPr>
            <a:xfrm>
              <a:off x="2123728" y="1988839"/>
              <a:ext cx="576064" cy="3888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61162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Sommaire</a:t>
            </a:r>
            <a:endParaRPr lang="fr-FR" dirty="0"/>
          </a:p>
        </p:txBody>
      </p:sp>
      <p:sp>
        <p:nvSpPr>
          <p:cNvPr id="3" name="Espace réservé du numéro de diapositive 2"/>
          <p:cNvSpPr>
            <a:spLocks noGrp="1"/>
          </p:cNvSpPr>
          <p:nvPr>
            <p:ph type="sldNum" sz="quarter" idx="12"/>
          </p:nvPr>
        </p:nvSpPr>
        <p:spPr/>
        <p:txBody>
          <a:bodyPr/>
          <a:lstStyle/>
          <a:p>
            <a:fld id="{CF32ABDC-C653-4B9A-AF15-496F673BA7D7}" type="slidenum">
              <a:rPr lang="fr-FR" smtClean="0"/>
              <a:pPr/>
              <a:t>2</a:t>
            </a:fld>
            <a:endParaRPr lang="fr-FR" dirty="0"/>
          </a:p>
        </p:txBody>
      </p:sp>
      <p:sp>
        <p:nvSpPr>
          <p:cNvPr id="4" name="Espace réservé du texte 3"/>
          <p:cNvSpPr>
            <a:spLocks noGrp="1"/>
          </p:cNvSpPr>
          <p:nvPr>
            <p:ph type="body" sz="quarter" idx="13"/>
          </p:nvPr>
        </p:nvSpPr>
        <p:spPr/>
        <p:txBody>
          <a:bodyPr/>
          <a:lstStyle/>
          <a:p>
            <a:r>
              <a:rPr lang="fr-FR" dirty="0" smtClean="0"/>
              <a:t>L’Observatoire du Développement Rural (ODR)</a:t>
            </a:r>
          </a:p>
          <a:p>
            <a:pPr marL="400050" lvl="1" indent="0">
              <a:buNone/>
            </a:pPr>
            <a:r>
              <a:rPr lang="fr-FR" sz="1100" dirty="0" smtClean="0"/>
              <a:t>1.1</a:t>
            </a:r>
            <a:r>
              <a:rPr lang="fr-FR" sz="1100" dirty="0"/>
              <a:t>. </a:t>
            </a:r>
            <a:r>
              <a:rPr lang="fr-FR" sz="1100" dirty="0" smtClean="0"/>
              <a:t>Réseau Evaluation</a:t>
            </a:r>
            <a:endParaRPr lang="fr-FR" sz="1100" dirty="0"/>
          </a:p>
          <a:p>
            <a:pPr marL="400050" lvl="1" indent="0">
              <a:buNone/>
            </a:pPr>
            <a:r>
              <a:rPr lang="fr-FR" sz="1100" dirty="0" smtClean="0"/>
              <a:t>1.2</a:t>
            </a:r>
            <a:r>
              <a:rPr lang="fr-FR" sz="1100" dirty="0"/>
              <a:t>. </a:t>
            </a:r>
            <a:r>
              <a:rPr lang="fr-FR" sz="1100" dirty="0" smtClean="0"/>
              <a:t>Les autres rôles de l’ODR</a:t>
            </a:r>
          </a:p>
          <a:p>
            <a:pPr marL="400050" lvl="1" indent="0">
              <a:buNone/>
            </a:pPr>
            <a:r>
              <a:rPr lang="fr-FR" sz="1100" dirty="0" smtClean="0"/>
              <a:t>1.3. Plateforme informatique</a:t>
            </a:r>
          </a:p>
          <a:p>
            <a:pPr marL="400050" lvl="1" indent="0">
              <a:buNone/>
            </a:pPr>
            <a:r>
              <a:rPr lang="fr-FR" sz="1100" dirty="0" smtClean="0"/>
              <a:t>1.4. Données primaires</a:t>
            </a:r>
          </a:p>
          <a:p>
            <a:pPr marL="400050" lvl="1" indent="0">
              <a:buNone/>
            </a:pPr>
            <a:r>
              <a:rPr lang="fr-FR" sz="1100" dirty="0" smtClean="0"/>
              <a:t>1.5</a:t>
            </a:r>
            <a:r>
              <a:rPr lang="fr-FR" sz="1100" dirty="0"/>
              <a:t>. Administration des accès aux ressources de </a:t>
            </a:r>
            <a:r>
              <a:rPr lang="fr-FR" sz="1100" dirty="0" smtClean="0"/>
              <a:t>l’ODR</a:t>
            </a:r>
          </a:p>
          <a:p>
            <a:pPr marL="400050" lvl="1" indent="0">
              <a:buNone/>
            </a:pPr>
            <a:endParaRPr lang="fr-FR" sz="1100" dirty="0"/>
          </a:p>
          <a:p>
            <a:pPr marL="400050" lvl="1" indent="0">
              <a:buNone/>
            </a:pPr>
            <a:endParaRPr lang="fr-FR" sz="1100" dirty="0" smtClean="0"/>
          </a:p>
          <a:p>
            <a:r>
              <a:rPr lang="fr-FR" dirty="0" smtClean="0"/>
              <a:t>Utilisation pratique de l’ODR</a:t>
            </a:r>
          </a:p>
          <a:p>
            <a:pPr marL="400050" lvl="1" indent="0">
              <a:buNone/>
            </a:pPr>
            <a:r>
              <a:rPr lang="fr-FR" sz="1100" dirty="0" smtClean="0"/>
              <a:t>2.1. </a:t>
            </a:r>
            <a:r>
              <a:rPr lang="fr-FR" sz="1100" dirty="0"/>
              <a:t>Inscription à la plateforme</a:t>
            </a:r>
          </a:p>
          <a:p>
            <a:pPr marL="400050" lvl="1" indent="0">
              <a:buNone/>
            </a:pPr>
            <a:r>
              <a:rPr lang="fr-FR" sz="1100" dirty="0"/>
              <a:t>2</a:t>
            </a:r>
            <a:r>
              <a:rPr lang="fr-FR" sz="1100" dirty="0" smtClean="0"/>
              <a:t>.2. Les différents menu</a:t>
            </a:r>
            <a:endParaRPr lang="fr-FR" sz="1100" dirty="0"/>
          </a:p>
          <a:p>
            <a:pPr marL="400050" lvl="1" indent="0">
              <a:buNone/>
            </a:pPr>
            <a:r>
              <a:rPr lang="fr-FR" sz="1100" dirty="0" smtClean="0"/>
              <a:t>2.3. Le projet « PDR 2014-2020 »</a:t>
            </a:r>
          </a:p>
          <a:p>
            <a:pPr marL="400050" lvl="1" indent="0">
              <a:buNone/>
            </a:pPr>
            <a:r>
              <a:rPr lang="fr-FR" sz="1100" dirty="0" smtClean="0"/>
              <a:t>2.4. Utilisation des ressources cartographiques</a:t>
            </a:r>
          </a:p>
          <a:p>
            <a:pPr marL="400050" lvl="1" indent="0">
              <a:buNone/>
            </a:pPr>
            <a:endParaRPr lang="fr-FR" sz="1100" dirty="0"/>
          </a:p>
          <a:p>
            <a:r>
              <a:rPr lang="fr-FR" dirty="0" smtClean="0"/>
              <a:t>Utilisation avancée de l’outils </a:t>
            </a:r>
            <a:r>
              <a:rPr lang="fr-FR" dirty="0" err="1" smtClean="0"/>
              <a:t>CartoDynamique</a:t>
            </a:r>
            <a:endParaRPr lang="fr-FR" dirty="0" smtClean="0"/>
          </a:p>
          <a:p>
            <a:pPr marL="400050" lvl="1" indent="0">
              <a:buNone/>
            </a:pPr>
            <a:r>
              <a:rPr lang="fr-FR" sz="1100" dirty="0" smtClean="0"/>
              <a:t>3.1. Pratique : Importation d’un jeu de données</a:t>
            </a:r>
          </a:p>
          <a:p>
            <a:pPr marL="400050" lvl="1" indent="0">
              <a:buNone/>
            </a:pPr>
            <a:r>
              <a:rPr lang="fr-FR" sz="1100" dirty="0" smtClean="0"/>
              <a:t>3.2. Réalisation de cartes</a:t>
            </a:r>
            <a:endParaRPr lang="fr-FR" sz="1100" dirty="0"/>
          </a:p>
          <a:p>
            <a:pPr marL="0" indent="0">
              <a:buNone/>
            </a:pPr>
            <a:endParaRPr lang="fr-FR" dirty="0" smtClean="0"/>
          </a:p>
          <a:p>
            <a:endParaRPr lang="fr-FR" dirty="0"/>
          </a:p>
        </p:txBody>
      </p:sp>
    </p:spTree>
    <p:extLst>
      <p:ext uri="{BB962C8B-B14F-4D97-AF65-F5344CB8AC3E}">
        <p14:creationId xmlns:p14="http://schemas.microsoft.com/office/powerpoint/2010/main" val="4162944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2.4. Utilisation des ressources cartographiques</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Modifier/Editer la carte : </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20</a:t>
            </a:fld>
            <a:endParaRPr lang="fr-FR" dirty="0"/>
          </a:p>
        </p:txBody>
      </p:sp>
      <p:pic>
        <p:nvPicPr>
          <p:cNvPr id="5" name="Image 4"/>
          <p:cNvPicPr>
            <a:picLocks noChangeAspect="1"/>
          </p:cNvPicPr>
          <p:nvPr/>
        </p:nvPicPr>
        <p:blipFill>
          <a:blip r:embed="rId3"/>
          <a:stretch>
            <a:fillRect/>
          </a:stretch>
        </p:blipFill>
        <p:spPr>
          <a:xfrm>
            <a:off x="107504" y="1412776"/>
            <a:ext cx="8892988" cy="3744416"/>
          </a:xfrm>
          <a:prstGeom prst="rect">
            <a:avLst/>
          </a:prstGeom>
        </p:spPr>
      </p:pic>
    </p:spTree>
    <p:extLst>
      <p:ext uri="{BB962C8B-B14F-4D97-AF65-F5344CB8AC3E}">
        <p14:creationId xmlns:p14="http://schemas.microsoft.com/office/powerpoint/2010/main" val="16749636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2.4. Utilisation des ressources cartographiques</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Sauvegarder : </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21</a:t>
            </a:fld>
            <a:endParaRPr lang="fr-FR" dirty="0"/>
          </a:p>
        </p:txBody>
      </p:sp>
      <p:pic>
        <p:nvPicPr>
          <p:cNvPr id="6" name="Image 5"/>
          <p:cNvPicPr>
            <a:picLocks noChangeAspect="1"/>
          </p:cNvPicPr>
          <p:nvPr/>
        </p:nvPicPr>
        <p:blipFill>
          <a:blip r:embed="rId3"/>
          <a:stretch>
            <a:fillRect/>
          </a:stretch>
        </p:blipFill>
        <p:spPr>
          <a:xfrm>
            <a:off x="116009" y="2507010"/>
            <a:ext cx="8862768" cy="1627855"/>
          </a:xfrm>
          <a:prstGeom prst="rect">
            <a:avLst/>
          </a:prstGeom>
        </p:spPr>
      </p:pic>
    </p:spTree>
    <p:extLst>
      <p:ext uri="{BB962C8B-B14F-4D97-AF65-F5344CB8AC3E}">
        <p14:creationId xmlns:p14="http://schemas.microsoft.com/office/powerpoint/2010/main" val="21833891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3.1. Utilisation avancée de l’outils </a:t>
            </a:r>
            <a:r>
              <a:rPr lang="fr-FR" dirty="0" err="1" smtClean="0"/>
              <a:t>CartoDynamique</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Importation d’un jeu de données</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22</a:t>
            </a:fld>
            <a:endParaRPr lang="fr-FR" dirty="0"/>
          </a:p>
        </p:txBody>
      </p:sp>
      <p:pic>
        <p:nvPicPr>
          <p:cNvPr id="2051" name="Image 49"/>
          <p:cNvPicPr>
            <a:picLocks noChangeAspect="1" noChangeArrowheads="1"/>
          </p:cNvPicPr>
          <p:nvPr/>
        </p:nvPicPr>
        <p:blipFill>
          <a:blip r:embed="rId3">
            <a:extLst>
              <a:ext uri="{28A0092B-C50C-407E-A947-70E740481C1C}">
                <a14:useLocalDpi xmlns:a14="http://schemas.microsoft.com/office/drawing/2010/main" val="0"/>
              </a:ext>
            </a:extLst>
          </a:blip>
          <a:srcRect l="36584" t="53523" r="51830" b="32733"/>
          <a:stretch>
            <a:fillRect/>
          </a:stretch>
        </p:blipFill>
        <p:spPr bwMode="auto">
          <a:xfrm>
            <a:off x="6094457" y="1477713"/>
            <a:ext cx="2657475" cy="10096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Image 51"/>
          <p:cNvPicPr>
            <a:picLocks noChangeAspect="1" noChangeArrowheads="1"/>
          </p:cNvPicPr>
          <p:nvPr/>
        </p:nvPicPr>
        <p:blipFill>
          <a:blip r:embed="rId4">
            <a:extLst>
              <a:ext uri="{28A0092B-C50C-407E-A947-70E740481C1C}">
                <a14:useLocalDpi xmlns:a14="http://schemas.microsoft.com/office/drawing/2010/main" val="0"/>
              </a:ext>
            </a:extLst>
          </a:blip>
          <a:srcRect t="3551"/>
          <a:stretch>
            <a:fillRect/>
          </a:stretch>
        </p:blipFill>
        <p:spPr bwMode="auto">
          <a:xfrm>
            <a:off x="3567379" y="2786669"/>
            <a:ext cx="2009243" cy="1188074"/>
          </a:xfrm>
          <a:prstGeom prst="rect">
            <a:avLst/>
          </a:prstGeom>
          <a:noFill/>
          <a:extLst>
            <a:ext uri="{909E8E84-426E-40DD-AFC4-6F175D3DCCD1}">
              <a14:hiddenFill xmlns:a14="http://schemas.microsoft.com/office/drawing/2010/main">
                <a:solidFill>
                  <a:srgbClr val="FFFFFF"/>
                </a:solidFill>
              </a14:hiddenFill>
            </a:ext>
          </a:extLst>
        </p:spPr>
      </p:pic>
      <p:pic>
        <p:nvPicPr>
          <p:cNvPr id="2049" name="Image 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6305" y="4365104"/>
            <a:ext cx="2162175" cy="12954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Image 50" descr="Afficher l'image d'origin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6336" y="1951671"/>
            <a:ext cx="257175" cy="2571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a:off x="457200" y="1691484"/>
            <a:ext cx="498533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fr-FR" altLang="fr-FR" sz="1400" b="1" i="0" u="none" strike="noStrike" cap="none" normalizeH="0" baseline="0" dirty="0"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1) Se connecter au site de l’ODR puis accéder à </a:t>
            </a:r>
            <a:r>
              <a:rPr kumimoji="0" lang="fr-FR" altLang="fr-FR" sz="1400" b="1" i="0" u="none" strike="noStrike" cap="none" normalizeH="0" baseline="0" dirty="0" err="1"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Carto</a:t>
            </a:r>
            <a:r>
              <a:rPr kumimoji="0" lang="fr-FR" altLang="fr-FR" sz="1400" b="1" i="0" u="none" strike="noStrike" cap="none" normalizeH="0" baseline="0" dirty="0"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 Dynamique </a:t>
            </a:r>
            <a:endParaRPr kumimoji="0" lang="fr-FR" altLang="fr-FR" sz="1400" b="0" i="0" u="none" strike="noStrike" cap="none" normalizeH="0" baseline="0" dirty="0" smtClean="0">
              <a:ln>
                <a:noFill/>
              </a:ln>
              <a:solidFill>
                <a:schemeClr val="tx1">
                  <a:lumMod val="95000"/>
                  <a:lumOff val="5000"/>
                </a:schemeClr>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6"/>
          <p:cNvSpPr>
            <a:spLocks noChangeArrowheads="1"/>
          </p:cNvSpPr>
          <p:nvPr/>
        </p:nvSpPr>
        <p:spPr bwMode="auto">
          <a:xfrm>
            <a:off x="0" y="12425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7" name="Rectangle 7"/>
          <p:cNvSpPr>
            <a:spLocks noChangeArrowheads="1"/>
          </p:cNvSpPr>
          <p:nvPr/>
        </p:nvSpPr>
        <p:spPr bwMode="auto">
          <a:xfrm>
            <a:off x="457200" y="2494282"/>
            <a:ext cx="358046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fr-FR" altLang="fr-FR" sz="1400" b="1" i="0" u="none" strike="noStrike" cap="none" normalizeH="0" baseline="0" dirty="0"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2) Ouvrir un projet existant ou créer un projet</a:t>
            </a:r>
            <a:endParaRPr kumimoji="0" lang="fr-FR" altLang="fr-FR" sz="1400" b="0" i="0" u="none" strike="noStrike" cap="none" normalizeH="0" baseline="0" dirty="0" smtClean="0">
              <a:ln>
                <a:noFill/>
              </a:ln>
              <a:solidFill>
                <a:schemeClr val="tx1">
                  <a:lumMod val="95000"/>
                  <a:lumOff val="5000"/>
                </a:schemeClr>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8"/>
          <p:cNvSpPr>
            <a:spLocks noChangeArrowheads="1"/>
          </p:cNvSpPr>
          <p:nvPr/>
        </p:nvSpPr>
        <p:spPr bwMode="auto">
          <a:xfrm>
            <a:off x="457200" y="4005064"/>
            <a:ext cx="802838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fr-FR" altLang="fr-FR" sz="1400" b="1" i="0" u="none" strike="noStrike" cap="none" normalizeH="0" baseline="0" dirty="0"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3) Créer une zone de dépôt (sauf si celle-ci est déjà existante)</a:t>
            </a:r>
            <a:endParaRPr lang="fr-FR" altLang="fr-FR" sz="1400" dirty="0">
              <a:solidFill>
                <a:schemeClr val="tx1">
                  <a:lumMod val="95000"/>
                  <a:lumOff val="5000"/>
                </a:schemeClr>
              </a:solidFill>
              <a:latin typeface="Calibri" panose="020F050202020403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9"/>
          <p:cNvSpPr>
            <a:spLocks noChangeArrowheads="1"/>
          </p:cNvSpPr>
          <p:nvPr/>
        </p:nvSpPr>
        <p:spPr bwMode="auto">
          <a:xfrm>
            <a:off x="408308" y="5805264"/>
            <a:ext cx="362426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tabLst/>
            </a:pPr>
            <a:r>
              <a:rPr kumimoji="0" lang="fr-FR" altLang="fr-FR" sz="1400" b="1" i="0" u="none" strike="noStrike" cap="none" normalizeH="0" baseline="0" dirty="0"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4) Importer les données dans la zone de dépôt</a:t>
            </a:r>
            <a:endParaRPr kumimoji="0" lang="fr-FR" altLang="fr-FR" sz="1400" b="0" i="0" u="none" strike="noStrike" cap="none" normalizeH="0" baseline="0" dirty="0" smtClean="0">
              <a:ln>
                <a:noFill/>
              </a:ln>
              <a:solidFill>
                <a:schemeClr val="tx1">
                  <a:lumMod val="95000"/>
                  <a:lumOff val="5000"/>
                </a:schemeClr>
              </a:solidFill>
              <a:effectLst/>
              <a:latin typeface="Arial" panose="020B0604020202020204" pitchFamily="34" charset="0"/>
            </a:endParaRPr>
          </a:p>
        </p:txBody>
      </p:sp>
    </p:spTree>
    <p:extLst>
      <p:ext uri="{BB962C8B-B14F-4D97-AF65-F5344CB8AC3E}">
        <p14:creationId xmlns:p14="http://schemas.microsoft.com/office/powerpoint/2010/main" val="7880994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3.1. Utilisation avancée de l’outils </a:t>
            </a:r>
            <a:r>
              <a:rPr lang="fr-FR" dirty="0" err="1" smtClean="0"/>
              <a:t>CartoDynamique</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Importation d’un jeu de données</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23</a:t>
            </a:fld>
            <a:endParaRPr lang="fr-FR" dirty="0"/>
          </a:p>
        </p:txBody>
      </p:sp>
      <p:sp>
        <p:nvSpPr>
          <p:cNvPr id="6" name="Rectangle 6"/>
          <p:cNvSpPr>
            <a:spLocks noChangeArrowheads="1"/>
          </p:cNvSpPr>
          <p:nvPr/>
        </p:nvSpPr>
        <p:spPr bwMode="auto">
          <a:xfrm>
            <a:off x="0" y="12425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4" name="Image 13"/>
          <p:cNvPicPr/>
          <p:nvPr/>
        </p:nvPicPr>
        <p:blipFill rotWithShape="1">
          <a:blip r:embed="rId3">
            <a:extLst>
              <a:ext uri="{28A0092B-C50C-407E-A947-70E740481C1C}">
                <a14:useLocalDpi xmlns:a14="http://schemas.microsoft.com/office/drawing/2010/main" val="0"/>
              </a:ext>
            </a:extLst>
          </a:blip>
          <a:srcRect t="730" b="-1"/>
          <a:stretch/>
        </p:blipFill>
        <p:spPr bwMode="auto">
          <a:xfrm>
            <a:off x="534516" y="1545795"/>
            <a:ext cx="8025753" cy="43771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118352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3.1. Utilisation avancée de l’outils </a:t>
            </a:r>
            <a:r>
              <a:rPr lang="fr-FR" dirty="0" err="1" smtClean="0"/>
              <a:t>CartoDynamique</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Importation d’un jeu de données</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24</a:t>
            </a:fld>
            <a:endParaRPr lang="fr-FR" dirty="0"/>
          </a:p>
        </p:txBody>
      </p:sp>
      <p:sp>
        <p:nvSpPr>
          <p:cNvPr id="6" name="Rectangle 6"/>
          <p:cNvSpPr>
            <a:spLocks noChangeArrowheads="1"/>
          </p:cNvSpPr>
          <p:nvPr/>
        </p:nvSpPr>
        <p:spPr bwMode="auto">
          <a:xfrm>
            <a:off x="0" y="12425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7" name="Image 6"/>
          <p:cNvPicPr/>
          <p:nvPr/>
        </p:nvPicPr>
        <p:blipFill rotWithShape="1">
          <a:blip r:embed="rId3"/>
          <a:srcRect l="2485" t="1614"/>
          <a:stretch/>
        </p:blipFill>
        <p:spPr bwMode="auto">
          <a:xfrm>
            <a:off x="1162870" y="1600050"/>
            <a:ext cx="6769045" cy="41903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146541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3.1. Utilisation avancée de l’outils </a:t>
            </a:r>
            <a:r>
              <a:rPr lang="fr-FR" dirty="0" err="1" smtClean="0"/>
              <a:t>CartoDynamique</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Importation d’un jeu de données</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25</a:t>
            </a:fld>
            <a:endParaRPr lang="fr-FR" dirty="0"/>
          </a:p>
        </p:txBody>
      </p:sp>
      <p:sp>
        <p:nvSpPr>
          <p:cNvPr id="6" name="Rectangle 6"/>
          <p:cNvSpPr>
            <a:spLocks noChangeArrowheads="1"/>
          </p:cNvSpPr>
          <p:nvPr/>
        </p:nvSpPr>
        <p:spPr bwMode="auto">
          <a:xfrm>
            <a:off x="0" y="12425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8" name="Image 7"/>
          <p:cNvPicPr/>
          <p:nvPr/>
        </p:nvPicPr>
        <p:blipFill rotWithShape="1">
          <a:blip r:embed="rId3"/>
          <a:srcRect l="40471"/>
          <a:stretch/>
        </p:blipFill>
        <p:spPr>
          <a:xfrm>
            <a:off x="2423157" y="1488109"/>
            <a:ext cx="4248472" cy="988818"/>
          </a:xfrm>
          <a:prstGeom prst="rect">
            <a:avLst/>
          </a:prstGeom>
        </p:spPr>
      </p:pic>
      <p:pic>
        <p:nvPicPr>
          <p:cNvPr id="9" name="Image 8"/>
          <p:cNvPicPr/>
          <p:nvPr/>
        </p:nvPicPr>
        <p:blipFill>
          <a:blip r:embed="rId4"/>
          <a:stretch>
            <a:fillRect/>
          </a:stretch>
        </p:blipFill>
        <p:spPr>
          <a:xfrm>
            <a:off x="2340788" y="2637131"/>
            <a:ext cx="4463460" cy="791870"/>
          </a:xfrm>
          <a:prstGeom prst="rect">
            <a:avLst/>
          </a:prstGeom>
        </p:spPr>
      </p:pic>
      <p:pic>
        <p:nvPicPr>
          <p:cNvPr id="10" name="Image 9"/>
          <p:cNvPicPr/>
          <p:nvPr/>
        </p:nvPicPr>
        <p:blipFill>
          <a:blip r:embed="rId5"/>
          <a:stretch>
            <a:fillRect/>
          </a:stretch>
        </p:blipFill>
        <p:spPr>
          <a:xfrm>
            <a:off x="1084366" y="3547092"/>
            <a:ext cx="6926054" cy="1893709"/>
          </a:xfrm>
          <a:prstGeom prst="rect">
            <a:avLst/>
          </a:prstGeom>
        </p:spPr>
      </p:pic>
      <p:pic>
        <p:nvPicPr>
          <p:cNvPr id="11" name="Image 10"/>
          <p:cNvPicPr/>
          <p:nvPr/>
        </p:nvPicPr>
        <p:blipFill rotWithShape="1">
          <a:blip r:embed="rId6"/>
          <a:srcRect b="2879"/>
          <a:stretch/>
        </p:blipFill>
        <p:spPr bwMode="auto">
          <a:xfrm>
            <a:off x="3018155" y="5500395"/>
            <a:ext cx="3107690" cy="8902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277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3.1. Utilisation avancée de l’outils </a:t>
            </a:r>
            <a:r>
              <a:rPr lang="fr-FR" dirty="0" err="1" smtClean="0"/>
              <a:t>CartoDynamique</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Importation d’un jeu de données</a:t>
            </a:r>
            <a:endParaRPr lang="fr-FR" dirty="0"/>
          </a:p>
        </p:txBody>
      </p:sp>
      <p:sp>
        <p:nvSpPr>
          <p:cNvPr id="6" name="Rectangle 6"/>
          <p:cNvSpPr>
            <a:spLocks noChangeArrowheads="1"/>
          </p:cNvSpPr>
          <p:nvPr/>
        </p:nvSpPr>
        <p:spPr bwMode="auto">
          <a:xfrm>
            <a:off x="0" y="12425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2" name="Image 11"/>
          <p:cNvPicPr/>
          <p:nvPr/>
        </p:nvPicPr>
        <p:blipFill>
          <a:blip r:embed="rId3"/>
          <a:stretch>
            <a:fillRect/>
          </a:stretch>
        </p:blipFill>
        <p:spPr>
          <a:xfrm>
            <a:off x="3494878" y="2080022"/>
            <a:ext cx="2099073" cy="1933313"/>
          </a:xfrm>
          <a:prstGeom prst="rect">
            <a:avLst/>
          </a:prstGeom>
        </p:spPr>
      </p:pic>
      <p:pic>
        <p:nvPicPr>
          <p:cNvPr id="13" name="Image 12"/>
          <p:cNvPicPr/>
          <p:nvPr/>
        </p:nvPicPr>
        <p:blipFill>
          <a:blip r:embed="rId4"/>
          <a:stretch>
            <a:fillRect/>
          </a:stretch>
        </p:blipFill>
        <p:spPr>
          <a:xfrm>
            <a:off x="966428" y="4195550"/>
            <a:ext cx="6840760" cy="1465599"/>
          </a:xfrm>
          <a:prstGeom prst="rect">
            <a:avLst/>
          </a:prstGeom>
        </p:spPr>
      </p:pic>
      <p:sp>
        <p:nvSpPr>
          <p:cNvPr id="14" name="Rectangle 7"/>
          <p:cNvSpPr>
            <a:spLocks noChangeArrowheads="1"/>
          </p:cNvSpPr>
          <p:nvPr/>
        </p:nvSpPr>
        <p:spPr bwMode="auto">
          <a:xfrm>
            <a:off x="457200" y="1720321"/>
            <a:ext cx="467955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fr-FR" altLang="fr-FR" sz="1400" b="1" i="0" u="none" strike="noStrike" cap="none" normalizeH="0" baseline="0" dirty="0" smtClean="0">
                <a:ln>
                  <a:noFill/>
                </a:ln>
                <a:solidFill>
                  <a:schemeClr val="tx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rPr>
              <a:t>5) Référencer la zone de dépôt dans le dictionnaire du projet</a:t>
            </a:r>
            <a:endParaRPr kumimoji="0" lang="fr-FR" altLang="fr-FR" sz="1400" b="0" i="0" u="none" strike="noStrike" cap="none" normalizeH="0" baseline="0" dirty="0" smtClean="0">
              <a:ln>
                <a:noFill/>
              </a:ln>
              <a:solidFill>
                <a:schemeClr val="tx1">
                  <a:lumMod val="95000"/>
                  <a:lumOff val="5000"/>
                </a:schemeClr>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09619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3.2. Utilisation avancée de l’outils </a:t>
            </a:r>
            <a:r>
              <a:rPr lang="fr-FR" dirty="0" err="1" smtClean="0"/>
              <a:t>CartoDynamique</a:t>
            </a:r>
            <a:endParaRPr lang="fr-FR" dirty="0"/>
          </a:p>
        </p:txBody>
      </p:sp>
      <p:sp>
        <p:nvSpPr>
          <p:cNvPr id="3" name="Espace réservé du contenu 2"/>
          <p:cNvSpPr>
            <a:spLocks noGrp="1"/>
          </p:cNvSpPr>
          <p:nvPr>
            <p:ph sz="quarter" idx="13"/>
          </p:nvPr>
        </p:nvSpPr>
        <p:spPr>
          <a:xfrm>
            <a:off x="457200" y="980728"/>
            <a:ext cx="8180387" cy="4680421"/>
          </a:xfrm>
        </p:spPr>
        <p:txBody>
          <a:bodyPr/>
          <a:lstStyle/>
          <a:p>
            <a:r>
              <a:rPr lang="fr-FR" dirty="0" smtClean="0"/>
              <a:t>Création d’une ou plusieurs carte(s)</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27</a:t>
            </a:fld>
            <a:endParaRPr lang="fr-FR" dirty="0"/>
          </a:p>
        </p:txBody>
      </p:sp>
      <p:pic>
        <p:nvPicPr>
          <p:cNvPr id="5" name="Image 4"/>
          <p:cNvPicPr/>
          <p:nvPr/>
        </p:nvPicPr>
        <p:blipFill>
          <a:blip r:embed="rId3"/>
          <a:stretch>
            <a:fillRect/>
          </a:stretch>
        </p:blipFill>
        <p:spPr>
          <a:xfrm>
            <a:off x="3614578" y="1628800"/>
            <a:ext cx="1865630" cy="1570990"/>
          </a:xfrm>
          <a:prstGeom prst="rect">
            <a:avLst/>
          </a:prstGeom>
        </p:spPr>
      </p:pic>
      <p:pic>
        <p:nvPicPr>
          <p:cNvPr id="6" name="Image 5"/>
          <p:cNvPicPr/>
          <p:nvPr/>
        </p:nvPicPr>
        <p:blipFill>
          <a:blip r:embed="rId4"/>
          <a:stretch>
            <a:fillRect/>
          </a:stretch>
        </p:blipFill>
        <p:spPr>
          <a:xfrm>
            <a:off x="2678905" y="3421591"/>
            <a:ext cx="3736975" cy="498475"/>
          </a:xfrm>
          <a:prstGeom prst="rect">
            <a:avLst/>
          </a:prstGeom>
        </p:spPr>
      </p:pic>
    </p:spTree>
    <p:extLst>
      <p:ext uri="{BB962C8B-B14F-4D97-AF65-F5344CB8AC3E}">
        <p14:creationId xmlns:p14="http://schemas.microsoft.com/office/powerpoint/2010/main" val="39015117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Nous contacter</a:t>
            </a:r>
            <a:endParaRPr lang="fr-FR" dirty="0"/>
          </a:p>
        </p:txBody>
      </p:sp>
      <p:sp>
        <p:nvSpPr>
          <p:cNvPr id="3" name="Espace réservé du contenu 2"/>
          <p:cNvSpPr>
            <a:spLocks noGrp="1"/>
          </p:cNvSpPr>
          <p:nvPr>
            <p:ph sz="quarter" idx="13"/>
          </p:nvPr>
        </p:nvSpPr>
        <p:spPr>
          <a:xfrm>
            <a:off x="468313" y="1412874"/>
            <a:ext cx="8221957" cy="4680421"/>
          </a:xfrm>
        </p:spPr>
        <p:txBody>
          <a:bodyPr/>
          <a:lstStyle/>
          <a:p>
            <a:pPr algn="ctr"/>
            <a:r>
              <a:rPr lang="fr-FR" dirty="0" smtClean="0"/>
              <a:t>Claire RAYMOND</a:t>
            </a:r>
          </a:p>
          <a:p>
            <a:pPr marL="0" indent="0" algn="ctr">
              <a:buNone/>
            </a:pPr>
            <a:r>
              <a:rPr lang="fr-FR" dirty="0" smtClean="0">
                <a:hlinkClick r:id="rId3"/>
              </a:rPr>
              <a:t>claire.raymond@toulouse.inra.fr</a:t>
            </a:r>
            <a:r>
              <a:rPr lang="fr-FR" dirty="0" smtClean="0"/>
              <a:t> </a:t>
            </a:r>
          </a:p>
          <a:p>
            <a:pPr marL="0" indent="0" algn="ctr">
              <a:buNone/>
            </a:pPr>
            <a:r>
              <a:rPr lang="fr-FR" dirty="0" smtClean="0"/>
              <a:t>05.61.28.53.11</a:t>
            </a:r>
          </a:p>
          <a:p>
            <a:pPr marL="0" indent="0" algn="ctr">
              <a:buNone/>
            </a:pPr>
            <a:endParaRPr lang="fr-FR" dirty="0"/>
          </a:p>
          <a:p>
            <a:pPr algn="ctr"/>
            <a:r>
              <a:rPr lang="fr-FR" dirty="0"/>
              <a:t>Nicolas </a:t>
            </a:r>
            <a:r>
              <a:rPr lang="fr-FR" dirty="0" smtClean="0"/>
              <a:t>LEDOUX</a:t>
            </a:r>
            <a:endParaRPr lang="fr-FR" dirty="0"/>
          </a:p>
          <a:p>
            <a:pPr marL="0" indent="0" algn="ctr">
              <a:buNone/>
            </a:pPr>
            <a:r>
              <a:rPr lang="fr-FR" dirty="0" smtClean="0">
                <a:hlinkClick r:id="rId4"/>
              </a:rPr>
              <a:t>nicolas.ledoux@toulouse.inra.fr</a:t>
            </a:r>
            <a:endParaRPr lang="fr-FR" dirty="0" smtClean="0"/>
          </a:p>
          <a:p>
            <a:pPr marL="0" indent="0" algn="ctr">
              <a:buNone/>
            </a:pPr>
            <a:r>
              <a:rPr lang="fr-FR" dirty="0" smtClean="0"/>
              <a:t>05.61.28.53.62 </a:t>
            </a:r>
          </a:p>
          <a:p>
            <a:pPr marL="0" indent="0" algn="ctr">
              <a:buNone/>
            </a:pPr>
            <a:endParaRPr lang="fr-FR" dirty="0" smtClean="0"/>
          </a:p>
          <a:p>
            <a:pPr marL="0" indent="0" algn="ctr">
              <a:buNone/>
            </a:pPr>
            <a:r>
              <a:rPr lang="fr-FR" dirty="0" smtClean="0"/>
              <a:t>La liste des contacts de l’ODR </a:t>
            </a:r>
            <a:r>
              <a:rPr lang="fr-FR" dirty="0" smtClean="0"/>
              <a:t>se trouve dans </a:t>
            </a:r>
            <a:r>
              <a:rPr lang="fr-FR" dirty="0" smtClean="0"/>
              <a:t>l’organigramme du site. </a:t>
            </a:r>
            <a:endParaRPr lang="fr-FR" dirty="0"/>
          </a:p>
        </p:txBody>
      </p:sp>
      <p:sp>
        <p:nvSpPr>
          <p:cNvPr id="4" name="Espace réservé du numéro de diapositive 3"/>
          <p:cNvSpPr>
            <a:spLocks noGrp="1"/>
          </p:cNvSpPr>
          <p:nvPr>
            <p:ph type="sldNum" sz="quarter" idx="12"/>
          </p:nvPr>
        </p:nvSpPr>
        <p:spPr/>
        <p:txBody>
          <a:bodyPr/>
          <a:lstStyle/>
          <a:p>
            <a:fld id="{CF32ABDC-C653-4B9A-AF15-496F673BA7D7}" type="slidenum">
              <a:rPr lang="fr-FR" smtClean="0"/>
              <a:pPr/>
              <a:t>28</a:t>
            </a:fld>
            <a:endParaRPr lang="fr-FR" dirty="0"/>
          </a:p>
        </p:txBody>
      </p:sp>
    </p:spTree>
    <p:extLst>
      <p:ext uri="{BB962C8B-B14F-4D97-AF65-F5344CB8AC3E}">
        <p14:creationId xmlns:p14="http://schemas.microsoft.com/office/powerpoint/2010/main" val="1877455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457200" y="44624"/>
            <a:ext cx="7859216" cy="490066"/>
          </a:xfrm>
        </p:spPr>
        <p:txBody>
          <a:bodyPr/>
          <a:lstStyle/>
          <a:p>
            <a:r>
              <a:rPr lang="fr-FR" dirty="0" smtClean="0"/>
              <a:t>1. ODR – Observatoire du Développement Rural</a:t>
            </a:r>
            <a:br>
              <a:rPr lang="fr-FR" dirty="0" smtClean="0"/>
            </a:br>
            <a:r>
              <a:rPr lang="fr-FR" sz="1800" dirty="0" smtClean="0"/>
              <a:t>1.1. Le réseau Evaluation</a:t>
            </a:r>
            <a:endParaRPr lang="fr-FR" dirty="0"/>
          </a:p>
        </p:txBody>
      </p:sp>
      <p:sp>
        <p:nvSpPr>
          <p:cNvPr id="5" name="Espace réservé du contenu 4"/>
          <p:cNvSpPr>
            <a:spLocks noGrp="1"/>
          </p:cNvSpPr>
          <p:nvPr>
            <p:ph sz="quarter" idx="13"/>
          </p:nvPr>
        </p:nvSpPr>
        <p:spPr>
          <a:xfrm>
            <a:off x="468313" y="1268859"/>
            <a:ext cx="7632079" cy="4680421"/>
          </a:xfrm>
        </p:spPr>
        <p:txBody>
          <a:bodyPr/>
          <a:lstStyle/>
          <a:p>
            <a:pPr marL="0" indent="0">
              <a:buNone/>
            </a:pPr>
            <a:endParaRPr lang="fr-FR" sz="1400" dirty="0" smtClean="0">
              <a:solidFill>
                <a:schemeClr val="tx1"/>
              </a:solidFill>
            </a:endParaRPr>
          </a:p>
          <a:p>
            <a:pPr marL="0" indent="0">
              <a:buNone/>
            </a:pPr>
            <a:endParaRPr lang="fr-FR" sz="1400" dirty="0">
              <a:solidFill>
                <a:schemeClr val="tx1"/>
              </a:solidFill>
            </a:endParaRPr>
          </a:p>
          <a:p>
            <a:pPr marL="0" indent="0">
              <a:buNone/>
            </a:pPr>
            <a:r>
              <a:rPr lang="fr-FR" sz="1400" dirty="0" smtClean="0">
                <a:solidFill>
                  <a:schemeClr val="tx1"/>
                </a:solidFill>
              </a:rPr>
              <a:t>L’ODR est un </a:t>
            </a:r>
            <a:r>
              <a:rPr lang="fr-FR" sz="1400" b="1" dirty="0" smtClean="0">
                <a:solidFill>
                  <a:schemeClr val="accent3">
                    <a:lumMod val="75000"/>
                  </a:schemeClr>
                </a:solidFill>
              </a:rPr>
              <a:t>partenariat</a:t>
            </a:r>
            <a:r>
              <a:rPr lang="fr-FR" sz="1400" dirty="0" smtClean="0">
                <a:solidFill>
                  <a:schemeClr val="tx1"/>
                </a:solidFill>
              </a:rPr>
              <a:t>:</a:t>
            </a:r>
          </a:p>
          <a:p>
            <a:pPr>
              <a:buFontTx/>
              <a:buChar char="-"/>
            </a:pPr>
            <a:r>
              <a:rPr lang="fr-FR" sz="1400" dirty="0" smtClean="0">
                <a:solidFill>
                  <a:schemeClr val="tx1"/>
                </a:solidFill>
              </a:rPr>
              <a:t>Gestionnaire des politiques de développement rural</a:t>
            </a:r>
          </a:p>
          <a:p>
            <a:pPr>
              <a:buFontTx/>
              <a:buChar char="-"/>
            </a:pPr>
            <a:r>
              <a:rPr lang="fr-FR" sz="1400" dirty="0" smtClean="0">
                <a:solidFill>
                  <a:schemeClr val="tx1"/>
                </a:solidFill>
              </a:rPr>
              <a:t>Fournisseur de données</a:t>
            </a:r>
          </a:p>
          <a:p>
            <a:pPr>
              <a:buFontTx/>
              <a:buChar char="-"/>
            </a:pPr>
            <a:r>
              <a:rPr lang="fr-FR" sz="1400" dirty="0" smtClean="0">
                <a:solidFill>
                  <a:schemeClr val="tx1"/>
                </a:solidFill>
              </a:rPr>
              <a:t>Organisme de recherche : INRA</a:t>
            </a:r>
          </a:p>
          <a:p>
            <a:pPr marL="0" indent="0">
              <a:buNone/>
            </a:pPr>
            <a:endParaRPr lang="fr-FR" sz="1400" dirty="0" smtClean="0">
              <a:solidFill>
                <a:schemeClr val="tx1"/>
              </a:solidFill>
            </a:endParaRPr>
          </a:p>
          <a:p>
            <a:pPr marL="0" indent="0">
              <a:buNone/>
            </a:pPr>
            <a:r>
              <a:rPr lang="fr-FR" sz="1400" dirty="0" smtClean="0">
                <a:solidFill>
                  <a:schemeClr val="tx1"/>
                </a:solidFill>
              </a:rPr>
              <a:t>Avec un objectif commun (</a:t>
            </a:r>
            <a:r>
              <a:rPr lang="fr-FR" sz="1400" b="1" dirty="0" smtClean="0">
                <a:solidFill>
                  <a:schemeClr val="accent3">
                    <a:lumMod val="75000"/>
                  </a:schemeClr>
                </a:solidFill>
              </a:rPr>
              <a:t>convention</a:t>
            </a:r>
            <a:r>
              <a:rPr lang="fr-FR" sz="1400" dirty="0" smtClean="0">
                <a:solidFill>
                  <a:schemeClr val="tx1"/>
                </a:solidFill>
              </a:rPr>
              <a:t> </a:t>
            </a:r>
            <a:r>
              <a:rPr lang="fr-FR" sz="1400" b="1" dirty="0" smtClean="0">
                <a:solidFill>
                  <a:schemeClr val="accent3">
                    <a:lumMod val="75000"/>
                  </a:schemeClr>
                </a:solidFill>
              </a:rPr>
              <a:t>ODR</a:t>
            </a:r>
            <a:r>
              <a:rPr lang="fr-FR" sz="1400" dirty="0" smtClean="0">
                <a:solidFill>
                  <a:schemeClr val="tx1"/>
                </a:solidFill>
              </a:rPr>
              <a:t>): </a:t>
            </a:r>
          </a:p>
          <a:p>
            <a:pPr>
              <a:buFontTx/>
              <a:buChar char="-"/>
            </a:pPr>
            <a:r>
              <a:rPr lang="fr-FR" sz="1400" dirty="0">
                <a:solidFill>
                  <a:schemeClr val="tx1"/>
                </a:solidFill>
              </a:rPr>
              <a:t>D</a:t>
            </a:r>
            <a:r>
              <a:rPr lang="fr-FR" sz="1400" dirty="0" smtClean="0">
                <a:solidFill>
                  <a:schemeClr val="tx1"/>
                </a:solidFill>
              </a:rPr>
              <a:t>évelopper et maintenir une plateforme statistique originale pour l’analyse et l’évaluation des politiques rurales territorialisées</a:t>
            </a:r>
          </a:p>
          <a:p>
            <a:pPr>
              <a:buFontTx/>
              <a:buChar char="-"/>
            </a:pPr>
            <a:r>
              <a:rPr lang="fr-FR" sz="1400" dirty="0" smtClean="0">
                <a:solidFill>
                  <a:schemeClr val="tx1"/>
                </a:solidFill>
              </a:rPr>
              <a:t>Fournir une assistance technique aux évaluations</a:t>
            </a:r>
          </a:p>
          <a:p>
            <a:pPr marL="0" indent="0">
              <a:buNone/>
            </a:pPr>
            <a:endParaRPr lang="fr-FR" sz="1400" dirty="0" smtClean="0">
              <a:solidFill>
                <a:schemeClr val="tx1"/>
              </a:solidFill>
            </a:endParaRPr>
          </a:p>
          <a:p>
            <a:pPr marL="0" indent="0">
              <a:buNone/>
            </a:pPr>
            <a:r>
              <a:rPr lang="fr-FR" sz="1400" dirty="0" smtClean="0">
                <a:solidFill>
                  <a:schemeClr val="tx1"/>
                </a:solidFill>
              </a:rPr>
              <a:t>L’</a:t>
            </a:r>
            <a:r>
              <a:rPr lang="fr-FR" sz="1400" b="1" dirty="0" smtClean="0">
                <a:solidFill>
                  <a:schemeClr val="accent3">
                    <a:lumMod val="75000"/>
                  </a:schemeClr>
                </a:solidFill>
              </a:rPr>
              <a:t>originalité</a:t>
            </a:r>
            <a:r>
              <a:rPr lang="fr-FR" sz="1400" dirty="0" smtClean="0">
                <a:solidFill>
                  <a:schemeClr val="tx1"/>
                </a:solidFill>
              </a:rPr>
              <a:t>:</a:t>
            </a:r>
          </a:p>
          <a:p>
            <a:pPr>
              <a:buFontTx/>
              <a:buChar char="-"/>
            </a:pPr>
            <a:r>
              <a:rPr lang="fr-FR" sz="1400" dirty="0" smtClean="0">
                <a:solidFill>
                  <a:schemeClr val="tx1"/>
                </a:solidFill>
              </a:rPr>
              <a:t>Utilisation de données administratives associées à un système d’information géographique</a:t>
            </a:r>
          </a:p>
          <a:p>
            <a:pPr marL="0" indent="0">
              <a:buNone/>
            </a:pPr>
            <a:endParaRPr lang="fr-FR" sz="1400" dirty="0">
              <a:solidFill>
                <a:schemeClr val="tx1"/>
              </a:solidFill>
            </a:endParaRPr>
          </a:p>
          <a:p>
            <a:pPr marL="0" indent="0">
              <a:buNone/>
            </a:pPr>
            <a:endParaRPr lang="fr-FR" sz="1400" dirty="0" smtClean="0">
              <a:solidFill>
                <a:schemeClr val="tx1"/>
              </a:solidFill>
            </a:endParaRPr>
          </a:p>
          <a:p>
            <a:pPr>
              <a:buFontTx/>
              <a:buChar char="-"/>
            </a:pPr>
            <a:endParaRPr lang="fr-FR" sz="1400" dirty="0">
              <a:solidFill>
                <a:schemeClr val="tx1"/>
              </a:solidFill>
            </a:endParaRPr>
          </a:p>
          <a:p>
            <a:endParaRPr lang="fr-FR" sz="1400" dirty="0">
              <a:solidFill>
                <a:schemeClr val="tx1"/>
              </a:solidFill>
            </a:endParaRPr>
          </a:p>
          <a:p>
            <a:pPr marL="457200" lvl="1" indent="0">
              <a:buNone/>
            </a:pPr>
            <a:endParaRPr lang="fr-FR" dirty="0"/>
          </a:p>
        </p:txBody>
      </p:sp>
      <p:sp>
        <p:nvSpPr>
          <p:cNvPr id="3" name="Espace réservé du numéro de diapositive 2"/>
          <p:cNvSpPr>
            <a:spLocks noGrp="1"/>
          </p:cNvSpPr>
          <p:nvPr>
            <p:ph type="sldNum" sz="quarter" idx="12"/>
          </p:nvPr>
        </p:nvSpPr>
        <p:spPr/>
        <p:txBody>
          <a:bodyPr/>
          <a:lstStyle/>
          <a:p>
            <a:fld id="{CF32ABDC-C653-4B9A-AF15-496F673BA7D7}" type="slidenum">
              <a:rPr lang="fr-FR" smtClean="0"/>
              <a:pPr/>
              <a:t>3</a:t>
            </a:fld>
            <a:endParaRPr lang="fr-FR" dirty="0"/>
          </a:p>
        </p:txBody>
      </p:sp>
      <p:pic>
        <p:nvPicPr>
          <p:cNvPr id="6" name="Image 5" descr="Capture d’écran 2015-11-08 à 17.14.11.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48064" y="1179143"/>
            <a:ext cx="3746624" cy="1889817"/>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9173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sz="quarter" idx="13"/>
          </p:nvPr>
        </p:nvSpPr>
        <p:spPr>
          <a:xfrm>
            <a:off x="468313" y="1520837"/>
            <a:ext cx="8180387" cy="3816326"/>
          </a:xfrm>
        </p:spPr>
        <p:txBody>
          <a:bodyPr/>
          <a:lstStyle/>
          <a:p>
            <a:pPr marL="0" indent="0">
              <a:buNone/>
            </a:pPr>
            <a:r>
              <a:rPr lang="fr-FR" sz="1400" dirty="0" smtClean="0">
                <a:solidFill>
                  <a:schemeClr val="tx1"/>
                </a:solidFill>
              </a:rPr>
              <a:t>Maintien de l’observatoire emploi agricole (</a:t>
            </a:r>
            <a:r>
              <a:rPr lang="fr-FR" sz="1400" b="1" dirty="0" smtClean="0">
                <a:solidFill>
                  <a:schemeClr val="accent3">
                    <a:lumMod val="75000"/>
                  </a:schemeClr>
                </a:solidFill>
              </a:rPr>
              <a:t>Réseau Emploi</a:t>
            </a:r>
            <a:r>
              <a:rPr lang="fr-FR" sz="1400" dirty="0" smtClean="0">
                <a:solidFill>
                  <a:schemeClr val="tx1"/>
                </a:solidFill>
              </a:rPr>
              <a:t>)</a:t>
            </a:r>
          </a:p>
          <a:p>
            <a:pPr>
              <a:buFontTx/>
              <a:buChar char="-"/>
            </a:pPr>
            <a:r>
              <a:rPr lang="fr-FR" sz="1400" dirty="0">
                <a:solidFill>
                  <a:schemeClr val="tx1"/>
                </a:solidFill>
              </a:rPr>
              <a:t>C</a:t>
            </a:r>
            <a:r>
              <a:rPr lang="fr-FR" sz="1400" dirty="0" smtClean="0">
                <a:solidFill>
                  <a:schemeClr val="tx1"/>
                </a:solidFill>
              </a:rPr>
              <a:t>ollaboration avec la CCMSA</a:t>
            </a:r>
          </a:p>
          <a:p>
            <a:pPr>
              <a:buFontTx/>
              <a:buChar char="-"/>
            </a:pPr>
            <a:r>
              <a:rPr lang="fr-FR" sz="1400" dirty="0" smtClean="0">
                <a:solidFill>
                  <a:schemeClr val="tx1"/>
                </a:solidFill>
              </a:rPr>
              <a:t>Production de tableaux de bord annuels à partir des données MSA</a:t>
            </a:r>
          </a:p>
          <a:p>
            <a:pPr>
              <a:buFontTx/>
              <a:buChar char="-"/>
            </a:pPr>
            <a:endParaRPr lang="fr-FR" sz="1400" dirty="0">
              <a:solidFill>
                <a:schemeClr val="tx1"/>
              </a:solidFill>
            </a:endParaRPr>
          </a:p>
          <a:p>
            <a:pPr marL="0" indent="0">
              <a:buNone/>
            </a:pPr>
            <a:r>
              <a:rPr lang="fr-FR" sz="1400" dirty="0" smtClean="0">
                <a:solidFill>
                  <a:schemeClr val="tx1"/>
                </a:solidFill>
              </a:rPr>
              <a:t>Maintien des répertoires des SIQO (</a:t>
            </a:r>
            <a:r>
              <a:rPr lang="fr-FR" sz="1400" b="1" dirty="0" smtClean="0">
                <a:solidFill>
                  <a:schemeClr val="accent3">
                    <a:lumMod val="75000"/>
                  </a:schemeClr>
                </a:solidFill>
              </a:rPr>
              <a:t>Réseau Qualité</a:t>
            </a:r>
            <a:r>
              <a:rPr lang="fr-FR" sz="1400" dirty="0" smtClean="0">
                <a:solidFill>
                  <a:schemeClr val="tx1"/>
                </a:solidFill>
              </a:rPr>
              <a:t>)</a:t>
            </a:r>
          </a:p>
          <a:p>
            <a:pPr>
              <a:buFontTx/>
              <a:buChar char="-"/>
            </a:pPr>
            <a:r>
              <a:rPr lang="fr-FR" sz="1400" dirty="0" smtClean="0">
                <a:solidFill>
                  <a:schemeClr val="tx1"/>
                </a:solidFill>
              </a:rPr>
              <a:t>Collaboration avec l’INAO</a:t>
            </a:r>
          </a:p>
          <a:p>
            <a:pPr>
              <a:buFontTx/>
              <a:buChar char="-"/>
            </a:pPr>
            <a:r>
              <a:rPr lang="fr-FR" sz="1400" dirty="0" smtClean="0">
                <a:solidFill>
                  <a:schemeClr val="tx1"/>
                </a:solidFill>
              </a:rPr>
              <a:t>Fiches d’information sur l’économie des SIQO par produit, filière et région</a:t>
            </a:r>
          </a:p>
          <a:p>
            <a:pPr>
              <a:buFontTx/>
              <a:buChar char="-"/>
            </a:pPr>
            <a:endParaRPr lang="fr-FR" sz="1400" dirty="0">
              <a:solidFill>
                <a:schemeClr val="tx1"/>
              </a:solidFill>
            </a:endParaRPr>
          </a:p>
          <a:p>
            <a:pPr marL="0" indent="0">
              <a:buNone/>
            </a:pPr>
            <a:r>
              <a:rPr lang="fr-FR" sz="1400" dirty="0" smtClean="0">
                <a:solidFill>
                  <a:schemeClr val="tx1"/>
                </a:solidFill>
              </a:rPr>
              <a:t>Systèmes de Culture et Systèmes de Production (</a:t>
            </a:r>
            <a:r>
              <a:rPr lang="fr-FR" sz="1400" b="1" dirty="0">
                <a:solidFill>
                  <a:schemeClr val="accent3">
                    <a:lumMod val="75000"/>
                  </a:schemeClr>
                </a:solidFill>
              </a:rPr>
              <a:t>Réseau Systèmes Agricoles</a:t>
            </a:r>
            <a:r>
              <a:rPr lang="fr-FR" sz="1400" dirty="0" smtClean="0">
                <a:solidFill>
                  <a:schemeClr val="tx1"/>
                </a:solidFill>
              </a:rPr>
              <a:t>)</a:t>
            </a:r>
          </a:p>
          <a:p>
            <a:pPr>
              <a:buFontTx/>
              <a:buChar char="-"/>
            </a:pPr>
            <a:r>
              <a:rPr lang="fr-FR" sz="1400" dirty="0" smtClean="0">
                <a:solidFill>
                  <a:schemeClr val="tx1"/>
                </a:solidFill>
              </a:rPr>
              <a:t>Travaux de modélisation des systèmes agricoles sur la base du RPG (anonyme)</a:t>
            </a:r>
          </a:p>
          <a:p>
            <a:pPr>
              <a:buFontTx/>
              <a:buChar char="-"/>
            </a:pPr>
            <a:r>
              <a:rPr lang="fr-FR" sz="1400" dirty="0" smtClean="0">
                <a:solidFill>
                  <a:schemeClr val="tx1"/>
                </a:solidFill>
              </a:rPr>
              <a:t>Spatialisation des systèmes de culture et des systèmes de production</a:t>
            </a:r>
          </a:p>
          <a:p>
            <a:pPr>
              <a:buFontTx/>
              <a:buChar char="-"/>
            </a:pPr>
            <a:endParaRPr lang="fr-FR" sz="1400" dirty="0">
              <a:solidFill>
                <a:schemeClr val="tx1"/>
              </a:solidFill>
            </a:endParaRPr>
          </a:p>
          <a:p>
            <a:pPr marL="0" indent="0">
              <a:buNone/>
            </a:pPr>
            <a:r>
              <a:rPr lang="fr-FR" sz="1400" dirty="0" smtClean="0">
                <a:solidFill>
                  <a:schemeClr val="tx1"/>
                </a:solidFill>
              </a:rPr>
              <a:t>Participation à des </a:t>
            </a:r>
            <a:r>
              <a:rPr lang="fr-FR" sz="1400" b="1" dirty="0" smtClean="0">
                <a:solidFill>
                  <a:schemeClr val="accent3">
                    <a:lumMod val="75000"/>
                  </a:schemeClr>
                </a:solidFill>
              </a:rPr>
              <a:t>études et travaux de recherche</a:t>
            </a:r>
          </a:p>
          <a:p>
            <a:pPr>
              <a:buFontTx/>
              <a:buChar char="-"/>
            </a:pPr>
            <a:r>
              <a:rPr lang="fr-FR" sz="1400" dirty="0" smtClean="0">
                <a:solidFill>
                  <a:schemeClr val="tx1"/>
                </a:solidFill>
              </a:rPr>
              <a:t>9 programmes de recherche en cours impliquant l’équipe ODR (ANR, Europe H2020)</a:t>
            </a:r>
          </a:p>
          <a:p>
            <a:pPr marL="0" indent="0">
              <a:buNone/>
            </a:pPr>
            <a:endParaRPr lang="fr-FR" sz="1400" dirty="0" smtClean="0">
              <a:solidFill>
                <a:schemeClr val="tx1"/>
              </a:solidFill>
            </a:endParaRPr>
          </a:p>
          <a:p>
            <a:pPr>
              <a:buFontTx/>
              <a:buChar char="-"/>
            </a:pPr>
            <a:endParaRPr lang="fr-FR" sz="1400" dirty="0"/>
          </a:p>
          <a:p>
            <a:pPr marL="457200" lvl="1" indent="0">
              <a:buNone/>
            </a:pPr>
            <a:endParaRPr lang="fr-FR" dirty="0" smtClean="0"/>
          </a:p>
        </p:txBody>
      </p:sp>
      <p:sp>
        <p:nvSpPr>
          <p:cNvPr id="3" name="Espace réservé du numéro de diapositive 2"/>
          <p:cNvSpPr>
            <a:spLocks noGrp="1"/>
          </p:cNvSpPr>
          <p:nvPr>
            <p:ph type="sldNum" sz="quarter" idx="12"/>
          </p:nvPr>
        </p:nvSpPr>
        <p:spPr/>
        <p:txBody>
          <a:bodyPr/>
          <a:lstStyle/>
          <a:p>
            <a:fld id="{CF32ABDC-C653-4B9A-AF15-496F673BA7D7}" type="slidenum">
              <a:rPr lang="fr-FR" smtClean="0"/>
              <a:pPr/>
              <a:t>4</a:t>
            </a:fld>
            <a:endParaRPr lang="fr-FR" dirty="0"/>
          </a:p>
        </p:txBody>
      </p:sp>
      <p:sp>
        <p:nvSpPr>
          <p:cNvPr id="6" name="Titre 7"/>
          <p:cNvSpPr txBox="1">
            <a:spLocks/>
          </p:cNvSpPr>
          <p:nvPr/>
        </p:nvSpPr>
        <p:spPr>
          <a:xfrm>
            <a:off x="457200" y="44624"/>
            <a:ext cx="7859216" cy="490066"/>
          </a:xfrm>
          <a:prstGeom prst="rect">
            <a:avLst/>
          </a:prstGeom>
        </p:spPr>
        <p:txBody>
          <a:bodyPr/>
          <a:lstStyle>
            <a:lvl1pPr algn="r" defTabSz="914400" rtl="0" eaLnBrk="1" latinLnBrk="0" hangingPunct="1">
              <a:spcBef>
                <a:spcPct val="0"/>
              </a:spcBef>
              <a:buNone/>
              <a:defRPr sz="2400" b="1" kern="1200" baseline="0">
                <a:solidFill>
                  <a:schemeClr val="tx2"/>
                </a:solidFill>
                <a:latin typeface="+mn-lt"/>
                <a:ea typeface="+mj-ea"/>
                <a:cs typeface="+mj-cs"/>
              </a:defRPr>
            </a:lvl1pPr>
          </a:lstStyle>
          <a:p>
            <a:r>
              <a:rPr lang="fr-FR" dirty="0" smtClean="0"/>
              <a:t>1. ODR – Observatoire du Développement Rural</a:t>
            </a:r>
            <a:br>
              <a:rPr lang="fr-FR" dirty="0" smtClean="0"/>
            </a:br>
            <a:r>
              <a:rPr lang="fr-FR" sz="1800" dirty="0" smtClean="0"/>
              <a:t>1.2. Autres rôles de l’ODR</a:t>
            </a:r>
            <a:endParaRPr lang="fr-FR" dirty="0"/>
          </a:p>
        </p:txBody>
      </p:sp>
    </p:spTree>
    <p:extLst>
      <p:ext uri="{BB962C8B-B14F-4D97-AF65-F5344CB8AC3E}">
        <p14:creationId xmlns:p14="http://schemas.microsoft.com/office/powerpoint/2010/main" val="3621441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sz="quarter" idx="13"/>
          </p:nvPr>
        </p:nvSpPr>
        <p:spPr>
          <a:xfrm>
            <a:off x="32019" y="1754839"/>
            <a:ext cx="4614990" cy="3348322"/>
          </a:xfrm>
        </p:spPr>
        <p:txBody>
          <a:bodyPr>
            <a:normAutofit/>
          </a:bodyPr>
          <a:lstStyle/>
          <a:p>
            <a:pPr>
              <a:buFontTx/>
              <a:buChar char="-"/>
            </a:pPr>
            <a:r>
              <a:rPr lang="fr-FR" sz="1400" b="1" dirty="0" smtClean="0">
                <a:solidFill>
                  <a:schemeClr val="accent3">
                    <a:lumMod val="75000"/>
                  </a:schemeClr>
                </a:solidFill>
              </a:rPr>
              <a:t>Hébergement</a:t>
            </a:r>
            <a:r>
              <a:rPr lang="fr-FR" sz="1400" dirty="0" smtClean="0">
                <a:solidFill>
                  <a:schemeClr val="tx1"/>
                </a:solidFill>
              </a:rPr>
              <a:t> INRA</a:t>
            </a:r>
          </a:p>
          <a:p>
            <a:pPr lvl="1">
              <a:buFont typeface="Wingdings" panose="05000000000000000000" pitchFamily="2" charset="2"/>
              <a:buChar char="Ø"/>
            </a:pPr>
            <a:r>
              <a:rPr lang="fr-FR" sz="1200" dirty="0" err="1"/>
              <a:t>Prod</a:t>
            </a:r>
            <a:r>
              <a:rPr lang="fr-FR" sz="1200" dirty="0"/>
              <a:t> : </a:t>
            </a:r>
            <a:r>
              <a:rPr lang="fr-FR" sz="1200" dirty="0" err="1"/>
              <a:t>supagro</a:t>
            </a:r>
            <a:r>
              <a:rPr lang="fr-FR" sz="1200" dirty="0"/>
              <a:t> – Montpellier</a:t>
            </a:r>
          </a:p>
          <a:p>
            <a:pPr marL="0" indent="0">
              <a:buNone/>
            </a:pPr>
            <a:endParaRPr lang="fr-FR" sz="1400" dirty="0" smtClean="0">
              <a:solidFill>
                <a:schemeClr val="tx1"/>
              </a:solidFill>
            </a:endParaRPr>
          </a:p>
          <a:p>
            <a:pPr>
              <a:buFontTx/>
              <a:buChar char="-"/>
            </a:pPr>
            <a:r>
              <a:rPr lang="fr-FR" sz="1400" b="1" dirty="0" smtClean="0">
                <a:solidFill>
                  <a:schemeClr val="accent3">
                    <a:lumMod val="75000"/>
                  </a:schemeClr>
                </a:solidFill>
              </a:rPr>
              <a:t>Administration</a:t>
            </a:r>
            <a:r>
              <a:rPr lang="fr-FR" sz="1400" dirty="0" smtClean="0">
                <a:solidFill>
                  <a:schemeClr val="tx1"/>
                </a:solidFill>
              </a:rPr>
              <a:t> par l’US ODR</a:t>
            </a:r>
          </a:p>
          <a:p>
            <a:pPr>
              <a:buFontTx/>
              <a:buChar char="-"/>
            </a:pPr>
            <a:endParaRPr lang="fr-FR" sz="1400" dirty="0" smtClean="0">
              <a:solidFill>
                <a:schemeClr val="tx1"/>
              </a:solidFill>
            </a:endParaRPr>
          </a:p>
          <a:p>
            <a:pPr>
              <a:buFontTx/>
              <a:buChar char="-"/>
            </a:pPr>
            <a:r>
              <a:rPr lang="fr-FR" sz="1400" dirty="0" smtClean="0">
                <a:solidFill>
                  <a:schemeClr val="tx1"/>
                </a:solidFill>
              </a:rPr>
              <a:t>Utilisation de ressources </a:t>
            </a:r>
            <a:r>
              <a:rPr lang="fr-FR" sz="1400" b="1" dirty="0" smtClean="0">
                <a:solidFill>
                  <a:schemeClr val="accent3">
                    <a:lumMod val="75000"/>
                  </a:schemeClr>
                </a:solidFill>
              </a:rPr>
              <a:t>logiciels libres </a:t>
            </a:r>
            <a:r>
              <a:rPr lang="fr-FR" sz="1400" dirty="0" smtClean="0">
                <a:solidFill>
                  <a:schemeClr val="tx1"/>
                </a:solidFill>
              </a:rPr>
              <a:t>: </a:t>
            </a:r>
          </a:p>
          <a:p>
            <a:pPr lvl="1">
              <a:buFont typeface="Wingdings" panose="05000000000000000000" pitchFamily="2" charset="2"/>
              <a:buChar char="Ø"/>
            </a:pPr>
            <a:r>
              <a:rPr lang="fr-FR" sz="1200" dirty="0" smtClean="0">
                <a:solidFill>
                  <a:schemeClr val="tx1"/>
                </a:solidFill>
              </a:rPr>
              <a:t>JOOMLA – Gestionnaire de contenu, </a:t>
            </a:r>
          </a:p>
          <a:p>
            <a:pPr lvl="1">
              <a:buFont typeface="Wingdings" panose="05000000000000000000" pitchFamily="2" charset="2"/>
              <a:buChar char="Ø"/>
            </a:pPr>
            <a:r>
              <a:rPr lang="fr-FR" sz="1200" dirty="0"/>
              <a:t>MYSQL/POSTGRES/POSTGIS – Gestionnaire de base de données</a:t>
            </a:r>
          </a:p>
          <a:p>
            <a:pPr lvl="1">
              <a:buFont typeface="Wingdings" panose="05000000000000000000" pitchFamily="2" charset="2"/>
              <a:buChar char="Ø"/>
            </a:pPr>
            <a:r>
              <a:rPr lang="fr-FR" sz="1200" dirty="0" smtClean="0">
                <a:solidFill>
                  <a:schemeClr val="tx1"/>
                </a:solidFill>
              </a:rPr>
              <a:t>R – </a:t>
            </a:r>
            <a:r>
              <a:rPr lang="fr-FR" sz="1200" dirty="0">
                <a:solidFill>
                  <a:schemeClr val="tx1"/>
                </a:solidFill>
              </a:rPr>
              <a:t>Statistiques</a:t>
            </a:r>
          </a:p>
          <a:p>
            <a:pPr lvl="1">
              <a:buFont typeface="Wingdings" panose="05000000000000000000" pitchFamily="2" charset="2"/>
              <a:buChar char="Ø"/>
            </a:pPr>
            <a:r>
              <a:rPr lang="fr-FR" sz="1200" dirty="0">
                <a:solidFill>
                  <a:schemeClr val="tx1"/>
                </a:solidFill>
              </a:rPr>
              <a:t>MAPSERVER – Serveur de données </a:t>
            </a:r>
            <a:r>
              <a:rPr lang="fr-FR" sz="1200" dirty="0" smtClean="0">
                <a:solidFill>
                  <a:schemeClr val="tx1"/>
                </a:solidFill>
              </a:rPr>
              <a:t>géographiques</a:t>
            </a:r>
          </a:p>
          <a:p>
            <a:pPr marL="457200" lvl="1" indent="0">
              <a:buNone/>
            </a:pPr>
            <a:endParaRPr lang="fr-FR" sz="1200" dirty="0">
              <a:solidFill>
                <a:schemeClr val="tx1"/>
              </a:solidFill>
            </a:endParaRPr>
          </a:p>
          <a:p>
            <a:pPr>
              <a:buFontTx/>
              <a:buChar char="-"/>
            </a:pPr>
            <a:r>
              <a:rPr lang="fr-FR" sz="1400" dirty="0" smtClean="0">
                <a:solidFill>
                  <a:schemeClr val="tx1"/>
                </a:solidFill>
              </a:rPr>
              <a:t>Développement d’une application en interne: </a:t>
            </a:r>
            <a:r>
              <a:rPr lang="fr-FR" sz="1400" b="1" dirty="0" err="1" smtClean="0">
                <a:solidFill>
                  <a:schemeClr val="accent3">
                    <a:lumMod val="75000"/>
                  </a:schemeClr>
                </a:solidFill>
              </a:rPr>
              <a:t>CartoDynamique</a:t>
            </a:r>
            <a:endParaRPr lang="fr-FR" sz="1400" b="1" dirty="0">
              <a:solidFill>
                <a:schemeClr val="accent3">
                  <a:lumMod val="75000"/>
                </a:schemeClr>
              </a:solidFill>
            </a:endParaRPr>
          </a:p>
          <a:p>
            <a:pPr marL="0" indent="0">
              <a:buNone/>
            </a:pPr>
            <a:endParaRPr lang="fr-FR" dirty="0" smtClean="0"/>
          </a:p>
          <a:p>
            <a:pPr marL="0" indent="0">
              <a:buNone/>
            </a:pPr>
            <a:endParaRPr lang="fr-FR" dirty="0"/>
          </a:p>
          <a:p>
            <a:pPr marL="0" indent="0">
              <a:buNone/>
            </a:pPr>
            <a:endParaRPr lang="fr-FR" dirty="0" smtClean="0"/>
          </a:p>
          <a:p>
            <a:pPr>
              <a:buFontTx/>
              <a:buChar char="-"/>
            </a:pPr>
            <a:endParaRPr lang="fr-FR" sz="1400" dirty="0" smtClean="0">
              <a:solidFill>
                <a:schemeClr val="tx1"/>
              </a:solidFill>
            </a:endParaRPr>
          </a:p>
          <a:p>
            <a:pPr>
              <a:buFontTx/>
              <a:buChar char="-"/>
            </a:pPr>
            <a:endParaRPr lang="fr-FR" sz="1400" dirty="0" smtClean="0">
              <a:solidFill>
                <a:schemeClr val="tx1"/>
              </a:solidFill>
            </a:endParaRPr>
          </a:p>
          <a:p>
            <a:pPr>
              <a:buFontTx/>
              <a:buChar char="-"/>
            </a:pPr>
            <a:endParaRPr lang="fr-FR" sz="1400" dirty="0"/>
          </a:p>
          <a:p>
            <a:pPr marL="457200" lvl="1" indent="0">
              <a:buNone/>
            </a:pPr>
            <a:endParaRPr lang="fr-FR" dirty="0" smtClean="0"/>
          </a:p>
        </p:txBody>
      </p:sp>
      <p:sp>
        <p:nvSpPr>
          <p:cNvPr id="3" name="Espace réservé du numéro de diapositive 2"/>
          <p:cNvSpPr>
            <a:spLocks noGrp="1"/>
          </p:cNvSpPr>
          <p:nvPr>
            <p:ph type="sldNum" sz="quarter" idx="12"/>
          </p:nvPr>
        </p:nvSpPr>
        <p:spPr/>
        <p:txBody>
          <a:bodyPr/>
          <a:lstStyle/>
          <a:p>
            <a:fld id="{CF32ABDC-C653-4B9A-AF15-496F673BA7D7}" type="slidenum">
              <a:rPr lang="fr-FR" smtClean="0"/>
              <a:pPr/>
              <a:t>5</a:t>
            </a:fld>
            <a:endParaRPr lang="fr-FR" dirty="0"/>
          </a:p>
        </p:txBody>
      </p:sp>
      <p:pic>
        <p:nvPicPr>
          <p:cNvPr id="13" name="Image 12"/>
          <p:cNvPicPr>
            <a:picLocks noChangeAspect="1"/>
          </p:cNvPicPr>
          <p:nvPr/>
        </p:nvPicPr>
        <p:blipFill>
          <a:blip r:embed="rId3"/>
          <a:stretch>
            <a:fillRect/>
          </a:stretch>
        </p:blipFill>
        <p:spPr>
          <a:xfrm>
            <a:off x="4283968" y="1653616"/>
            <a:ext cx="4860762" cy="3550769"/>
          </a:xfrm>
          <a:prstGeom prst="rect">
            <a:avLst/>
          </a:prstGeom>
        </p:spPr>
      </p:pic>
      <p:sp>
        <p:nvSpPr>
          <p:cNvPr id="7" name="Titre 7"/>
          <p:cNvSpPr txBox="1">
            <a:spLocks/>
          </p:cNvSpPr>
          <p:nvPr/>
        </p:nvSpPr>
        <p:spPr>
          <a:xfrm>
            <a:off x="457200" y="44624"/>
            <a:ext cx="7859216" cy="490066"/>
          </a:xfrm>
          <a:prstGeom prst="rect">
            <a:avLst/>
          </a:prstGeom>
        </p:spPr>
        <p:txBody>
          <a:bodyPr/>
          <a:lstStyle>
            <a:lvl1pPr algn="r" defTabSz="914400" rtl="0" eaLnBrk="1" latinLnBrk="0" hangingPunct="1">
              <a:spcBef>
                <a:spcPct val="0"/>
              </a:spcBef>
              <a:buNone/>
              <a:defRPr sz="2400" b="1" kern="1200" baseline="0">
                <a:solidFill>
                  <a:schemeClr val="tx2"/>
                </a:solidFill>
                <a:latin typeface="+mn-lt"/>
                <a:ea typeface="+mj-ea"/>
                <a:cs typeface="+mj-cs"/>
              </a:defRPr>
            </a:lvl1pPr>
          </a:lstStyle>
          <a:p>
            <a:r>
              <a:rPr lang="fr-FR" dirty="0" smtClean="0"/>
              <a:t>1. ODR – Observatoire du Développement Rural</a:t>
            </a:r>
            <a:br>
              <a:rPr lang="fr-FR" dirty="0" smtClean="0"/>
            </a:br>
            <a:r>
              <a:rPr lang="fr-FR" sz="1800" dirty="0" smtClean="0"/>
              <a:t>1.3. Plateforme informatique</a:t>
            </a:r>
            <a:endParaRPr lang="fr-FR" dirty="0"/>
          </a:p>
        </p:txBody>
      </p:sp>
    </p:spTree>
    <p:extLst>
      <p:ext uri="{BB962C8B-B14F-4D97-AF65-F5344CB8AC3E}">
        <p14:creationId xmlns:p14="http://schemas.microsoft.com/office/powerpoint/2010/main" val="2525239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CF32ABDC-C653-4B9A-AF15-496F673BA7D7}" type="slidenum">
              <a:rPr lang="fr-FR" smtClean="0"/>
              <a:pPr/>
              <a:t>6</a:t>
            </a:fld>
            <a:endParaRPr lang="fr-FR" dirty="0"/>
          </a:p>
        </p:txBody>
      </p:sp>
      <p:sp>
        <p:nvSpPr>
          <p:cNvPr id="9" name="ZoneTexte 8"/>
          <p:cNvSpPr txBox="1"/>
          <p:nvPr/>
        </p:nvSpPr>
        <p:spPr>
          <a:xfrm>
            <a:off x="2123728" y="1334688"/>
            <a:ext cx="6912768" cy="4708981"/>
          </a:xfrm>
          <a:prstGeom prst="rect">
            <a:avLst/>
          </a:prstGeom>
          <a:noFill/>
        </p:spPr>
        <p:txBody>
          <a:bodyPr wrap="square" rtlCol="0">
            <a:spAutoFit/>
          </a:bodyPr>
          <a:lstStyle/>
          <a:p>
            <a:pPr>
              <a:lnSpc>
                <a:spcPct val="150000"/>
              </a:lnSpc>
              <a:buClr>
                <a:srgbClr val="C5DD01"/>
              </a:buClr>
            </a:pPr>
            <a:endParaRPr lang="fr-FR" sz="1400" dirty="0" smtClean="0">
              <a:latin typeface="+mj-lt"/>
              <a:cs typeface="Arial" pitchFamily="34" charset="0"/>
            </a:endParaRPr>
          </a:p>
          <a:p>
            <a:pPr marL="742950" lvl="1" indent="-285750">
              <a:lnSpc>
                <a:spcPct val="120000"/>
              </a:lnSpc>
              <a:buClr>
                <a:schemeClr val="tx2"/>
              </a:buClr>
              <a:buFont typeface="Wingdings" panose="05000000000000000000" pitchFamily="2" charset="2"/>
              <a:buChar char="v"/>
            </a:pPr>
            <a:r>
              <a:rPr lang="fr-FR" sz="1400" b="1" dirty="0" smtClean="0">
                <a:latin typeface="+mj-lt"/>
                <a:cs typeface="Arial" pitchFamily="34" charset="0"/>
              </a:rPr>
              <a:t>ASP : </a:t>
            </a:r>
            <a:r>
              <a:rPr lang="fr-FR" sz="1400" dirty="0" smtClean="0">
                <a:latin typeface="+mj-lt"/>
                <a:cs typeface="Arial" pitchFamily="34" charset="0"/>
              </a:rPr>
              <a:t>Ensemble des données OSIRIS /ISIS répondant aux questions évaluatives du cadre commun d’évaluation, évaluations régionales, programme agro-écologique national et évaluation </a:t>
            </a:r>
            <a:r>
              <a:rPr lang="fr-FR" sz="1400" dirty="0">
                <a:latin typeface="+mj-lt"/>
                <a:cs typeface="Arial" pitchFamily="34" charset="0"/>
              </a:rPr>
              <a:t>ex-post du </a:t>
            </a:r>
            <a:r>
              <a:rPr lang="fr-FR" sz="1400" dirty="0" smtClean="0">
                <a:latin typeface="+mj-lt"/>
                <a:cs typeface="Arial" pitchFamily="34" charset="0"/>
              </a:rPr>
              <a:t>PDRH</a:t>
            </a:r>
            <a:r>
              <a:rPr lang="fr-FR" sz="1400" dirty="0">
                <a:latin typeface="+mj-lt"/>
                <a:cs typeface="Arial" pitchFamily="34" charset="0"/>
              </a:rPr>
              <a:t> </a:t>
            </a:r>
            <a:r>
              <a:rPr lang="fr-FR" sz="1400" dirty="0" smtClean="0">
                <a:latin typeface="+mj-lt"/>
                <a:cs typeface="Arial" pitchFamily="34" charset="0"/>
              </a:rPr>
              <a:t>: </a:t>
            </a:r>
          </a:p>
          <a:p>
            <a:pPr marL="2114550" lvl="4" indent="-285750" algn="just">
              <a:lnSpc>
                <a:spcPct val="120000"/>
              </a:lnSpc>
              <a:buClr>
                <a:srgbClr val="C5DD01"/>
              </a:buClr>
              <a:buFontTx/>
              <a:buChar char="-"/>
            </a:pPr>
            <a:r>
              <a:rPr lang="fr-FR" sz="1200" b="1" dirty="0" smtClean="0">
                <a:latin typeface="+mj-lt"/>
                <a:cs typeface="Arial" pitchFamily="34" charset="0"/>
              </a:rPr>
              <a:t>Données d’ensemble </a:t>
            </a:r>
            <a:r>
              <a:rPr lang="fr-FR" sz="1200" dirty="0" smtClean="0">
                <a:latin typeface="+mj-lt"/>
                <a:cs typeface="Arial" pitchFamily="34" charset="0"/>
              </a:rPr>
              <a:t>(approche financière) : cofinancement </a:t>
            </a:r>
            <a:r>
              <a:rPr lang="fr-FR" sz="1200" dirty="0">
                <a:latin typeface="+mj-lt"/>
                <a:cs typeface="Arial" pitchFamily="34" charset="0"/>
              </a:rPr>
              <a:t>et financement national </a:t>
            </a:r>
            <a:r>
              <a:rPr lang="fr-FR" sz="1200" dirty="0" smtClean="0">
                <a:latin typeface="+mj-lt"/>
                <a:cs typeface="Arial" pitchFamily="34" charset="0"/>
              </a:rPr>
              <a:t>additionnel pour </a:t>
            </a:r>
            <a:r>
              <a:rPr lang="fr-FR" sz="1200" dirty="0">
                <a:latin typeface="+mj-lt"/>
                <a:cs typeface="Arial" pitchFamily="34" charset="0"/>
              </a:rPr>
              <a:t>les </a:t>
            </a:r>
            <a:r>
              <a:rPr lang="fr-FR" sz="1200" dirty="0" smtClean="0">
                <a:latin typeface="+mj-lt"/>
                <a:cs typeface="Arial" pitchFamily="34" charset="0"/>
              </a:rPr>
              <a:t>mesures par dossier administratif, transmission semestrielle.</a:t>
            </a:r>
          </a:p>
          <a:p>
            <a:pPr marL="2114550" lvl="4" indent="-285750" algn="just">
              <a:lnSpc>
                <a:spcPct val="120000"/>
              </a:lnSpc>
              <a:buClr>
                <a:srgbClr val="C5DD01"/>
              </a:buClr>
              <a:buFontTx/>
              <a:buChar char="-"/>
            </a:pPr>
            <a:r>
              <a:rPr lang="fr-FR" sz="1200" b="1" dirty="0" smtClean="0">
                <a:latin typeface="+mj-lt"/>
                <a:cs typeface="Arial" pitchFamily="34" charset="0"/>
              </a:rPr>
              <a:t>Données spécifiques </a:t>
            </a:r>
            <a:r>
              <a:rPr lang="fr-FR" sz="1200" dirty="0" smtClean="0">
                <a:latin typeface="+mj-lt"/>
                <a:cs typeface="Arial" pitchFamily="34" charset="0"/>
              </a:rPr>
              <a:t>(approche technique) : données des dossiers administratifs par mesure remontées dans les outils de gestion, transmission annuelle ou au cas par cas.</a:t>
            </a:r>
          </a:p>
          <a:p>
            <a:pPr lvl="4">
              <a:lnSpc>
                <a:spcPct val="120000"/>
              </a:lnSpc>
              <a:buClr>
                <a:srgbClr val="C5DD01"/>
              </a:buClr>
            </a:pPr>
            <a:endParaRPr lang="fr-FR" sz="1200" dirty="0">
              <a:latin typeface="+mj-lt"/>
              <a:cs typeface="Arial" pitchFamily="34" charset="0"/>
            </a:endParaRPr>
          </a:p>
          <a:p>
            <a:pPr marL="2000250" lvl="4" indent="-171450">
              <a:lnSpc>
                <a:spcPct val="120000"/>
              </a:lnSpc>
              <a:buClr>
                <a:srgbClr val="C5DD01"/>
              </a:buClr>
              <a:buFontTx/>
              <a:buChar char="-"/>
            </a:pPr>
            <a:r>
              <a:rPr lang="fr-FR" sz="1200" dirty="0" smtClean="0">
                <a:latin typeface="+mj-lt"/>
                <a:cs typeface="Arial" pitchFamily="34" charset="0"/>
              </a:rPr>
              <a:t>   </a:t>
            </a:r>
            <a:r>
              <a:rPr lang="fr-FR" sz="1200" b="1" dirty="0" smtClean="0">
                <a:latin typeface="+mj-lt"/>
                <a:cs typeface="Arial" pitchFamily="34" charset="0"/>
              </a:rPr>
              <a:t>Registre Parcellaire Graphique (RPG) public, 1</a:t>
            </a:r>
            <a:r>
              <a:rPr lang="fr-FR" sz="1200" b="1" baseline="30000" dirty="0" smtClean="0">
                <a:latin typeface="+mj-lt"/>
                <a:cs typeface="Arial" pitchFamily="34" charset="0"/>
              </a:rPr>
              <a:t>er</a:t>
            </a:r>
            <a:r>
              <a:rPr lang="fr-FR" sz="1200" b="1" dirty="0" smtClean="0">
                <a:latin typeface="+mj-lt"/>
                <a:cs typeface="Arial" pitchFamily="34" charset="0"/>
              </a:rPr>
              <a:t> pilier</a:t>
            </a:r>
          </a:p>
          <a:p>
            <a:pPr lvl="4">
              <a:lnSpc>
                <a:spcPct val="120000"/>
              </a:lnSpc>
              <a:buClr>
                <a:srgbClr val="C5DD01"/>
              </a:buClr>
            </a:pPr>
            <a:endParaRPr lang="fr-FR" sz="1400" dirty="0">
              <a:latin typeface="+mj-lt"/>
              <a:cs typeface="Arial" pitchFamily="34" charset="0"/>
            </a:endParaRPr>
          </a:p>
          <a:p>
            <a:pPr marL="742950" lvl="1" indent="-285750">
              <a:lnSpc>
                <a:spcPct val="120000"/>
              </a:lnSpc>
              <a:buClr>
                <a:schemeClr val="tx2"/>
              </a:buClr>
              <a:buFont typeface="Wingdings" panose="05000000000000000000" pitchFamily="2" charset="2"/>
              <a:buChar char="v"/>
            </a:pPr>
            <a:r>
              <a:rPr lang="fr-FR" sz="1400" b="1" dirty="0" smtClean="0">
                <a:latin typeface="+mj-lt"/>
                <a:cs typeface="Arial" pitchFamily="34" charset="0"/>
              </a:rPr>
              <a:t>MSA : </a:t>
            </a:r>
            <a:r>
              <a:rPr lang="fr-FR" sz="1400" dirty="0" smtClean="0">
                <a:latin typeface="+mj-lt"/>
                <a:cs typeface="Arial" pitchFamily="34" charset="0"/>
              </a:rPr>
              <a:t>Données </a:t>
            </a:r>
            <a:r>
              <a:rPr lang="fr-FR" sz="1400" dirty="0">
                <a:latin typeface="+mj-lt"/>
                <a:cs typeface="Arial" pitchFamily="34" charset="0"/>
              </a:rPr>
              <a:t>annuelles </a:t>
            </a:r>
            <a:r>
              <a:rPr lang="fr-FR" sz="1400" dirty="0" smtClean="0">
                <a:latin typeface="+mj-lt"/>
                <a:cs typeface="Arial" pitchFamily="34" charset="0"/>
              </a:rPr>
              <a:t>des salariés et non salariés cotisant à la MSA. A l’origine, permettent la réalisation de tableaux </a:t>
            </a:r>
            <a:r>
              <a:rPr lang="fr-FR" sz="1400" dirty="0">
                <a:latin typeface="+mj-lt"/>
                <a:cs typeface="Arial" pitchFamily="34" charset="0"/>
              </a:rPr>
              <a:t>de bord annuel </a:t>
            </a:r>
            <a:r>
              <a:rPr lang="fr-FR" sz="1400" dirty="0" smtClean="0">
                <a:latin typeface="+mj-lt"/>
                <a:cs typeface="Arial" pitchFamily="34" charset="0"/>
              </a:rPr>
              <a:t>de </a:t>
            </a:r>
            <a:r>
              <a:rPr lang="fr-FR" sz="1400" dirty="0">
                <a:latin typeface="+mj-lt"/>
                <a:cs typeface="Arial" pitchFamily="34" charset="0"/>
              </a:rPr>
              <a:t>l’emploi </a:t>
            </a:r>
            <a:r>
              <a:rPr lang="fr-FR" sz="1400" dirty="0" smtClean="0">
                <a:latin typeface="+mj-lt"/>
                <a:cs typeface="Arial" pitchFamily="34" charset="0"/>
              </a:rPr>
              <a:t>agricole.</a:t>
            </a:r>
          </a:p>
          <a:p>
            <a:pPr marL="742950" lvl="1" indent="-285750">
              <a:lnSpc>
                <a:spcPct val="150000"/>
              </a:lnSpc>
              <a:buClr>
                <a:srgbClr val="C5DD01"/>
              </a:buClr>
              <a:buFont typeface="Wingdings" pitchFamily="2" charset="2"/>
              <a:buChar char="v"/>
            </a:pPr>
            <a:endParaRPr lang="fr-FR" sz="1400" dirty="0">
              <a:latin typeface="+mj-lt"/>
              <a:cs typeface="Arial" pitchFamily="34" charset="0"/>
            </a:endParaRPr>
          </a:p>
          <a:p>
            <a:pPr marL="742950" lvl="1" indent="-285750">
              <a:lnSpc>
                <a:spcPct val="150000"/>
              </a:lnSpc>
              <a:buClr>
                <a:schemeClr val="tx2"/>
              </a:buClr>
              <a:buFont typeface="Wingdings" panose="05000000000000000000" pitchFamily="2" charset="2"/>
              <a:buChar char="v"/>
            </a:pPr>
            <a:r>
              <a:rPr lang="fr-FR" sz="1400" b="1" dirty="0" smtClean="0">
                <a:latin typeface="+mj-lt"/>
                <a:cs typeface="Arial" pitchFamily="34" charset="0"/>
              </a:rPr>
              <a:t>Autres fournisseurs </a:t>
            </a:r>
            <a:r>
              <a:rPr lang="fr-FR" sz="1400" dirty="0" smtClean="0">
                <a:latin typeface="+mj-lt"/>
                <a:cs typeface="Arial" pitchFamily="34" charset="0"/>
              </a:rPr>
              <a:t>MAAF, INAO, MEDDE, SSP* (typologies des bénéficiaires), MNHN, INRA, etc. : données et couches géographiques.</a:t>
            </a:r>
            <a:endParaRPr lang="fr-FR" sz="1400" dirty="0">
              <a:latin typeface="+mj-lt"/>
              <a:cs typeface="Arial" pitchFamily="34" charset="0"/>
            </a:endParaRPr>
          </a:p>
        </p:txBody>
      </p:sp>
      <p:sp>
        <p:nvSpPr>
          <p:cNvPr id="10" name="ZoneTexte 9"/>
          <p:cNvSpPr txBox="1"/>
          <p:nvPr/>
        </p:nvSpPr>
        <p:spPr>
          <a:xfrm>
            <a:off x="0" y="858404"/>
            <a:ext cx="9036496" cy="967957"/>
          </a:xfrm>
          <a:prstGeom prst="rect">
            <a:avLst/>
          </a:prstGeom>
          <a:noFill/>
        </p:spPr>
        <p:txBody>
          <a:bodyPr wrap="square" rtlCol="0">
            <a:spAutoFit/>
          </a:bodyPr>
          <a:lstStyle/>
          <a:p>
            <a:pPr marL="342900" indent="-342900">
              <a:lnSpc>
                <a:spcPct val="150000"/>
              </a:lnSpc>
              <a:buClr>
                <a:srgbClr val="C5DD01"/>
              </a:buClr>
              <a:buFont typeface="Arial" panose="020B0604020202020204" pitchFamily="34" charset="0"/>
              <a:buChar char="•"/>
            </a:pPr>
            <a:r>
              <a:rPr lang="fr-FR" sz="2000" dirty="0">
                <a:solidFill>
                  <a:srgbClr val="7D6253"/>
                </a:solidFill>
                <a:latin typeface="Calibri" panose="020F0502020204030204" pitchFamily="34" charset="0"/>
              </a:rPr>
              <a:t>Données expertisées et fournies par les partenaires fondateurs et/ou les tiers </a:t>
            </a:r>
            <a:r>
              <a:rPr lang="fr-FR" sz="2000" dirty="0" smtClean="0">
                <a:solidFill>
                  <a:srgbClr val="7D6253"/>
                </a:solidFill>
                <a:latin typeface="Calibri" panose="020F0502020204030204" pitchFamily="34" charset="0"/>
              </a:rPr>
              <a:t>agréés</a:t>
            </a:r>
            <a:endParaRPr lang="fr-FR" sz="2000" dirty="0">
              <a:solidFill>
                <a:srgbClr val="7D6253"/>
              </a:solidFill>
              <a:latin typeface="Calibri" panose="020F0502020204030204" pitchFamily="34" charset="0"/>
            </a:endParaRPr>
          </a:p>
        </p:txBody>
      </p:sp>
      <p:sp>
        <p:nvSpPr>
          <p:cNvPr id="11" name="Accolade ouvrante 10"/>
          <p:cNvSpPr/>
          <p:nvPr/>
        </p:nvSpPr>
        <p:spPr>
          <a:xfrm>
            <a:off x="2195736" y="1838744"/>
            <a:ext cx="216024" cy="194421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2" name="Accolade ouvrante 11"/>
          <p:cNvSpPr/>
          <p:nvPr/>
        </p:nvSpPr>
        <p:spPr>
          <a:xfrm>
            <a:off x="2195736" y="3998984"/>
            <a:ext cx="216024" cy="244827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4" name="ZoneTexte 13"/>
          <p:cNvSpPr txBox="1"/>
          <p:nvPr/>
        </p:nvSpPr>
        <p:spPr>
          <a:xfrm>
            <a:off x="179512" y="2198784"/>
            <a:ext cx="1944216" cy="738664"/>
          </a:xfrm>
          <a:prstGeom prst="rect">
            <a:avLst/>
          </a:prstGeom>
          <a:noFill/>
        </p:spPr>
        <p:txBody>
          <a:bodyPr wrap="square" rtlCol="0">
            <a:spAutoFit/>
          </a:bodyPr>
          <a:lstStyle/>
          <a:p>
            <a:pPr algn="ctr">
              <a:lnSpc>
                <a:spcPct val="150000"/>
              </a:lnSpc>
              <a:buClr>
                <a:srgbClr val="C5DD01"/>
              </a:buClr>
            </a:pPr>
            <a:r>
              <a:rPr lang="fr-FR" sz="1400" dirty="0" smtClean="0">
                <a:latin typeface="+mj-lt"/>
                <a:cs typeface="Arial" pitchFamily="34" charset="0"/>
              </a:rPr>
              <a:t>Contribution indicateurs de réalisation, résultats</a:t>
            </a:r>
          </a:p>
        </p:txBody>
      </p:sp>
      <p:sp>
        <p:nvSpPr>
          <p:cNvPr id="15" name="ZoneTexte 14"/>
          <p:cNvSpPr txBox="1"/>
          <p:nvPr/>
        </p:nvSpPr>
        <p:spPr>
          <a:xfrm>
            <a:off x="179512" y="4431032"/>
            <a:ext cx="1944216" cy="1384995"/>
          </a:xfrm>
          <a:prstGeom prst="rect">
            <a:avLst/>
          </a:prstGeom>
          <a:noFill/>
        </p:spPr>
        <p:txBody>
          <a:bodyPr wrap="square" rtlCol="0">
            <a:spAutoFit/>
          </a:bodyPr>
          <a:lstStyle/>
          <a:p>
            <a:pPr algn="ctr">
              <a:lnSpc>
                <a:spcPct val="150000"/>
              </a:lnSpc>
              <a:buClr>
                <a:srgbClr val="C5DD01"/>
              </a:buClr>
            </a:pPr>
            <a:r>
              <a:rPr lang="fr-FR" sz="1400" dirty="0" smtClean="0">
                <a:latin typeface="+mj-lt"/>
                <a:cs typeface="Arial" pitchFamily="34" charset="0"/>
              </a:rPr>
              <a:t>Contribution référentiels d’état  du territoire (cadrage, résultats, impacts)</a:t>
            </a:r>
          </a:p>
        </p:txBody>
      </p:sp>
      <p:sp>
        <p:nvSpPr>
          <p:cNvPr id="13" name="Titre 7"/>
          <p:cNvSpPr txBox="1">
            <a:spLocks/>
          </p:cNvSpPr>
          <p:nvPr/>
        </p:nvSpPr>
        <p:spPr>
          <a:xfrm>
            <a:off x="457200" y="44624"/>
            <a:ext cx="7859216" cy="490066"/>
          </a:xfrm>
          <a:prstGeom prst="rect">
            <a:avLst/>
          </a:prstGeom>
        </p:spPr>
        <p:txBody>
          <a:bodyPr/>
          <a:lstStyle>
            <a:lvl1pPr algn="r" defTabSz="914400" rtl="0" eaLnBrk="1" latinLnBrk="0" hangingPunct="1">
              <a:spcBef>
                <a:spcPct val="0"/>
              </a:spcBef>
              <a:buNone/>
              <a:defRPr sz="2400" b="1" kern="1200" baseline="0">
                <a:solidFill>
                  <a:schemeClr val="tx2"/>
                </a:solidFill>
                <a:latin typeface="+mn-lt"/>
                <a:ea typeface="+mj-ea"/>
                <a:cs typeface="+mj-cs"/>
              </a:defRPr>
            </a:lvl1pPr>
          </a:lstStyle>
          <a:p>
            <a:r>
              <a:rPr lang="fr-FR" dirty="0" smtClean="0"/>
              <a:t>1. ODR – Observatoire du Développement Rural</a:t>
            </a:r>
            <a:br>
              <a:rPr lang="fr-FR" dirty="0" smtClean="0"/>
            </a:br>
            <a:r>
              <a:rPr lang="fr-FR" sz="1800" dirty="0" smtClean="0"/>
              <a:t>1.4. Données primaires</a:t>
            </a:r>
            <a:endParaRPr lang="fr-FR" dirty="0"/>
          </a:p>
        </p:txBody>
      </p:sp>
    </p:spTree>
    <p:extLst>
      <p:ext uri="{BB962C8B-B14F-4D97-AF65-F5344CB8AC3E}">
        <p14:creationId xmlns:p14="http://schemas.microsoft.com/office/powerpoint/2010/main" val="2309415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CF32ABDC-C653-4B9A-AF15-496F673BA7D7}" type="slidenum">
              <a:rPr lang="fr-FR" smtClean="0"/>
              <a:pPr/>
              <a:t>7</a:t>
            </a:fld>
            <a:endParaRPr lang="fr-FR" dirty="0"/>
          </a:p>
        </p:txBody>
      </p:sp>
      <p:sp>
        <p:nvSpPr>
          <p:cNvPr id="4" name="Espace réservé du contenu 3"/>
          <p:cNvSpPr>
            <a:spLocks noGrp="1"/>
          </p:cNvSpPr>
          <p:nvPr>
            <p:ph sz="quarter" idx="13"/>
          </p:nvPr>
        </p:nvSpPr>
        <p:spPr>
          <a:xfrm>
            <a:off x="395536" y="908720"/>
            <a:ext cx="8180387" cy="720080"/>
          </a:xfrm>
        </p:spPr>
        <p:txBody>
          <a:bodyPr/>
          <a:lstStyle/>
          <a:p>
            <a:r>
              <a:rPr lang="fr-FR" dirty="0" smtClean="0"/>
              <a:t>Administration des membres en groupes dans 3 niveaux imbriqués, rassemblés en réseaux  :</a:t>
            </a:r>
          </a:p>
        </p:txBody>
      </p:sp>
      <p:sp>
        <p:nvSpPr>
          <p:cNvPr id="9" name="Ellipse 8"/>
          <p:cNvSpPr/>
          <p:nvPr/>
        </p:nvSpPr>
        <p:spPr>
          <a:xfrm>
            <a:off x="5004048" y="1556792"/>
            <a:ext cx="2592288" cy="2592288"/>
          </a:xfrm>
          <a:prstGeom prst="ellipse">
            <a:avLst/>
          </a:prstGeom>
          <a:noFill/>
          <a:ln>
            <a:solidFill>
              <a:srgbClr val="7D625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 name="Connecteur droit 18"/>
          <p:cNvCxnSpPr/>
          <p:nvPr/>
        </p:nvCxnSpPr>
        <p:spPr>
          <a:xfrm>
            <a:off x="4139952" y="5877272"/>
            <a:ext cx="49685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a:off x="4932040" y="5877272"/>
            <a:ext cx="0" cy="360040"/>
          </a:xfrm>
          <a:prstGeom prst="line">
            <a:avLst/>
          </a:prstGeom>
        </p:spPr>
        <p:style>
          <a:lnRef idx="2">
            <a:schemeClr val="accent1"/>
          </a:lnRef>
          <a:fillRef idx="0">
            <a:schemeClr val="accent1"/>
          </a:fillRef>
          <a:effectRef idx="1">
            <a:schemeClr val="accent1"/>
          </a:effectRef>
          <a:fontRef idx="minor">
            <a:schemeClr val="tx1"/>
          </a:fontRef>
        </p:style>
      </p:cxnSp>
      <p:sp>
        <p:nvSpPr>
          <p:cNvPr id="22" name="ZoneTexte 21"/>
          <p:cNvSpPr txBox="1"/>
          <p:nvPr/>
        </p:nvSpPr>
        <p:spPr>
          <a:xfrm>
            <a:off x="3347864" y="5939988"/>
            <a:ext cx="1656184" cy="369332"/>
          </a:xfrm>
          <a:prstGeom prst="rect">
            <a:avLst/>
          </a:prstGeom>
          <a:noFill/>
        </p:spPr>
        <p:txBody>
          <a:bodyPr wrap="square" rtlCol="0">
            <a:spAutoFit/>
          </a:bodyPr>
          <a:lstStyle/>
          <a:p>
            <a:r>
              <a:rPr lang="fr-FR" dirty="0" smtClean="0"/>
              <a:t>Non membre</a:t>
            </a:r>
            <a:endParaRPr lang="fr-FR" dirty="0"/>
          </a:p>
        </p:txBody>
      </p:sp>
      <p:sp>
        <p:nvSpPr>
          <p:cNvPr id="23" name="Rectangle 22"/>
          <p:cNvSpPr/>
          <p:nvPr/>
        </p:nvSpPr>
        <p:spPr>
          <a:xfrm>
            <a:off x="5076056" y="5949280"/>
            <a:ext cx="1608320" cy="369332"/>
          </a:xfrm>
          <a:prstGeom prst="rect">
            <a:avLst/>
          </a:prstGeom>
        </p:spPr>
        <p:txBody>
          <a:bodyPr wrap="none">
            <a:spAutoFit/>
          </a:bodyPr>
          <a:lstStyle/>
          <a:p>
            <a:r>
              <a:rPr lang="fr-FR" dirty="0" smtClean="0"/>
              <a:t>Membre ODR</a:t>
            </a:r>
            <a:endParaRPr lang="fr-FR" dirty="0"/>
          </a:p>
        </p:txBody>
      </p:sp>
      <p:sp>
        <p:nvSpPr>
          <p:cNvPr id="25" name="Ellipse 24"/>
          <p:cNvSpPr/>
          <p:nvPr/>
        </p:nvSpPr>
        <p:spPr>
          <a:xfrm>
            <a:off x="6406108" y="3140968"/>
            <a:ext cx="2592288" cy="2448272"/>
          </a:xfrm>
          <a:prstGeom prst="ellipse">
            <a:avLst/>
          </a:prstGeom>
          <a:no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6" name="Ellipse 25"/>
          <p:cNvSpPr/>
          <p:nvPr/>
        </p:nvSpPr>
        <p:spPr>
          <a:xfrm>
            <a:off x="6156176" y="1916832"/>
            <a:ext cx="2808312" cy="2808312"/>
          </a:xfrm>
          <a:prstGeom prst="ellipse">
            <a:avLst/>
          </a:prstGeom>
          <a:noFill/>
          <a:ln>
            <a:solidFill>
              <a:schemeClr val="accent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a:solidFill>
                  <a:schemeClr val="accent1">
                    <a:lumMod val="50000"/>
                  </a:schemeClr>
                </a:solidFill>
              </a:ln>
            </a:endParaRPr>
          </a:p>
        </p:txBody>
      </p:sp>
      <p:sp>
        <p:nvSpPr>
          <p:cNvPr id="27" name="ZoneTexte 26"/>
          <p:cNvSpPr txBox="1"/>
          <p:nvPr/>
        </p:nvSpPr>
        <p:spPr>
          <a:xfrm>
            <a:off x="5364088" y="1844824"/>
            <a:ext cx="1368152" cy="584776"/>
          </a:xfrm>
          <a:prstGeom prst="rect">
            <a:avLst/>
          </a:prstGeom>
          <a:noFill/>
        </p:spPr>
        <p:txBody>
          <a:bodyPr wrap="square" rtlCol="0">
            <a:spAutoFit/>
          </a:bodyPr>
          <a:lstStyle/>
          <a:p>
            <a:r>
              <a:rPr lang="fr-FR" sz="1600" dirty="0" smtClean="0">
                <a:solidFill>
                  <a:schemeClr val="accent5">
                    <a:lumMod val="75000"/>
                  </a:schemeClr>
                </a:solidFill>
              </a:rPr>
              <a:t>(Pa)</a:t>
            </a:r>
          </a:p>
          <a:p>
            <a:r>
              <a:rPr lang="fr-FR" sz="1600" dirty="0" smtClean="0">
                <a:solidFill>
                  <a:schemeClr val="accent5">
                    <a:lumMod val="75000"/>
                  </a:schemeClr>
                </a:solidFill>
              </a:rPr>
              <a:t>Partenaires</a:t>
            </a:r>
            <a:endParaRPr lang="fr-FR" sz="1600" dirty="0">
              <a:solidFill>
                <a:schemeClr val="accent5">
                  <a:lumMod val="75000"/>
                </a:schemeClr>
              </a:solidFill>
            </a:endParaRPr>
          </a:p>
        </p:txBody>
      </p:sp>
      <p:sp>
        <p:nvSpPr>
          <p:cNvPr id="28" name="ZoneTexte 27"/>
          <p:cNvSpPr txBox="1"/>
          <p:nvPr/>
        </p:nvSpPr>
        <p:spPr>
          <a:xfrm>
            <a:off x="7570936" y="2340168"/>
            <a:ext cx="1512168" cy="584776"/>
          </a:xfrm>
          <a:prstGeom prst="rect">
            <a:avLst/>
          </a:prstGeom>
          <a:noFill/>
          <a:ln>
            <a:noFill/>
          </a:ln>
        </p:spPr>
        <p:txBody>
          <a:bodyPr wrap="square" rtlCol="0">
            <a:spAutoFit/>
          </a:bodyPr>
          <a:lstStyle/>
          <a:p>
            <a:r>
              <a:rPr lang="fr-FR" sz="1600" dirty="0" smtClean="0">
                <a:solidFill>
                  <a:schemeClr val="accent1">
                    <a:lumMod val="50000"/>
                  </a:schemeClr>
                </a:solidFill>
              </a:rPr>
              <a:t>(P)</a:t>
            </a:r>
          </a:p>
          <a:p>
            <a:r>
              <a:rPr lang="fr-FR" sz="1600" dirty="0" smtClean="0">
                <a:solidFill>
                  <a:schemeClr val="accent1">
                    <a:lumMod val="50000"/>
                  </a:schemeClr>
                </a:solidFill>
              </a:rPr>
              <a:t>Programmes</a:t>
            </a:r>
            <a:endParaRPr lang="fr-FR" sz="1600" dirty="0">
              <a:solidFill>
                <a:schemeClr val="accent1">
                  <a:lumMod val="50000"/>
                </a:schemeClr>
              </a:solidFill>
            </a:endParaRPr>
          </a:p>
        </p:txBody>
      </p:sp>
      <p:sp>
        <p:nvSpPr>
          <p:cNvPr id="29" name="ZoneTexte 28"/>
          <p:cNvSpPr txBox="1"/>
          <p:nvPr/>
        </p:nvSpPr>
        <p:spPr>
          <a:xfrm>
            <a:off x="7884368" y="3348280"/>
            <a:ext cx="1512168" cy="584776"/>
          </a:xfrm>
          <a:prstGeom prst="rect">
            <a:avLst/>
          </a:prstGeom>
          <a:noFill/>
          <a:ln>
            <a:noFill/>
          </a:ln>
        </p:spPr>
        <p:txBody>
          <a:bodyPr wrap="square" rtlCol="0">
            <a:spAutoFit/>
          </a:bodyPr>
          <a:lstStyle/>
          <a:p>
            <a:r>
              <a:rPr lang="fr-FR" sz="1600" dirty="0" smtClean="0">
                <a:solidFill>
                  <a:schemeClr val="accent3">
                    <a:lumMod val="50000"/>
                  </a:schemeClr>
                </a:solidFill>
              </a:rPr>
              <a:t>(Do)</a:t>
            </a:r>
          </a:p>
          <a:p>
            <a:r>
              <a:rPr lang="fr-FR" sz="1600" dirty="0" smtClean="0">
                <a:solidFill>
                  <a:schemeClr val="accent3">
                    <a:lumMod val="50000"/>
                  </a:schemeClr>
                </a:solidFill>
              </a:rPr>
              <a:t>Dossiers</a:t>
            </a:r>
            <a:endParaRPr lang="fr-FR" sz="1600" dirty="0">
              <a:solidFill>
                <a:schemeClr val="accent3">
                  <a:lumMod val="50000"/>
                </a:schemeClr>
              </a:solidFill>
            </a:endParaRPr>
          </a:p>
        </p:txBody>
      </p:sp>
      <p:sp>
        <p:nvSpPr>
          <p:cNvPr id="32" name="ZoneTexte 31"/>
          <p:cNvSpPr txBox="1"/>
          <p:nvPr/>
        </p:nvSpPr>
        <p:spPr>
          <a:xfrm>
            <a:off x="6444208" y="2339588"/>
            <a:ext cx="1224136" cy="369332"/>
          </a:xfrm>
          <a:prstGeom prst="rect">
            <a:avLst/>
          </a:prstGeom>
          <a:noFill/>
        </p:spPr>
        <p:txBody>
          <a:bodyPr wrap="square" rtlCol="0">
            <a:spAutoFit/>
          </a:bodyPr>
          <a:lstStyle/>
          <a:p>
            <a:r>
              <a:rPr lang="fr-FR" i="1" dirty="0" smtClean="0"/>
              <a:t>Réseaux</a:t>
            </a:r>
            <a:r>
              <a:rPr lang="fr-FR" dirty="0" smtClean="0"/>
              <a:t>*</a:t>
            </a:r>
            <a:endParaRPr lang="fr-FR" dirty="0"/>
          </a:p>
        </p:txBody>
      </p:sp>
      <p:sp>
        <p:nvSpPr>
          <p:cNvPr id="35" name="ZoneTexte 34"/>
          <p:cNvSpPr txBox="1"/>
          <p:nvPr/>
        </p:nvSpPr>
        <p:spPr>
          <a:xfrm>
            <a:off x="323528" y="1628800"/>
            <a:ext cx="3312368" cy="1107996"/>
          </a:xfrm>
          <a:prstGeom prst="rect">
            <a:avLst/>
          </a:prstGeom>
          <a:noFill/>
        </p:spPr>
        <p:txBody>
          <a:bodyPr wrap="square" rtlCol="0">
            <a:spAutoFit/>
          </a:bodyPr>
          <a:lstStyle/>
          <a:p>
            <a:pPr marL="285750" indent="-285750">
              <a:buFontTx/>
              <a:buChar char="-"/>
            </a:pPr>
            <a:r>
              <a:rPr lang="fr-FR" dirty="0" smtClean="0">
                <a:solidFill>
                  <a:srgbClr val="705032"/>
                </a:solidFill>
              </a:rPr>
              <a:t>Groupes (Pa) partenaires</a:t>
            </a:r>
          </a:p>
          <a:p>
            <a:pPr lvl="1"/>
            <a:r>
              <a:rPr lang="fr-FR" sz="1200" dirty="0" smtClean="0">
                <a:solidFill>
                  <a:srgbClr val="705032"/>
                </a:solidFill>
              </a:rPr>
              <a:t>- Divisés en sous groupes (unités, collectivités, services, bureaux etc</a:t>
            </a:r>
            <a:r>
              <a:rPr lang="fr-FR" sz="1200" dirty="0">
                <a:solidFill>
                  <a:srgbClr val="705032"/>
                </a:solidFill>
              </a:rPr>
              <a:t>.</a:t>
            </a:r>
            <a:r>
              <a:rPr lang="fr-FR" sz="1200" dirty="0" smtClean="0">
                <a:solidFill>
                  <a:srgbClr val="705032"/>
                </a:solidFill>
              </a:rPr>
              <a:t>)</a:t>
            </a:r>
          </a:p>
          <a:p>
            <a:pPr lvl="1"/>
            <a:r>
              <a:rPr lang="fr-FR" sz="1200" dirty="0" smtClean="0">
                <a:solidFill>
                  <a:srgbClr val="705032"/>
                </a:solidFill>
              </a:rPr>
              <a:t>-  </a:t>
            </a:r>
            <a:r>
              <a:rPr lang="fr-FR" sz="1200" b="1" dirty="0" smtClean="0">
                <a:solidFill>
                  <a:srgbClr val="705032"/>
                </a:solidFill>
              </a:rPr>
              <a:t>Administrateur habilité pour les inscriptions (</a:t>
            </a:r>
            <a:r>
              <a:rPr lang="fr-FR" sz="1200" b="1" dirty="0" err="1" smtClean="0">
                <a:solidFill>
                  <a:srgbClr val="705032"/>
                </a:solidFill>
              </a:rPr>
              <a:t>Ahab</a:t>
            </a:r>
            <a:r>
              <a:rPr lang="fr-FR" sz="1200" b="1" dirty="0" smtClean="0">
                <a:solidFill>
                  <a:srgbClr val="705032"/>
                </a:solidFill>
              </a:rPr>
              <a:t>) dans un groupe.</a:t>
            </a:r>
          </a:p>
        </p:txBody>
      </p:sp>
      <p:sp>
        <p:nvSpPr>
          <p:cNvPr id="36" name="ZoneTexte 35"/>
          <p:cNvSpPr txBox="1"/>
          <p:nvPr/>
        </p:nvSpPr>
        <p:spPr>
          <a:xfrm>
            <a:off x="323528" y="2825060"/>
            <a:ext cx="3312368" cy="1107996"/>
          </a:xfrm>
          <a:prstGeom prst="rect">
            <a:avLst/>
          </a:prstGeom>
          <a:noFill/>
        </p:spPr>
        <p:txBody>
          <a:bodyPr wrap="square" rtlCol="0">
            <a:spAutoFit/>
          </a:bodyPr>
          <a:lstStyle/>
          <a:p>
            <a:pPr marL="285750" indent="-285750">
              <a:buFontTx/>
              <a:buChar char="-"/>
            </a:pPr>
            <a:r>
              <a:rPr lang="fr-FR" dirty="0" smtClean="0">
                <a:solidFill>
                  <a:schemeClr val="accent1">
                    <a:lumMod val="50000"/>
                  </a:schemeClr>
                </a:solidFill>
              </a:rPr>
              <a:t>Groupes (P) programmes</a:t>
            </a:r>
          </a:p>
          <a:p>
            <a:pPr lvl="1"/>
            <a:r>
              <a:rPr lang="fr-FR" sz="1200" dirty="0" smtClean="0">
                <a:solidFill>
                  <a:schemeClr val="accent1">
                    <a:lumMod val="50000"/>
                  </a:schemeClr>
                </a:solidFill>
              </a:rPr>
              <a:t>- Accès aux ressources privés articles et documents du programme</a:t>
            </a:r>
          </a:p>
          <a:p>
            <a:pPr lvl="1"/>
            <a:r>
              <a:rPr lang="fr-FR" sz="1200" dirty="0" smtClean="0">
                <a:solidFill>
                  <a:schemeClr val="accent1">
                    <a:lumMod val="50000"/>
                  </a:schemeClr>
                </a:solidFill>
              </a:rPr>
              <a:t>- </a:t>
            </a:r>
            <a:r>
              <a:rPr lang="fr-FR" sz="1200" b="1" dirty="0" smtClean="0">
                <a:solidFill>
                  <a:schemeClr val="accent1">
                    <a:lumMod val="50000"/>
                  </a:schemeClr>
                </a:solidFill>
              </a:rPr>
              <a:t>Administrateur habilité pour les inscriptions (</a:t>
            </a:r>
            <a:r>
              <a:rPr lang="fr-FR" sz="1200" b="1" dirty="0" err="1" smtClean="0">
                <a:solidFill>
                  <a:schemeClr val="accent1">
                    <a:lumMod val="50000"/>
                  </a:schemeClr>
                </a:solidFill>
              </a:rPr>
              <a:t>Ahab</a:t>
            </a:r>
            <a:r>
              <a:rPr lang="fr-FR" sz="1200" b="1" dirty="0" smtClean="0">
                <a:solidFill>
                  <a:schemeClr val="accent1">
                    <a:lumMod val="50000"/>
                  </a:schemeClr>
                </a:solidFill>
              </a:rPr>
              <a:t>) dans un groupe.</a:t>
            </a:r>
          </a:p>
        </p:txBody>
      </p:sp>
      <p:sp>
        <p:nvSpPr>
          <p:cNvPr id="37" name="ZoneTexte 36"/>
          <p:cNvSpPr txBox="1"/>
          <p:nvPr/>
        </p:nvSpPr>
        <p:spPr>
          <a:xfrm>
            <a:off x="323528" y="3933056"/>
            <a:ext cx="3600400" cy="1384995"/>
          </a:xfrm>
          <a:prstGeom prst="rect">
            <a:avLst/>
          </a:prstGeom>
          <a:noFill/>
        </p:spPr>
        <p:txBody>
          <a:bodyPr wrap="square" rtlCol="0">
            <a:spAutoFit/>
          </a:bodyPr>
          <a:lstStyle/>
          <a:p>
            <a:pPr marL="285750" indent="-285750">
              <a:buFontTx/>
              <a:buChar char="-"/>
            </a:pPr>
            <a:r>
              <a:rPr lang="fr-FR" dirty="0" smtClean="0">
                <a:solidFill>
                  <a:schemeClr val="accent3">
                    <a:lumMod val="50000"/>
                  </a:schemeClr>
                </a:solidFill>
              </a:rPr>
              <a:t>Groupes (Do) Dossiers thématiques</a:t>
            </a:r>
          </a:p>
          <a:p>
            <a:pPr lvl="1"/>
            <a:r>
              <a:rPr lang="fr-FR" sz="1200" dirty="0" smtClean="0">
                <a:solidFill>
                  <a:schemeClr val="accent3">
                    <a:lumMod val="50000"/>
                  </a:schemeClr>
                </a:solidFill>
              </a:rPr>
              <a:t>- Accès privé aux tableaux et cartes d’indicateurs d’un dossier thématique</a:t>
            </a:r>
          </a:p>
          <a:p>
            <a:pPr marL="628650" lvl="1" indent="-171450">
              <a:buFontTx/>
              <a:buChar char="-"/>
            </a:pPr>
            <a:r>
              <a:rPr lang="fr-FR" sz="1200" dirty="0" smtClean="0">
                <a:solidFill>
                  <a:schemeClr val="accent3">
                    <a:lumMod val="50000"/>
                  </a:schemeClr>
                </a:solidFill>
              </a:rPr>
              <a:t>Imbriqué à un programme (ou non)</a:t>
            </a:r>
          </a:p>
          <a:p>
            <a:pPr marL="628650" lvl="1" indent="-171450">
              <a:buFontTx/>
              <a:buChar char="-"/>
            </a:pPr>
            <a:r>
              <a:rPr lang="fr-FR" sz="1200" dirty="0" smtClean="0">
                <a:solidFill>
                  <a:schemeClr val="accent3">
                    <a:lumMod val="50000"/>
                  </a:schemeClr>
                </a:solidFill>
              </a:rPr>
              <a:t>Profil d’accès</a:t>
            </a:r>
          </a:p>
        </p:txBody>
      </p:sp>
      <p:sp>
        <p:nvSpPr>
          <p:cNvPr id="44" name="ZoneTexte 43"/>
          <p:cNvSpPr txBox="1"/>
          <p:nvPr/>
        </p:nvSpPr>
        <p:spPr>
          <a:xfrm>
            <a:off x="3923928" y="3645024"/>
            <a:ext cx="1296144" cy="584776"/>
          </a:xfrm>
          <a:prstGeom prst="rect">
            <a:avLst/>
          </a:prstGeom>
          <a:noFill/>
        </p:spPr>
        <p:txBody>
          <a:bodyPr wrap="square" rtlCol="0">
            <a:spAutoFit/>
          </a:bodyPr>
          <a:lstStyle/>
          <a:p>
            <a:r>
              <a:rPr lang="fr-FR" sz="1600" dirty="0" smtClean="0"/>
              <a:t>Ressources publiques</a:t>
            </a:r>
            <a:endParaRPr lang="fr-FR" sz="1600" dirty="0"/>
          </a:p>
        </p:txBody>
      </p:sp>
      <p:sp>
        <p:nvSpPr>
          <p:cNvPr id="45" name="ZoneTexte 44"/>
          <p:cNvSpPr txBox="1"/>
          <p:nvPr/>
        </p:nvSpPr>
        <p:spPr>
          <a:xfrm>
            <a:off x="4932040" y="4284384"/>
            <a:ext cx="1296144" cy="584776"/>
          </a:xfrm>
          <a:prstGeom prst="rect">
            <a:avLst/>
          </a:prstGeom>
          <a:noFill/>
        </p:spPr>
        <p:txBody>
          <a:bodyPr wrap="square" rtlCol="0">
            <a:spAutoFit/>
          </a:bodyPr>
          <a:lstStyle/>
          <a:p>
            <a:r>
              <a:rPr lang="fr-FR" sz="1600" dirty="0" smtClean="0"/>
              <a:t>Ressources</a:t>
            </a:r>
          </a:p>
          <a:p>
            <a:r>
              <a:rPr lang="fr-FR" sz="1600" dirty="0" smtClean="0"/>
              <a:t>privées</a:t>
            </a:r>
            <a:endParaRPr lang="fr-FR" sz="1600" dirty="0"/>
          </a:p>
        </p:txBody>
      </p:sp>
      <p:sp>
        <p:nvSpPr>
          <p:cNvPr id="49" name="ZoneTexte 48"/>
          <p:cNvSpPr txBox="1"/>
          <p:nvPr/>
        </p:nvSpPr>
        <p:spPr>
          <a:xfrm>
            <a:off x="395536" y="5445224"/>
            <a:ext cx="3024336" cy="769441"/>
          </a:xfrm>
          <a:prstGeom prst="rect">
            <a:avLst/>
          </a:prstGeom>
          <a:noFill/>
        </p:spPr>
        <p:txBody>
          <a:bodyPr wrap="square" rtlCol="0">
            <a:spAutoFit/>
          </a:bodyPr>
          <a:lstStyle/>
          <a:p>
            <a:r>
              <a:rPr lang="fr-FR" sz="1100" dirty="0" smtClean="0"/>
              <a:t>* Réseau : Organisation du contenu de l’ODR. Regroupe un ensemble de  (P) associé à des (Pa) autour d’un grande orientation thématique ou d’activité.</a:t>
            </a:r>
            <a:endParaRPr lang="fr-FR" sz="1100" dirty="0"/>
          </a:p>
        </p:txBody>
      </p:sp>
      <p:sp>
        <p:nvSpPr>
          <p:cNvPr id="50" name="ZoneTexte 49"/>
          <p:cNvSpPr txBox="1"/>
          <p:nvPr/>
        </p:nvSpPr>
        <p:spPr>
          <a:xfrm>
            <a:off x="5364088" y="2564904"/>
            <a:ext cx="838696" cy="738664"/>
          </a:xfrm>
          <a:prstGeom prst="rect">
            <a:avLst/>
          </a:prstGeom>
          <a:noFill/>
        </p:spPr>
        <p:txBody>
          <a:bodyPr wrap="square" rtlCol="0">
            <a:spAutoFit/>
          </a:bodyPr>
          <a:lstStyle/>
          <a:p>
            <a:r>
              <a:rPr lang="fr-FR" sz="1050" i="1" dirty="0" smtClean="0"/>
              <a:t>Ex : Régions, Ministères etc., </a:t>
            </a:r>
            <a:endParaRPr lang="fr-FR" sz="1050" i="1" dirty="0"/>
          </a:p>
        </p:txBody>
      </p:sp>
      <p:sp>
        <p:nvSpPr>
          <p:cNvPr id="52" name="ZoneTexte 51"/>
          <p:cNvSpPr txBox="1"/>
          <p:nvPr/>
        </p:nvSpPr>
        <p:spPr>
          <a:xfrm>
            <a:off x="6596608" y="2581454"/>
            <a:ext cx="855712" cy="415498"/>
          </a:xfrm>
          <a:prstGeom prst="rect">
            <a:avLst/>
          </a:prstGeom>
          <a:noFill/>
        </p:spPr>
        <p:txBody>
          <a:bodyPr wrap="square" rtlCol="0">
            <a:spAutoFit/>
          </a:bodyPr>
          <a:lstStyle/>
          <a:p>
            <a:r>
              <a:rPr lang="fr-FR" sz="1050" i="1" dirty="0" smtClean="0"/>
              <a:t>Ex : Evaluation</a:t>
            </a:r>
            <a:endParaRPr lang="fr-FR" sz="1050" i="1" dirty="0"/>
          </a:p>
        </p:txBody>
      </p:sp>
      <p:sp>
        <p:nvSpPr>
          <p:cNvPr id="53" name="ZoneTexte 52"/>
          <p:cNvSpPr txBox="1"/>
          <p:nvPr/>
        </p:nvSpPr>
        <p:spPr>
          <a:xfrm>
            <a:off x="8100392" y="2852936"/>
            <a:ext cx="872480" cy="415498"/>
          </a:xfrm>
          <a:prstGeom prst="rect">
            <a:avLst/>
          </a:prstGeom>
          <a:noFill/>
        </p:spPr>
        <p:txBody>
          <a:bodyPr wrap="square" rtlCol="0">
            <a:spAutoFit/>
          </a:bodyPr>
          <a:lstStyle/>
          <a:p>
            <a:r>
              <a:rPr lang="fr-FR" sz="1050" i="1" dirty="0" smtClean="0"/>
              <a:t>Ex : PDR 2014-2020</a:t>
            </a:r>
            <a:endParaRPr lang="fr-FR" sz="1050" i="1" dirty="0"/>
          </a:p>
        </p:txBody>
      </p:sp>
      <p:sp>
        <p:nvSpPr>
          <p:cNvPr id="54" name="ZoneTexte 53"/>
          <p:cNvSpPr txBox="1"/>
          <p:nvPr/>
        </p:nvSpPr>
        <p:spPr>
          <a:xfrm>
            <a:off x="7306438" y="4784958"/>
            <a:ext cx="1309958" cy="738664"/>
          </a:xfrm>
          <a:prstGeom prst="rect">
            <a:avLst/>
          </a:prstGeom>
          <a:noFill/>
        </p:spPr>
        <p:txBody>
          <a:bodyPr wrap="square" rtlCol="0">
            <a:spAutoFit/>
          </a:bodyPr>
          <a:lstStyle/>
          <a:p>
            <a:r>
              <a:rPr lang="fr-FR" sz="1050" i="1" dirty="0" smtClean="0"/>
              <a:t>Ex : </a:t>
            </a:r>
            <a:r>
              <a:rPr lang="fr-FR" sz="1050" i="1" dirty="0" err="1" smtClean="0"/>
              <a:t>do_cor_rr</a:t>
            </a:r>
            <a:r>
              <a:rPr lang="fr-FR" sz="1050" i="1" dirty="0" smtClean="0"/>
              <a:t> pour accès </a:t>
            </a:r>
          </a:p>
          <a:p>
            <a:r>
              <a:rPr lang="fr-FR" sz="1050" i="1" dirty="0" smtClean="0"/>
              <a:t>récapitulatif volet 2 transition</a:t>
            </a:r>
            <a:endParaRPr lang="fr-FR" sz="1050" i="1" dirty="0"/>
          </a:p>
        </p:txBody>
      </p:sp>
      <p:sp>
        <p:nvSpPr>
          <p:cNvPr id="30" name="Titre 7"/>
          <p:cNvSpPr txBox="1">
            <a:spLocks/>
          </p:cNvSpPr>
          <p:nvPr/>
        </p:nvSpPr>
        <p:spPr>
          <a:xfrm>
            <a:off x="457200" y="44624"/>
            <a:ext cx="7859216" cy="490066"/>
          </a:xfrm>
          <a:prstGeom prst="rect">
            <a:avLst/>
          </a:prstGeom>
        </p:spPr>
        <p:txBody>
          <a:bodyPr/>
          <a:lstStyle>
            <a:lvl1pPr algn="r" defTabSz="914400" rtl="0" eaLnBrk="1" latinLnBrk="0" hangingPunct="1">
              <a:spcBef>
                <a:spcPct val="0"/>
              </a:spcBef>
              <a:buNone/>
              <a:defRPr sz="2400" b="1" kern="1200" baseline="0">
                <a:solidFill>
                  <a:schemeClr val="tx2"/>
                </a:solidFill>
                <a:latin typeface="+mn-lt"/>
                <a:ea typeface="+mj-ea"/>
                <a:cs typeface="+mj-cs"/>
              </a:defRPr>
            </a:lvl1pPr>
          </a:lstStyle>
          <a:p>
            <a:r>
              <a:rPr lang="fr-FR" dirty="0" smtClean="0"/>
              <a:t>1. ODR – Observatoire du Développement Rural</a:t>
            </a:r>
            <a:br>
              <a:rPr lang="fr-FR" dirty="0" smtClean="0"/>
            </a:br>
            <a:r>
              <a:rPr lang="fr-FR" sz="1800" dirty="0" smtClean="0"/>
              <a:t>1.5. Administration des accès aux ressources de l’ODR</a:t>
            </a:r>
            <a:endParaRPr lang="fr-FR" dirty="0"/>
          </a:p>
        </p:txBody>
      </p:sp>
    </p:spTree>
    <p:extLst>
      <p:ext uri="{BB962C8B-B14F-4D97-AF65-F5344CB8AC3E}">
        <p14:creationId xmlns:p14="http://schemas.microsoft.com/office/powerpoint/2010/main" val="1599982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sz="quarter" idx="13"/>
          </p:nvPr>
        </p:nvSpPr>
        <p:spPr/>
        <p:txBody>
          <a:bodyPr/>
          <a:lstStyle/>
          <a:p>
            <a:r>
              <a:rPr lang="fr-FR" dirty="0" smtClean="0"/>
              <a:t>Adresse du site</a:t>
            </a:r>
          </a:p>
          <a:p>
            <a:pPr marL="457200" lvl="1" indent="0">
              <a:buNone/>
            </a:pPr>
            <a:r>
              <a:rPr lang="fr-FR" u="sng" dirty="0">
                <a:hlinkClick r:id="rId3"/>
              </a:rPr>
              <a:t>https://esrcarto.supagro.inra.fr</a:t>
            </a:r>
            <a:r>
              <a:rPr lang="fr-FR" u="sng" dirty="0" smtClean="0">
                <a:hlinkClick r:id="rId3"/>
              </a:rPr>
              <a:t>/</a:t>
            </a:r>
            <a:endParaRPr lang="fr-FR" u="sng" dirty="0" smtClean="0"/>
          </a:p>
          <a:p>
            <a:pPr marL="457200" lvl="1" indent="0">
              <a:buNone/>
            </a:pPr>
            <a:endParaRPr lang="fr-FR" u="sng" dirty="0" smtClean="0"/>
          </a:p>
          <a:p>
            <a:pPr marL="342900" lvl="1" indent="-342900">
              <a:buSzPct val="100000"/>
            </a:pPr>
            <a:r>
              <a:rPr lang="fr-FR" sz="2000" dirty="0">
                <a:solidFill>
                  <a:srgbClr val="7D6253"/>
                </a:solidFill>
              </a:rPr>
              <a:t>Créer un </a:t>
            </a:r>
            <a:r>
              <a:rPr lang="fr-FR" sz="2000" dirty="0" smtClean="0">
                <a:solidFill>
                  <a:srgbClr val="7D6253"/>
                </a:solidFill>
              </a:rPr>
              <a:t>compte</a:t>
            </a:r>
          </a:p>
          <a:p>
            <a:pPr marL="342900" lvl="1" indent="-342900">
              <a:buSzPct val="100000"/>
            </a:pPr>
            <a:endParaRPr lang="fr-FR" sz="2000" dirty="0">
              <a:solidFill>
                <a:srgbClr val="7D6253"/>
              </a:solidFill>
            </a:endParaRPr>
          </a:p>
          <a:p>
            <a:pPr marL="342900" lvl="1" indent="-342900">
              <a:buSzPct val="100000"/>
            </a:pPr>
            <a:endParaRPr lang="fr-FR" sz="2000" dirty="0" smtClean="0">
              <a:solidFill>
                <a:srgbClr val="7D6253"/>
              </a:solidFill>
            </a:endParaRPr>
          </a:p>
          <a:p>
            <a:pPr marL="342900" lvl="1" indent="-342900">
              <a:buSzPct val="100000"/>
            </a:pPr>
            <a:endParaRPr lang="fr-FR" sz="2000" dirty="0">
              <a:solidFill>
                <a:srgbClr val="7D6253"/>
              </a:solidFill>
            </a:endParaRPr>
          </a:p>
        </p:txBody>
      </p:sp>
      <p:pic>
        <p:nvPicPr>
          <p:cNvPr id="1026" name="Picture 2" descr="par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805" y="2780928"/>
            <a:ext cx="3706972"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re 7"/>
          <p:cNvSpPr>
            <a:spLocks noGrp="1"/>
          </p:cNvSpPr>
          <p:nvPr>
            <p:ph type="title"/>
          </p:nvPr>
        </p:nvSpPr>
        <p:spPr>
          <a:xfrm>
            <a:off x="457200" y="58614"/>
            <a:ext cx="7859216" cy="490066"/>
          </a:xfrm>
        </p:spPr>
        <p:txBody>
          <a:bodyPr/>
          <a:lstStyle/>
          <a:p>
            <a:r>
              <a:rPr lang="fr-FR" dirty="0" smtClean="0"/>
              <a:t>2. Utilisation pratique de l’ODR</a:t>
            </a:r>
            <a:br>
              <a:rPr lang="fr-FR" dirty="0" smtClean="0"/>
            </a:br>
            <a:r>
              <a:rPr lang="fr-FR" sz="1800" dirty="0" smtClean="0"/>
              <a:t>2.1. Inscription à la plateforme</a:t>
            </a:r>
            <a:endParaRPr lang="fr-FR" sz="1800" dirty="0"/>
          </a:p>
        </p:txBody>
      </p:sp>
      <p:sp>
        <p:nvSpPr>
          <p:cNvPr id="3" name="Espace réservé du numéro de diapositive 2"/>
          <p:cNvSpPr>
            <a:spLocks noGrp="1"/>
          </p:cNvSpPr>
          <p:nvPr>
            <p:ph type="sldNum" sz="quarter" idx="12"/>
          </p:nvPr>
        </p:nvSpPr>
        <p:spPr/>
        <p:txBody>
          <a:bodyPr/>
          <a:lstStyle/>
          <a:p>
            <a:fld id="{CF32ABDC-C653-4B9A-AF15-496F673BA7D7}" type="slidenum">
              <a:rPr lang="fr-FR" smtClean="0"/>
              <a:pPr/>
              <a:t>8</a:t>
            </a:fld>
            <a:endParaRPr lang="fr-FR" dirty="0"/>
          </a:p>
        </p:txBody>
      </p:sp>
    </p:spTree>
    <p:extLst>
      <p:ext uri="{BB962C8B-B14F-4D97-AF65-F5344CB8AC3E}">
        <p14:creationId xmlns:p14="http://schemas.microsoft.com/office/powerpoint/2010/main" val="173116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sz="quarter" idx="13"/>
          </p:nvPr>
        </p:nvSpPr>
        <p:spPr>
          <a:xfrm>
            <a:off x="468313" y="1052736"/>
            <a:ext cx="8180387" cy="4680421"/>
          </a:xfrm>
        </p:spPr>
        <p:txBody>
          <a:bodyPr/>
          <a:lstStyle/>
          <a:p>
            <a:r>
              <a:rPr lang="fr-FR" dirty="0" smtClean="0"/>
              <a:t>Remplir le formulaire d’inscription</a:t>
            </a:r>
            <a:endParaRPr lang="fr-FR" sz="1400" dirty="0" smtClean="0">
              <a:solidFill>
                <a:schemeClr val="tx1"/>
              </a:solidFill>
            </a:endParaRPr>
          </a:p>
          <a:p>
            <a:pPr>
              <a:buFontTx/>
              <a:buChar char="-"/>
            </a:pPr>
            <a:endParaRPr lang="fr-FR" sz="1400" dirty="0" smtClean="0"/>
          </a:p>
          <a:p>
            <a:pPr>
              <a:buFontTx/>
              <a:buChar char="-"/>
            </a:pPr>
            <a:endParaRPr lang="fr-FR" sz="1400" dirty="0"/>
          </a:p>
          <a:p>
            <a:pPr>
              <a:buFontTx/>
              <a:buChar char="-"/>
            </a:pPr>
            <a:endParaRPr lang="fr-FR" sz="1400" dirty="0" smtClean="0"/>
          </a:p>
          <a:p>
            <a:pPr>
              <a:buFontTx/>
              <a:buChar char="-"/>
            </a:pPr>
            <a:endParaRPr lang="fr-FR" sz="1400" dirty="0"/>
          </a:p>
          <a:p>
            <a:pPr>
              <a:buFontTx/>
              <a:buChar char="-"/>
            </a:pPr>
            <a:endParaRPr lang="fr-FR" sz="1400" dirty="0" smtClean="0"/>
          </a:p>
          <a:p>
            <a:pPr>
              <a:buFontTx/>
              <a:buChar char="-"/>
            </a:pPr>
            <a:endParaRPr lang="fr-FR" sz="1400" dirty="0"/>
          </a:p>
          <a:p>
            <a:pPr>
              <a:buFontTx/>
              <a:buChar char="-"/>
            </a:pPr>
            <a:endParaRPr lang="fr-FR" sz="1400" dirty="0" smtClean="0"/>
          </a:p>
          <a:p>
            <a:r>
              <a:rPr lang="fr-FR" dirty="0" smtClean="0"/>
              <a:t>Sélectionner </a:t>
            </a:r>
            <a:r>
              <a:rPr lang="fr-FR" dirty="0"/>
              <a:t>un </a:t>
            </a:r>
            <a:r>
              <a:rPr lang="fr-FR" dirty="0" smtClean="0"/>
              <a:t>partenaire et une unité associée au partenaire</a:t>
            </a:r>
          </a:p>
          <a:p>
            <a:endParaRPr lang="fr-FR" dirty="0"/>
          </a:p>
          <a:p>
            <a:endParaRPr lang="fr-FR" dirty="0" smtClean="0"/>
          </a:p>
          <a:p>
            <a:endParaRPr lang="fr-FR" dirty="0"/>
          </a:p>
          <a:p>
            <a:endParaRPr lang="fr-FR" dirty="0" smtClean="0"/>
          </a:p>
          <a:p>
            <a:endParaRPr lang="fr-FR" dirty="0"/>
          </a:p>
          <a:p>
            <a:endParaRPr lang="fr-FR" dirty="0" smtClean="0"/>
          </a:p>
          <a:p>
            <a:r>
              <a:rPr lang="fr-FR" dirty="0" smtClean="0"/>
              <a:t>Indiquez les raisons de votre inscription</a:t>
            </a:r>
          </a:p>
          <a:p>
            <a:r>
              <a:rPr lang="fr-FR" dirty="0" smtClean="0"/>
              <a:t>Votre compte sera validé par la suite par un administrateur habilité</a:t>
            </a:r>
            <a:endParaRPr lang="fr-FR" dirty="0"/>
          </a:p>
          <a:p>
            <a:pPr marL="457200" lvl="1" indent="0">
              <a:buNone/>
            </a:pPr>
            <a:endParaRPr lang="fr-FR" dirty="0" smtClean="0"/>
          </a:p>
        </p:txBody>
      </p:sp>
      <p:sp>
        <p:nvSpPr>
          <p:cNvPr id="3" name="Espace réservé du numéro de diapositive 2"/>
          <p:cNvSpPr>
            <a:spLocks noGrp="1"/>
          </p:cNvSpPr>
          <p:nvPr>
            <p:ph type="sldNum" sz="quarter" idx="12"/>
          </p:nvPr>
        </p:nvSpPr>
        <p:spPr/>
        <p:txBody>
          <a:bodyPr/>
          <a:lstStyle/>
          <a:p>
            <a:fld id="{CF32ABDC-C653-4B9A-AF15-496F673BA7D7}" type="slidenum">
              <a:rPr lang="fr-FR" smtClean="0"/>
              <a:pPr/>
              <a:t>9</a:t>
            </a:fld>
            <a:endParaRPr lang="fr-FR" dirty="0"/>
          </a:p>
        </p:txBody>
      </p:sp>
      <p:pic>
        <p:nvPicPr>
          <p:cNvPr id="2" name="Image 1"/>
          <p:cNvPicPr>
            <a:picLocks noChangeAspect="1"/>
          </p:cNvPicPr>
          <p:nvPr/>
        </p:nvPicPr>
        <p:blipFill>
          <a:blip r:embed="rId3"/>
          <a:stretch>
            <a:fillRect/>
          </a:stretch>
        </p:blipFill>
        <p:spPr>
          <a:xfrm>
            <a:off x="2723058" y="1484784"/>
            <a:ext cx="3023135" cy="1791288"/>
          </a:xfrm>
          <a:prstGeom prst="rect">
            <a:avLst/>
          </a:prstGeom>
        </p:spPr>
      </p:pic>
      <p:pic>
        <p:nvPicPr>
          <p:cNvPr id="4" name="Image 3"/>
          <p:cNvPicPr>
            <a:picLocks noChangeAspect="1"/>
          </p:cNvPicPr>
          <p:nvPr/>
        </p:nvPicPr>
        <p:blipFill>
          <a:blip r:embed="rId4"/>
          <a:stretch>
            <a:fillRect/>
          </a:stretch>
        </p:blipFill>
        <p:spPr>
          <a:xfrm>
            <a:off x="1800198" y="3573016"/>
            <a:ext cx="5173217" cy="2138926"/>
          </a:xfrm>
          <a:prstGeom prst="rect">
            <a:avLst/>
          </a:prstGeom>
        </p:spPr>
      </p:pic>
      <p:sp>
        <p:nvSpPr>
          <p:cNvPr id="8" name="Titre 7"/>
          <p:cNvSpPr>
            <a:spLocks noGrp="1"/>
          </p:cNvSpPr>
          <p:nvPr>
            <p:ph type="title"/>
          </p:nvPr>
        </p:nvSpPr>
        <p:spPr>
          <a:xfrm>
            <a:off x="457200" y="58614"/>
            <a:ext cx="7859216" cy="490066"/>
          </a:xfrm>
        </p:spPr>
        <p:txBody>
          <a:bodyPr/>
          <a:lstStyle/>
          <a:p>
            <a:r>
              <a:rPr lang="fr-FR" dirty="0" smtClean="0"/>
              <a:t>2. Utilisation pratique de l’ODR</a:t>
            </a:r>
            <a:br>
              <a:rPr lang="fr-FR" dirty="0" smtClean="0"/>
            </a:br>
            <a:r>
              <a:rPr lang="fr-FR" sz="1800" dirty="0" smtClean="0"/>
              <a:t>2.1. Inscription à la plateforme</a:t>
            </a:r>
            <a:endParaRPr lang="fr-FR" sz="1800" dirty="0"/>
          </a:p>
        </p:txBody>
      </p:sp>
    </p:spTree>
    <p:extLst>
      <p:ext uri="{BB962C8B-B14F-4D97-AF65-F5344CB8AC3E}">
        <p14:creationId xmlns:p14="http://schemas.microsoft.com/office/powerpoint/2010/main" val="3649612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DR">
      <a:majorFont>
        <a:latin typeface="Economica"/>
        <a:ea typeface=""/>
        <a:cs typeface=""/>
      </a:majorFont>
      <a:minorFont>
        <a:latin typeface="Ralewa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6571</TotalTime>
  <Words>1975</Words>
  <Application>Microsoft Office PowerPoint</Application>
  <PresentationFormat>Affichage à l'écran (4:3)</PresentationFormat>
  <Paragraphs>340</Paragraphs>
  <Slides>28</Slides>
  <Notes>28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28</vt:i4>
      </vt:variant>
    </vt:vector>
  </HeadingPairs>
  <TitlesOfParts>
    <vt:vector size="35" baseType="lpstr">
      <vt:lpstr>Arial</vt:lpstr>
      <vt:lpstr>Calibri</vt:lpstr>
      <vt:lpstr>Economica</vt:lpstr>
      <vt:lpstr>Raleway</vt:lpstr>
      <vt:lpstr>Times New Roman</vt:lpstr>
      <vt:lpstr>Wingdings</vt:lpstr>
      <vt:lpstr>Thème Office</vt:lpstr>
      <vt:lpstr>Présentation de l’ODR</vt:lpstr>
      <vt:lpstr>Sommaire</vt:lpstr>
      <vt:lpstr>1. ODR – Observatoire du Développement Rural 1.1. Le réseau Evaluation</vt:lpstr>
      <vt:lpstr>Présentation PowerPoint</vt:lpstr>
      <vt:lpstr>Présentation PowerPoint</vt:lpstr>
      <vt:lpstr>Présentation PowerPoint</vt:lpstr>
      <vt:lpstr>Présentation PowerPoint</vt:lpstr>
      <vt:lpstr>2. Utilisation pratique de l’ODR 2.1. Inscription à la plateforme</vt:lpstr>
      <vt:lpstr>2. Utilisation pratique de l’ODR 2.1. Inscription à la plateforme</vt:lpstr>
      <vt:lpstr>2. Utilisation pratique de l’ODR 2.2. Les différents menus</vt:lpstr>
      <vt:lpstr>2. Utilisation pratique de l’ODR 2.2. Les différents menus</vt:lpstr>
      <vt:lpstr>2. Utilisation pratique de l’ODR 2.2. Les différents menus</vt:lpstr>
      <vt:lpstr>2. Utilisation pratique de l’ODR 2.3. Le projet « PDR 2014-2020 »</vt:lpstr>
      <vt:lpstr>2. Utilisation pratique de l’ODR 2.3. Le projet « PDR 2014-2020 »</vt:lpstr>
      <vt:lpstr>2. Utilisation pratique de l’ODR 2.3. Le projet « PDR 2014-2020 »</vt:lpstr>
      <vt:lpstr>2. Utilisation pratique de l’ODR 2.3. Le projet « PDR 2014-2020 »</vt:lpstr>
      <vt:lpstr>2. Utilisation pratique de l’ODR 2.3. Le projet « PDR 2014-2020 »</vt:lpstr>
      <vt:lpstr>2.4. Utilisation des ressources cartographiques</vt:lpstr>
      <vt:lpstr>2.4. Utilisation des ressources cartographiques</vt:lpstr>
      <vt:lpstr>2.4. Utilisation des ressources cartographiques</vt:lpstr>
      <vt:lpstr>2.4. Utilisation des ressources cartographiques</vt:lpstr>
      <vt:lpstr>3.1. Utilisation avancée de l’outils CartoDynamique</vt:lpstr>
      <vt:lpstr>3.1. Utilisation avancée de l’outils CartoDynamique</vt:lpstr>
      <vt:lpstr>3.1. Utilisation avancée de l’outils CartoDynamique</vt:lpstr>
      <vt:lpstr>3.1. Utilisation avancée de l’outils CartoDynamique</vt:lpstr>
      <vt:lpstr>3.1. Utilisation avancée de l’outils CartoDynamique</vt:lpstr>
      <vt:lpstr>3.2. Utilisation avancée de l’outils CartoDynamique</vt:lpstr>
      <vt:lpstr>Nous contacter</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du document Sous-titre et informations supplémentaires à ajouter ici</dc:title>
  <dc:creator>lcanolozano</dc:creator>
  <cp:lastModifiedBy>Benoit</cp:lastModifiedBy>
  <cp:revision>262</cp:revision>
  <cp:lastPrinted>2016-04-18T13:31:50Z</cp:lastPrinted>
  <dcterms:created xsi:type="dcterms:W3CDTF">2015-05-11T14:43:23Z</dcterms:created>
  <dcterms:modified xsi:type="dcterms:W3CDTF">2016-09-23T11:11:09Z</dcterms:modified>
</cp:coreProperties>
</file>