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62" r:id="rId2"/>
    <p:sldId id="264" r:id="rId3"/>
    <p:sldId id="259" r:id="rId4"/>
    <p:sldId id="260" r:id="rId5"/>
    <p:sldId id="261" r:id="rId6"/>
    <p:sldId id="265" r:id="rId7"/>
    <p:sldId id="263" r:id="rId8"/>
    <p:sldId id="266" r:id="rId9"/>
    <p:sldId id="268" r:id="rId10"/>
    <p:sldId id="267" r:id="rId11"/>
    <p:sldId id="271" r:id="rId12"/>
    <p:sldId id="269" r:id="rId13"/>
    <p:sldId id="273" r:id="rId14"/>
    <p:sldId id="270" r:id="rId15"/>
    <p:sldId id="272" r:id="rId16"/>
    <p:sldId id="276" r:id="rId17"/>
    <p:sldId id="278" r:id="rId18"/>
    <p:sldId id="277" r:id="rId19"/>
    <p:sldId id="275" r:id="rId20"/>
    <p:sldId id="282" r:id="rId21"/>
    <p:sldId id="279" r:id="rId22"/>
    <p:sldId id="280" r:id="rId23"/>
    <p:sldId id="281" r:id="rId24"/>
    <p:sldId id="274" r:id="rId25"/>
    <p:sldId id="283" r:id="rId2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34" autoAdjust="0"/>
    <p:restoredTop sz="94660"/>
  </p:normalViewPr>
  <p:slideViewPr>
    <p:cSldViewPr>
      <p:cViewPr varScale="1">
        <p:scale>
          <a:sx n="76" d="100"/>
          <a:sy n="76" d="100"/>
        </p:scale>
        <p:origin x="-8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D335C4-9EDF-4EB4-AD21-F586CFB2AEBA}" type="datetimeFigureOut">
              <a:rPr lang="fr-FR" smtClean="0"/>
              <a:pPr/>
              <a:t>19/09/2012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794BCE-90C3-42CA-B0FD-7453BFBC8AC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794BCE-90C3-42CA-B0FD-7453BFBC8AC0}" type="slidenum">
              <a:rPr lang="fr-FR" smtClean="0"/>
              <a:pPr/>
              <a:t>7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²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94CBF-365A-437C-AD0E-16ED18608FB0}" type="slidenum">
              <a:rPr lang="fr-FR" smtClean="0"/>
              <a:pPr/>
              <a:t>13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28444-7B99-4BD7-8C37-B766F964C821}" type="datetimeFigureOut">
              <a:rPr lang="fr-FR" smtClean="0"/>
              <a:pPr/>
              <a:t>19/09/2012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0839C-9D91-4DF9-AB55-72FFA9A864C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28444-7B99-4BD7-8C37-B766F964C821}" type="datetimeFigureOut">
              <a:rPr lang="fr-FR" smtClean="0"/>
              <a:pPr/>
              <a:t>19/09/2012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0839C-9D91-4DF9-AB55-72FFA9A864C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28444-7B99-4BD7-8C37-B766F964C821}" type="datetimeFigureOut">
              <a:rPr lang="fr-FR" smtClean="0"/>
              <a:pPr/>
              <a:t>19/09/2012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0839C-9D91-4DF9-AB55-72FFA9A864C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28444-7B99-4BD7-8C37-B766F964C821}" type="datetimeFigureOut">
              <a:rPr lang="fr-FR" smtClean="0"/>
              <a:pPr/>
              <a:t>19/09/2012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0839C-9D91-4DF9-AB55-72FFA9A864C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28444-7B99-4BD7-8C37-B766F964C821}" type="datetimeFigureOut">
              <a:rPr lang="fr-FR" smtClean="0"/>
              <a:pPr/>
              <a:t>19/09/2012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0839C-9D91-4DF9-AB55-72FFA9A864C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28444-7B99-4BD7-8C37-B766F964C821}" type="datetimeFigureOut">
              <a:rPr lang="fr-FR" smtClean="0"/>
              <a:pPr/>
              <a:t>19/09/2012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0839C-9D91-4DF9-AB55-72FFA9A864C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28444-7B99-4BD7-8C37-B766F964C821}" type="datetimeFigureOut">
              <a:rPr lang="fr-FR" smtClean="0"/>
              <a:pPr/>
              <a:t>19/09/2012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0839C-9D91-4DF9-AB55-72FFA9A864C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28444-7B99-4BD7-8C37-B766F964C821}" type="datetimeFigureOut">
              <a:rPr lang="fr-FR" smtClean="0"/>
              <a:pPr/>
              <a:t>19/09/2012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0839C-9D91-4DF9-AB55-72FFA9A864C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28444-7B99-4BD7-8C37-B766F964C821}" type="datetimeFigureOut">
              <a:rPr lang="fr-FR" smtClean="0"/>
              <a:pPr/>
              <a:t>19/09/2012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0839C-9D91-4DF9-AB55-72FFA9A864C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28444-7B99-4BD7-8C37-B766F964C821}" type="datetimeFigureOut">
              <a:rPr lang="fr-FR" smtClean="0"/>
              <a:pPr/>
              <a:t>19/09/2012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0839C-9D91-4DF9-AB55-72FFA9A864C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28444-7B99-4BD7-8C37-B766F964C821}" type="datetimeFigureOut">
              <a:rPr lang="fr-FR" smtClean="0"/>
              <a:pPr/>
              <a:t>19/09/2012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0839C-9D91-4DF9-AB55-72FFA9A864C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F28444-7B99-4BD7-8C37-B766F964C821}" type="datetimeFigureOut">
              <a:rPr lang="fr-FR" smtClean="0"/>
              <a:pPr/>
              <a:t>19/09/2012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E0839C-9D91-4DF9-AB55-72FFA9A864C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 txBox="1">
            <a:spLocks/>
          </p:cNvSpPr>
          <p:nvPr/>
        </p:nvSpPr>
        <p:spPr>
          <a:xfrm>
            <a:off x="928662" y="1714488"/>
            <a:ext cx="7000924" cy="1944216"/>
          </a:xfrm>
          <a:prstGeom prst="rect">
            <a:avLst/>
          </a:prstGeom>
        </p:spPr>
        <p:txBody>
          <a:bodyPr>
            <a:normAutofit fontScale="97500" lnSpcReduction="10000"/>
          </a:bodyPr>
          <a:lstStyle/>
          <a:p>
            <a:pPr lvl="0">
              <a:spcBef>
                <a:spcPct val="0"/>
              </a:spcBef>
            </a:pP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Le </a:t>
            </a:r>
            <a:r>
              <a:rPr kumimoji="0" lang="fr-F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</a:t>
            </a: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egistre</a:t>
            </a:r>
            <a:r>
              <a:rPr kumimoji="0" lang="fr-FR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r-F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</a:t>
            </a: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arcellaire </a:t>
            </a:r>
            <a:r>
              <a:rPr kumimoji="0" lang="fr-F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</a:t>
            </a: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raphique</a:t>
            </a:r>
            <a:r>
              <a:rPr lang="fr-FR" sz="3200" dirty="0" smtClean="0">
                <a:latin typeface="+mj-lt"/>
                <a:ea typeface="+mj-ea"/>
                <a:cs typeface="+mj-cs"/>
              </a:rPr>
              <a:t> et l’ODR</a:t>
            </a:r>
            <a:endParaRPr lang="fr-FR" sz="3200" dirty="0" smtClean="0"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</a:pPr>
            <a:endParaRPr lang="fr-FR" sz="3200" dirty="0" smtClean="0"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</a:pPr>
            <a:r>
              <a:rPr lang="fr-FR" sz="3200" b="1" i="1" dirty="0" smtClean="0"/>
              <a:t>Gestion et disponibilité des données du RPG sur la plateforme logicielle ODR</a:t>
            </a:r>
            <a:endParaRPr lang="fr-FR" sz="3200" dirty="0" smtClean="0"/>
          </a:p>
          <a:p>
            <a:pPr lvl="0">
              <a:spcBef>
                <a:spcPct val="0"/>
              </a:spcBef>
            </a:pPr>
            <a:endParaRPr lang="fr-FR" sz="3200" dirty="0" smtClean="0"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</a:pPr>
            <a:endParaRPr lang="fr-FR" sz="3200" dirty="0" smtClean="0"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</a:pP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142976" y="4357694"/>
            <a:ext cx="6000792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pierre.cantelaube@toulouse.inra.fr </a:t>
            </a:r>
          </a:p>
          <a:p>
            <a:endParaRPr lang="fr-FR" sz="2000" dirty="0" smtClean="0"/>
          </a:p>
          <a:p>
            <a:endParaRPr lang="fr-FR" dirty="0" smtClean="0"/>
          </a:p>
          <a:p>
            <a:r>
              <a:rPr lang="fr-FR" sz="2000" dirty="0" smtClean="0"/>
              <a:t>INRA, U.S. ODR</a:t>
            </a:r>
          </a:p>
          <a:p>
            <a:endParaRPr lang="fr-FR" dirty="0" smtClean="0"/>
          </a:p>
          <a:p>
            <a:r>
              <a:rPr lang="fr-FR" dirty="0" smtClean="0"/>
              <a:t>19 Septembre 2012</a:t>
            </a:r>
          </a:p>
          <a:p>
            <a:pPr algn="ctr"/>
            <a:endParaRPr lang="fr-FR" dirty="0"/>
          </a:p>
        </p:txBody>
      </p:sp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2692" y="31279"/>
          <a:ext cx="9141308" cy="611639"/>
        </p:xfrm>
        <a:graphic>
          <a:graphicData uri="http://schemas.openxmlformats.org/drawingml/2006/table">
            <a:tbl>
              <a:tblPr/>
              <a:tblGrid>
                <a:gridCol w="1640350"/>
                <a:gridCol w="5570314"/>
                <a:gridCol w="1930644"/>
              </a:tblGrid>
              <a:tr h="6116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00025" algn="l"/>
                          <a:tab pos="869950" algn="ctr"/>
                        </a:tabLst>
                      </a:pPr>
                      <a:endParaRPr lang="fr-FR" sz="1000" dirty="0">
                        <a:highlight>
                          <a:srgbClr val="FFFF00"/>
                        </a:highligh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683" marR="406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endParaRPr lang="fr-FR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fr-FR" sz="1500" b="0" i="1" dirty="0" smtClean="0">
                          <a:latin typeface="Century Gothic"/>
                          <a:ea typeface="Calibri"/>
                          <a:cs typeface="Times New Roman"/>
                        </a:rPr>
                        <a:t>Formation utilisateurs</a:t>
                      </a:r>
                      <a:r>
                        <a:rPr lang="fr-FR" sz="1500" b="0" i="1" baseline="0" dirty="0" smtClean="0">
                          <a:latin typeface="Century Gothic"/>
                          <a:ea typeface="Calibri"/>
                          <a:cs typeface="Times New Roman"/>
                        </a:rPr>
                        <a:t> de la plateforme ODR</a:t>
                      </a:r>
                      <a:r>
                        <a:rPr lang="fr-FR" sz="1500" b="0" i="1" dirty="0" smtClean="0">
                          <a:latin typeface="Century Gothic"/>
                          <a:ea typeface="Calibri"/>
                          <a:cs typeface="Times New Roman"/>
                        </a:rPr>
                        <a:t> </a:t>
                      </a:r>
                      <a:endParaRPr lang="fr-FR" sz="1000" b="0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683" marR="406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fr-FR" sz="800" i="1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900" i="1" dirty="0" smtClean="0">
                          <a:latin typeface="Century Gothic" pitchFamily="34" charset="0"/>
                          <a:ea typeface="Calibri"/>
                          <a:cs typeface="Times New Roman"/>
                        </a:rPr>
                        <a:t>Septembre</a:t>
                      </a:r>
                      <a:r>
                        <a:rPr lang="fr-FR" sz="900" i="1" baseline="0" dirty="0" smtClean="0">
                          <a:latin typeface="Century Gothic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fr-FR" sz="1000" i="1" dirty="0" smtClean="0">
                          <a:latin typeface="Century Gothic" pitchFamily="34" charset="0"/>
                          <a:ea typeface="Calibri"/>
                          <a:cs typeface="Times New Roman"/>
                        </a:rPr>
                        <a:t>2012</a:t>
                      </a:r>
                      <a:endParaRPr lang="fr-FR" sz="1000" dirty="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40683" marR="406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8" name="Image 1" descr="logoODR_4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476375" cy="714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/>
        </p:nvGraphicFramePr>
        <p:xfrm>
          <a:off x="500034" y="3000372"/>
          <a:ext cx="6429420" cy="3534735"/>
        </p:xfrm>
        <a:graphic>
          <a:graphicData uri="http://schemas.openxmlformats.org/drawingml/2006/table">
            <a:tbl>
              <a:tblPr/>
              <a:tblGrid>
                <a:gridCol w="1754436"/>
                <a:gridCol w="3977707"/>
                <a:gridCol w="697277"/>
              </a:tblGrid>
              <a:tr h="2356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latin typeface="Calibri"/>
                          <a:ea typeface="Calibri"/>
                          <a:cs typeface="Times New Roman"/>
                        </a:rPr>
                        <a:t>  Champs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latin typeface="Calibri"/>
                          <a:ea typeface="Calibri"/>
                          <a:cs typeface="Times New Roman"/>
                        </a:rPr>
                        <a:t>Description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Calibri"/>
                          <a:ea typeface="Calibri"/>
                          <a:cs typeface="Times New Roman"/>
                        </a:rPr>
                        <a:t>Unité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</a:tr>
              <a:tr h="2356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dirty="0">
                          <a:latin typeface="Calibri"/>
                          <a:ea typeface="Calibri"/>
                          <a:cs typeface="Times New Roman"/>
                        </a:rPr>
                        <a:t>ilot</a:t>
                      </a: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indent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Calibri"/>
                          <a:ea typeface="Calibri"/>
                          <a:cs typeface="Times New Roman"/>
                        </a:rPr>
                        <a:t>N°  identifiant îlot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6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dirty="0">
                          <a:latin typeface="Calibri"/>
                          <a:ea typeface="Calibri"/>
                          <a:cs typeface="Times New Roman"/>
                        </a:rPr>
                        <a:t>GC1</a:t>
                      </a: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indent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Calibri"/>
                          <a:ea typeface="Calibri"/>
                          <a:cs typeface="Times New Roman"/>
                        </a:rPr>
                        <a:t>Surface  occupée par le GC1 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Calibri"/>
                          <a:ea typeface="Calibri"/>
                          <a:cs typeface="Times New Roman"/>
                        </a:rPr>
                        <a:t>ha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6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dirty="0">
                          <a:latin typeface="Calibri"/>
                          <a:ea typeface="Calibri"/>
                          <a:cs typeface="Times New Roman"/>
                        </a:rPr>
                        <a:t>GC2</a:t>
                      </a: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indent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latin typeface="Calibri"/>
                          <a:ea typeface="Calibri"/>
                          <a:cs typeface="Times New Roman"/>
                        </a:rPr>
                        <a:t>Surface occupée par le GC 2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Calibri"/>
                          <a:ea typeface="Calibri"/>
                          <a:cs typeface="Times New Roman"/>
                        </a:rPr>
                        <a:t>ha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6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>
                          <a:latin typeface="Calibri"/>
                          <a:ea typeface="Calibri"/>
                          <a:cs typeface="Times New Roman"/>
                        </a:rPr>
                        <a:t>.. </a:t>
                      </a:r>
                      <a:r>
                        <a:rPr lang="fr-FR" sz="1100" b="1" i="1">
                          <a:latin typeface="Calibri"/>
                          <a:ea typeface="Calibri"/>
                          <a:cs typeface="Times New Roman"/>
                        </a:rPr>
                        <a:t>GC n</a:t>
                      </a:r>
                      <a:r>
                        <a:rPr lang="fr-FR" sz="1100" b="1">
                          <a:latin typeface="Calibri"/>
                          <a:ea typeface="Calibri"/>
                          <a:cs typeface="Times New Roman"/>
                        </a:rPr>
                        <a:t> …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indent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i="1" dirty="0">
                          <a:latin typeface="Calibri"/>
                          <a:ea typeface="Calibri"/>
                          <a:cs typeface="Times New Roman"/>
                        </a:rPr>
                        <a:t>Surface occupée par le GC n</a:t>
                      </a: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Calibri"/>
                          <a:ea typeface="Calibri"/>
                          <a:cs typeface="Times New Roman"/>
                        </a:rPr>
                        <a:t>ha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6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>
                          <a:latin typeface="Calibri"/>
                          <a:ea typeface="Calibri"/>
                          <a:cs typeface="Times New Roman"/>
                        </a:rPr>
                        <a:t>GC28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indent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latin typeface="Calibri"/>
                          <a:ea typeface="Calibri"/>
                          <a:cs typeface="Times New Roman"/>
                        </a:rPr>
                        <a:t>Surface occupée par le GC 28 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Calibri"/>
                          <a:ea typeface="Calibri"/>
                          <a:cs typeface="Times New Roman"/>
                        </a:rPr>
                        <a:t>ha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6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dirty="0" err="1">
                          <a:latin typeface="Calibri"/>
                          <a:ea typeface="Calibri"/>
                          <a:cs typeface="Times New Roman"/>
                        </a:rPr>
                        <a:t>total_ha</a:t>
                      </a: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indent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latin typeface="Calibri"/>
                          <a:ea typeface="Calibri"/>
                          <a:cs typeface="Times New Roman"/>
                        </a:rPr>
                        <a:t>Surface totale de l’ilot </a:t>
                      </a:r>
                      <a:r>
                        <a:rPr lang="fr-FR" sz="1000" dirty="0">
                          <a:latin typeface="Calibri"/>
                          <a:ea typeface="Calibri"/>
                          <a:cs typeface="Times New Roman"/>
                        </a:rPr>
                        <a:t>(Somme GC1+…+GC28)</a:t>
                      </a: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Calibri"/>
                          <a:ea typeface="Calibri"/>
                          <a:cs typeface="Times New Roman"/>
                        </a:rPr>
                        <a:t>ha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6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dirty="0">
                          <a:latin typeface="Calibri"/>
                          <a:ea typeface="Calibri"/>
                          <a:cs typeface="Times New Roman"/>
                        </a:rPr>
                        <a:t>commune</a:t>
                      </a: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indent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latin typeface="Calibri"/>
                          <a:ea typeface="Calibri"/>
                          <a:cs typeface="Times New Roman"/>
                        </a:rPr>
                        <a:t>Commune de l’îlot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6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>
                          <a:latin typeface="Calibri"/>
                          <a:ea typeface="Calibri"/>
                          <a:cs typeface="Times New Roman"/>
                        </a:rPr>
                        <a:t>exploitation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indent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latin typeface="Calibri"/>
                          <a:ea typeface="Calibri"/>
                          <a:cs typeface="Times New Roman"/>
                        </a:rPr>
                        <a:t>Identifiant de l’exploitation à laquelle appartient l’îlot.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6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>
                          <a:latin typeface="Calibri"/>
                          <a:ea typeface="Calibri"/>
                          <a:cs typeface="Times New Roman"/>
                        </a:rPr>
                        <a:t>caract_irrigue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indent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latin typeface="Calibri"/>
                          <a:ea typeface="Calibri"/>
                          <a:cs typeface="Times New Roman"/>
                        </a:rPr>
                        <a:t>l’îlot est irrigable ? (O/N)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Calibri"/>
                          <a:ea typeface="Calibri"/>
                          <a:cs typeface="Times New Roman"/>
                        </a:rPr>
                        <a:t>Booléen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6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>
                          <a:latin typeface="Calibri"/>
                          <a:ea typeface="Calibri"/>
                          <a:cs typeface="Times New Roman"/>
                        </a:rPr>
                        <a:t>forme_juridique_expl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indent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latin typeface="Calibri"/>
                          <a:ea typeface="Calibri"/>
                          <a:cs typeface="Times New Roman"/>
                        </a:rPr>
                        <a:t>Statut juridique de l’exploitation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6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>
                          <a:latin typeface="Calibri"/>
                          <a:ea typeface="Calibri"/>
                          <a:cs typeface="Times New Roman"/>
                        </a:rPr>
                        <a:t>classe_age_expl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indent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latin typeface="Calibri"/>
                          <a:ea typeface="Calibri"/>
                          <a:cs typeface="Times New Roman"/>
                        </a:rPr>
                        <a:t>Classe d’âge du chef  d’exploitation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6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>
                          <a:latin typeface="Calibri"/>
                          <a:ea typeface="Calibri"/>
                          <a:cs typeface="Times New Roman"/>
                        </a:rPr>
                        <a:t>dept_rattachement_expl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indent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latin typeface="Calibri"/>
                          <a:ea typeface="Calibri"/>
                          <a:cs typeface="Times New Roman"/>
                        </a:rPr>
                        <a:t>Département d’instruction du dossier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6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>
                          <a:latin typeface="Calibri"/>
                          <a:ea typeface="Calibri"/>
                          <a:cs typeface="Times New Roman"/>
                        </a:rPr>
                        <a:t>surf_declaree_expl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indent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latin typeface="Calibri"/>
                          <a:ea typeface="Calibri"/>
                          <a:cs typeface="Times New Roman"/>
                        </a:rPr>
                        <a:t>Surface totale (déclarée) de l’exploitation (France entière)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latin typeface="Calibri"/>
                          <a:ea typeface="Calibri"/>
                          <a:cs typeface="Times New Roman"/>
                        </a:rPr>
                        <a:t>ha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6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dirty="0" err="1">
                          <a:latin typeface="Calibri"/>
                          <a:ea typeface="Calibri"/>
                          <a:cs typeface="Times New Roman"/>
                        </a:rPr>
                        <a:t>surface_reference_ilot</a:t>
                      </a: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indent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latin typeface="Calibri"/>
                          <a:ea typeface="Calibri"/>
                          <a:cs typeface="Times New Roman"/>
                        </a:rPr>
                        <a:t>Surface déclarée de l’îlot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latin typeface="Calibri"/>
                          <a:ea typeface="Calibri"/>
                          <a:cs typeface="Times New Roman"/>
                        </a:rPr>
                        <a:t>ha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ZoneTexte 2"/>
          <p:cNvSpPr txBox="1"/>
          <p:nvPr/>
        </p:nvSpPr>
        <p:spPr>
          <a:xfrm>
            <a:off x="3714744" y="2214554"/>
            <a:ext cx="41434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		par département      </a:t>
            </a:r>
            <a:endParaRPr lang="fr-FR" sz="1600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fr-FR" sz="1600" dirty="0" smtClean="0"/>
              <a:t>		   et campagne</a:t>
            </a:r>
            <a:r>
              <a:rPr lang="fr-FR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 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428596" y="2071678"/>
            <a:ext cx="45005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Version V0</a:t>
            </a:r>
          </a:p>
          <a:p>
            <a:r>
              <a:rPr lang="fr-FR" sz="2000" i="1" dirty="0" smtClean="0"/>
              <a:t>table individuelle au niveau de l’</a:t>
            </a:r>
            <a:r>
              <a:rPr lang="fr-FR" sz="2000" b="1" i="1" u="sng" dirty="0" smtClean="0"/>
              <a:t>ilot</a:t>
            </a:r>
            <a:r>
              <a:rPr lang="fr-FR" sz="2000" i="1" dirty="0" smtClean="0"/>
              <a:t> </a:t>
            </a:r>
            <a:endParaRPr lang="fr-FR" sz="2000" i="1" dirty="0"/>
          </a:p>
        </p:txBody>
      </p:sp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2692" y="31279"/>
          <a:ext cx="9141308" cy="611639"/>
        </p:xfrm>
        <a:graphic>
          <a:graphicData uri="http://schemas.openxmlformats.org/drawingml/2006/table">
            <a:tbl>
              <a:tblPr/>
              <a:tblGrid>
                <a:gridCol w="1640350"/>
                <a:gridCol w="5570314"/>
                <a:gridCol w="1930644"/>
              </a:tblGrid>
              <a:tr h="6116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00025" algn="l"/>
                          <a:tab pos="869950" algn="ctr"/>
                        </a:tabLst>
                      </a:pPr>
                      <a:endParaRPr lang="fr-FR" sz="1000" dirty="0">
                        <a:highlight>
                          <a:srgbClr val="FFFF00"/>
                        </a:highligh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683" marR="406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endParaRPr lang="fr-FR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fr-FR" sz="1500" b="0" i="1" dirty="0" smtClean="0">
                          <a:latin typeface="Century Gothic"/>
                          <a:ea typeface="Calibri"/>
                          <a:cs typeface="Times New Roman"/>
                        </a:rPr>
                        <a:t>Formation utilisateurs</a:t>
                      </a:r>
                      <a:r>
                        <a:rPr lang="fr-FR" sz="1500" b="0" i="1" baseline="0" dirty="0" smtClean="0">
                          <a:latin typeface="Century Gothic"/>
                          <a:ea typeface="Calibri"/>
                          <a:cs typeface="Times New Roman"/>
                        </a:rPr>
                        <a:t> de la plateforme ODR</a:t>
                      </a:r>
                      <a:r>
                        <a:rPr lang="fr-FR" sz="1500" b="0" i="1" dirty="0" smtClean="0">
                          <a:latin typeface="Century Gothic"/>
                          <a:ea typeface="Calibri"/>
                          <a:cs typeface="Times New Roman"/>
                        </a:rPr>
                        <a:t> </a:t>
                      </a:r>
                      <a:endParaRPr lang="fr-FR" sz="1000" b="0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683" marR="406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fr-FR" sz="900" i="1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000" i="1" dirty="0" smtClean="0">
                          <a:latin typeface="Century Gothic" pitchFamily="34" charset="0"/>
                          <a:ea typeface="Calibri"/>
                          <a:cs typeface="Times New Roman"/>
                        </a:rPr>
                        <a:t>Septembre</a:t>
                      </a:r>
                      <a:r>
                        <a:rPr lang="fr-FR" sz="1000" i="1" baseline="0" dirty="0" smtClean="0">
                          <a:latin typeface="Century Gothic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fr-FR" sz="1000" i="1" dirty="0" smtClean="0">
                          <a:latin typeface="Century Gothic" pitchFamily="34" charset="0"/>
                          <a:ea typeface="Calibri"/>
                          <a:cs typeface="Times New Roman"/>
                        </a:rPr>
                        <a:t>2012</a:t>
                      </a:r>
                      <a:endParaRPr lang="fr-FR" sz="1000" dirty="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40683" marR="406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6" name="Image 1" descr="logoODR_4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476375" cy="714375"/>
          </a:xfrm>
          <a:prstGeom prst="rect">
            <a:avLst/>
          </a:prstGeom>
          <a:noFill/>
        </p:spPr>
      </p:pic>
      <p:sp>
        <p:nvSpPr>
          <p:cNvPr id="9" name="ZoneTexte 8"/>
          <p:cNvSpPr txBox="1"/>
          <p:nvPr/>
        </p:nvSpPr>
        <p:spPr>
          <a:xfrm>
            <a:off x="357158" y="1071546"/>
            <a:ext cx="75009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 smtClean="0"/>
              <a:t>Disponibilité ODR   </a:t>
            </a:r>
          </a:p>
          <a:p>
            <a:r>
              <a:rPr lang="fr-FR" sz="2400" b="1" i="1" dirty="0" smtClean="0"/>
              <a:t>Campagnes 2006 – 2010 …</a:t>
            </a:r>
            <a:endParaRPr lang="fr-FR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hpsq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714356"/>
            <a:ext cx="9144000" cy="6094572"/>
          </a:xfrm>
          <a:prstGeom prst="rect">
            <a:avLst/>
          </a:prstGeom>
        </p:spPr>
      </p:pic>
      <p:graphicFrame>
        <p:nvGraphicFramePr>
          <p:cNvPr id="3" name="Tableau 2"/>
          <p:cNvGraphicFramePr>
            <a:graphicFrameLocks noGrp="1"/>
          </p:cNvGraphicFramePr>
          <p:nvPr/>
        </p:nvGraphicFramePr>
        <p:xfrm>
          <a:off x="2692" y="31279"/>
          <a:ext cx="9141308" cy="611639"/>
        </p:xfrm>
        <a:graphic>
          <a:graphicData uri="http://schemas.openxmlformats.org/drawingml/2006/table">
            <a:tbl>
              <a:tblPr/>
              <a:tblGrid>
                <a:gridCol w="1640350"/>
                <a:gridCol w="5570314"/>
                <a:gridCol w="1930644"/>
              </a:tblGrid>
              <a:tr h="6116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00025" algn="l"/>
                          <a:tab pos="869950" algn="ctr"/>
                        </a:tabLst>
                      </a:pPr>
                      <a:endParaRPr lang="fr-FR" sz="1000" dirty="0">
                        <a:highlight>
                          <a:srgbClr val="FFFF00"/>
                        </a:highligh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683" marR="406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endParaRPr lang="fr-FR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fr-FR" sz="1500" b="0" i="1" dirty="0" smtClean="0">
                          <a:latin typeface="Century Gothic"/>
                          <a:ea typeface="Calibri"/>
                          <a:cs typeface="Times New Roman"/>
                        </a:rPr>
                        <a:t>Formation utilisateurs</a:t>
                      </a:r>
                      <a:r>
                        <a:rPr lang="fr-FR" sz="1500" b="0" i="1" baseline="0" dirty="0" smtClean="0">
                          <a:latin typeface="Century Gothic"/>
                          <a:ea typeface="Calibri"/>
                          <a:cs typeface="Times New Roman"/>
                        </a:rPr>
                        <a:t> de la plateforme ODR</a:t>
                      </a:r>
                      <a:r>
                        <a:rPr lang="fr-FR" sz="1500" b="0" i="1" dirty="0" smtClean="0">
                          <a:latin typeface="Century Gothic"/>
                          <a:ea typeface="Calibri"/>
                          <a:cs typeface="Times New Roman"/>
                        </a:rPr>
                        <a:t> </a:t>
                      </a:r>
                      <a:endParaRPr lang="fr-FR" sz="1000" b="0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683" marR="406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fr-FR" sz="900" i="1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000" i="1" dirty="0" smtClean="0">
                          <a:latin typeface="Century Gothic" pitchFamily="34" charset="0"/>
                          <a:ea typeface="Calibri"/>
                          <a:cs typeface="Times New Roman"/>
                        </a:rPr>
                        <a:t>Septembre</a:t>
                      </a:r>
                      <a:r>
                        <a:rPr lang="fr-FR" sz="1000" i="1" baseline="0" dirty="0" smtClean="0">
                          <a:latin typeface="Century Gothic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fr-FR" sz="1000" i="1" dirty="0" smtClean="0">
                          <a:latin typeface="Century Gothic" pitchFamily="34" charset="0"/>
                          <a:ea typeface="Calibri"/>
                          <a:cs typeface="Times New Roman"/>
                        </a:rPr>
                        <a:t>2012</a:t>
                      </a:r>
                      <a:endParaRPr lang="fr-FR" sz="1000" dirty="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40683" marR="406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" name="Image 1" descr="logoODR_4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476375" cy="714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/>
        </p:nvGraphicFramePr>
        <p:xfrm>
          <a:off x="2692" y="31279"/>
          <a:ext cx="9141308" cy="611639"/>
        </p:xfrm>
        <a:graphic>
          <a:graphicData uri="http://schemas.openxmlformats.org/drawingml/2006/table">
            <a:tbl>
              <a:tblPr/>
              <a:tblGrid>
                <a:gridCol w="1640350"/>
                <a:gridCol w="5570314"/>
                <a:gridCol w="1930644"/>
              </a:tblGrid>
              <a:tr h="6116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00025" algn="l"/>
                          <a:tab pos="869950" algn="ctr"/>
                        </a:tabLst>
                      </a:pPr>
                      <a:endParaRPr lang="fr-FR" sz="1000" dirty="0">
                        <a:highlight>
                          <a:srgbClr val="FFFF00"/>
                        </a:highligh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683" marR="406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endParaRPr lang="fr-FR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fr-FR" sz="1500" b="0" i="1" dirty="0" smtClean="0">
                          <a:latin typeface="Century Gothic"/>
                          <a:ea typeface="Calibri"/>
                          <a:cs typeface="Times New Roman"/>
                        </a:rPr>
                        <a:t>Formation utilisateurs</a:t>
                      </a:r>
                      <a:r>
                        <a:rPr lang="fr-FR" sz="1500" b="0" i="1" baseline="0" dirty="0" smtClean="0">
                          <a:latin typeface="Century Gothic"/>
                          <a:ea typeface="Calibri"/>
                          <a:cs typeface="Times New Roman"/>
                        </a:rPr>
                        <a:t> de la plateforme ODR</a:t>
                      </a:r>
                      <a:r>
                        <a:rPr lang="fr-FR" sz="1500" b="0" i="1" dirty="0" smtClean="0">
                          <a:latin typeface="Century Gothic"/>
                          <a:ea typeface="Calibri"/>
                          <a:cs typeface="Times New Roman"/>
                        </a:rPr>
                        <a:t> </a:t>
                      </a:r>
                      <a:endParaRPr lang="fr-FR" sz="1000" b="0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683" marR="406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fr-FR" sz="900" i="1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000" i="1" dirty="0" smtClean="0">
                          <a:latin typeface="Century Gothic" pitchFamily="34" charset="0"/>
                          <a:ea typeface="Calibri"/>
                          <a:cs typeface="Times New Roman"/>
                        </a:rPr>
                        <a:t>Septembre</a:t>
                      </a:r>
                      <a:r>
                        <a:rPr lang="fr-FR" sz="1000" i="1" baseline="0" dirty="0" smtClean="0">
                          <a:latin typeface="Century Gothic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fr-FR" sz="1000" i="1" dirty="0" smtClean="0">
                          <a:latin typeface="Century Gothic" pitchFamily="34" charset="0"/>
                          <a:ea typeface="Calibri"/>
                          <a:cs typeface="Times New Roman"/>
                        </a:rPr>
                        <a:t>2012</a:t>
                      </a:r>
                      <a:endParaRPr lang="fr-FR" sz="1000" dirty="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40683" marR="406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Image 1" descr="logoODR_4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476375" cy="714375"/>
          </a:xfrm>
          <a:prstGeom prst="rect">
            <a:avLst/>
          </a:prstGeom>
          <a:noFill/>
        </p:spPr>
      </p:pic>
      <p:pic>
        <p:nvPicPr>
          <p:cNvPr id="4" name="Image 3" descr="phpsq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14356"/>
            <a:ext cx="10726547" cy="61436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2692" y="31279"/>
          <a:ext cx="9141308" cy="611639"/>
        </p:xfrm>
        <a:graphic>
          <a:graphicData uri="http://schemas.openxmlformats.org/drawingml/2006/table">
            <a:tbl>
              <a:tblPr/>
              <a:tblGrid>
                <a:gridCol w="1640350"/>
                <a:gridCol w="5570314"/>
                <a:gridCol w="1930644"/>
              </a:tblGrid>
              <a:tr h="6116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00025" algn="l"/>
                          <a:tab pos="869950" algn="ctr"/>
                        </a:tabLst>
                      </a:pPr>
                      <a:endParaRPr lang="fr-FR" sz="1000" dirty="0">
                        <a:highlight>
                          <a:srgbClr val="FFFF00"/>
                        </a:highligh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683" marR="406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endParaRPr lang="fr-FR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fr-FR" sz="1500" b="0" i="1" dirty="0" smtClean="0">
                          <a:latin typeface="Century Gothic"/>
                          <a:ea typeface="Calibri"/>
                          <a:cs typeface="Times New Roman"/>
                        </a:rPr>
                        <a:t>Formation utilisateurs</a:t>
                      </a:r>
                      <a:r>
                        <a:rPr lang="fr-FR" sz="1500" b="0" i="1" baseline="0" dirty="0" smtClean="0">
                          <a:latin typeface="Century Gothic"/>
                          <a:ea typeface="Calibri"/>
                          <a:cs typeface="Times New Roman"/>
                        </a:rPr>
                        <a:t> de la plateforme ODR</a:t>
                      </a:r>
                      <a:r>
                        <a:rPr lang="fr-FR" sz="1500" b="0" i="1" dirty="0" smtClean="0">
                          <a:latin typeface="Century Gothic"/>
                          <a:ea typeface="Calibri"/>
                          <a:cs typeface="Times New Roman"/>
                        </a:rPr>
                        <a:t> </a:t>
                      </a:r>
                      <a:endParaRPr lang="fr-FR" sz="1000" b="0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683" marR="406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fr-FR" sz="900" i="1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000" i="1" dirty="0" smtClean="0">
                          <a:latin typeface="Century Gothic" pitchFamily="34" charset="0"/>
                          <a:ea typeface="Calibri"/>
                          <a:cs typeface="Times New Roman"/>
                        </a:rPr>
                        <a:t>Septembre</a:t>
                      </a:r>
                      <a:r>
                        <a:rPr lang="fr-FR" sz="1000" i="1" baseline="0" dirty="0" smtClean="0">
                          <a:latin typeface="Century Gothic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fr-FR" sz="1000" i="1" dirty="0" smtClean="0">
                          <a:latin typeface="Century Gothic" pitchFamily="34" charset="0"/>
                          <a:ea typeface="Calibri"/>
                          <a:cs typeface="Times New Roman"/>
                        </a:rPr>
                        <a:t>2012</a:t>
                      </a:r>
                      <a:endParaRPr lang="fr-FR" sz="1000" dirty="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40683" marR="406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6" name="Image 1" descr="logoODR_4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476375" cy="714375"/>
          </a:xfrm>
          <a:prstGeom prst="rect">
            <a:avLst/>
          </a:prstGeom>
          <a:noFill/>
        </p:spPr>
      </p:pic>
      <p:sp>
        <p:nvSpPr>
          <p:cNvPr id="7" name="ZoneTexte 6"/>
          <p:cNvSpPr txBox="1"/>
          <p:nvPr/>
        </p:nvSpPr>
        <p:spPr>
          <a:xfrm>
            <a:off x="214282" y="1071546"/>
            <a:ext cx="70723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 smtClean="0"/>
              <a:t>Disponibilité ODR  : Différentes options  pour la version  V0   </a:t>
            </a:r>
          </a:p>
          <a:p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285720" y="1857364"/>
            <a:ext cx="864399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Données agrégées - à la </a:t>
            </a:r>
            <a:r>
              <a:rPr lang="fr-FR" sz="2000" b="1" i="1" dirty="0" smtClean="0"/>
              <a:t>commune</a:t>
            </a:r>
          </a:p>
          <a:p>
            <a:r>
              <a:rPr lang="fr-FR" sz="2000" dirty="0"/>
              <a:t>	</a:t>
            </a:r>
            <a:r>
              <a:rPr lang="fr-FR" sz="2000" dirty="0" smtClean="0"/>
              <a:t>	  - à l’</a:t>
            </a:r>
            <a:r>
              <a:rPr lang="fr-FR" sz="2000" b="1" i="1" dirty="0" smtClean="0"/>
              <a:t>exploitation</a:t>
            </a:r>
          </a:p>
          <a:p>
            <a:endParaRPr lang="fr-FR" sz="2000" b="1" i="1" dirty="0"/>
          </a:p>
          <a:p>
            <a:r>
              <a:rPr lang="fr-FR" sz="2000" dirty="0" smtClean="0"/>
              <a:t>Données rangées par importance des </a:t>
            </a:r>
            <a:r>
              <a:rPr lang="fr-FR" sz="2000" i="1" dirty="0" smtClean="0"/>
              <a:t>Groupes de Cultures</a:t>
            </a:r>
          </a:p>
          <a:p>
            <a:endParaRPr lang="fr-FR" sz="2000" b="1" i="1" dirty="0"/>
          </a:p>
          <a:p>
            <a:r>
              <a:rPr lang="fr-FR" sz="2000" dirty="0" smtClean="0"/>
              <a:t> </a:t>
            </a:r>
            <a:endParaRPr lang="fr-FR" sz="2000" b="1" i="1" dirty="0" smtClean="0"/>
          </a:p>
          <a:p>
            <a:endParaRPr lang="fr-FR" sz="2000" b="1" i="1" dirty="0" smtClean="0"/>
          </a:p>
          <a:p>
            <a:r>
              <a:rPr lang="fr-FR" sz="2000" dirty="0" smtClean="0"/>
              <a:t>		   </a:t>
            </a:r>
            <a:endParaRPr lang="fr-FR" sz="2000" b="1" i="1" dirty="0" smtClean="0"/>
          </a:p>
          <a:p>
            <a:endParaRPr lang="fr-FR" sz="2000" b="1" i="1" dirty="0" smtClean="0"/>
          </a:p>
          <a:p>
            <a:endParaRPr lang="fr-FR" sz="2000" b="1" i="1" dirty="0"/>
          </a:p>
          <a:p>
            <a:r>
              <a:rPr lang="fr-FR" sz="2000" dirty="0" smtClean="0"/>
              <a:t>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/>
        </p:nvGraphicFramePr>
        <p:xfrm>
          <a:off x="2692" y="31279"/>
          <a:ext cx="9141308" cy="611639"/>
        </p:xfrm>
        <a:graphic>
          <a:graphicData uri="http://schemas.openxmlformats.org/drawingml/2006/table">
            <a:tbl>
              <a:tblPr/>
              <a:tblGrid>
                <a:gridCol w="1640350"/>
                <a:gridCol w="5570314"/>
                <a:gridCol w="1930644"/>
              </a:tblGrid>
              <a:tr h="6116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00025" algn="l"/>
                          <a:tab pos="869950" algn="ctr"/>
                        </a:tabLst>
                      </a:pPr>
                      <a:endParaRPr lang="fr-FR" sz="1000" dirty="0">
                        <a:highlight>
                          <a:srgbClr val="FFFF00"/>
                        </a:highligh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683" marR="406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endParaRPr lang="fr-FR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fr-FR" sz="1500" b="0" i="1" dirty="0" smtClean="0">
                          <a:latin typeface="Century Gothic"/>
                          <a:ea typeface="Calibri"/>
                          <a:cs typeface="Times New Roman"/>
                        </a:rPr>
                        <a:t>Formation utilisateurs</a:t>
                      </a:r>
                      <a:r>
                        <a:rPr lang="fr-FR" sz="1500" b="0" i="1" baseline="0" dirty="0" smtClean="0">
                          <a:latin typeface="Century Gothic"/>
                          <a:ea typeface="Calibri"/>
                          <a:cs typeface="Times New Roman"/>
                        </a:rPr>
                        <a:t> de la plateforme ODR</a:t>
                      </a:r>
                      <a:r>
                        <a:rPr lang="fr-FR" sz="1500" b="0" i="1" dirty="0" smtClean="0">
                          <a:latin typeface="Century Gothic"/>
                          <a:ea typeface="Calibri"/>
                          <a:cs typeface="Times New Roman"/>
                        </a:rPr>
                        <a:t> </a:t>
                      </a:r>
                      <a:endParaRPr lang="fr-FR" sz="1000" b="0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683" marR="406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fr-FR" sz="900" i="1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000" i="1" dirty="0" smtClean="0">
                          <a:latin typeface="Century Gothic" pitchFamily="34" charset="0"/>
                          <a:ea typeface="Calibri"/>
                          <a:cs typeface="Times New Roman"/>
                        </a:rPr>
                        <a:t>Septembre</a:t>
                      </a:r>
                      <a:r>
                        <a:rPr lang="fr-FR" sz="1000" i="1" baseline="0" dirty="0" smtClean="0">
                          <a:latin typeface="Century Gothic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fr-FR" sz="1000" i="1" dirty="0" smtClean="0">
                          <a:latin typeface="Century Gothic" pitchFamily="34" charset="0"/>
                          <a:ea typeface="Calibri"/>
                          <a:cs typeface="Times New Roman"/>
                        </a:rPr>
                        <a:t>2012</a:t>
                      </a:r>
                      <a:endParaRPr lang="fr-FR" sz="1000" dirty="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40683" marR="406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Image 1" descr="logoODR_4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476375" cy="714375"/>
          </a:xfrm>
          <a:prstGeom prst="rect">
            <a:avLst/>
          </a:prstGeom>
          <a:noFill/>
        </p:spPr>
      </p:pic>
      <p:pic>
        <p:nvPicPr>
          <p:cNvPr id="4" name="Image 3" descr="phpsq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85770"/>
            <a:ext cx="10553785" cy="60722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/>
        </p:nvGraphicFramePr>
        <p:xfrm>
          <a:off x="2692" y="31279"/>
          <a:ext cx="9141308" cy="611639"/>
        </p:xfrm>
        <a:graphic>
          <a:graphicData uri="http://schemas.openxmlformats.org/drawingml/2006/table">
            <a:tbl>
              <a:tblPr/>
              <a:tblGrid>
                <a:gridCol w="1640350"/>
                <a:gridCol w="5570314"/>
                <a:gridCol w="1930644"/>
              </a:tblGrid>
              <a:tr h="6116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00025" algn="l"/>
                          <a:tab pos="869950" algn="ctr"/>
                        </a:tabLst>
                      </a:pPr>
                      <a:endParaRPr lang="fr-FR" sz="1000" dirty="0">
                        <a:highlight>
                          <a:srgbClr val="FFFF00"/>
                        </a:highligh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683" marR="406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endParaRPr lang="fr-FR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fr-FR" sz="1500" b="0" i="1" dirty="0" smtClean="0">
                          <a:latin typeface="Century Gothic"/>
                          <a:ea typeface="Calibri"/>
                          <a:cs typeface="Times New Roman"/>
                        </a:rPr>
                        <a:t>Formation utilisateurs</a:t>
                      </a:r>
                      <a:r>
                        <a:rPr lang="fr-FR" sz="1500" b="0" i="1" baseline="0" dirty="0" smtClean="0">
                          <a:latin typeface="Century Gothic"/>
                          <a:ea typeface="Calibri"/>
                          <a:cs typeface="Times New Roman"/>
                        </a:rPr>
                        <a:t> de la plateforme ODR</a:t>
                      </a:r>
                      <a:r>
                        <a:rPr lang="fr-FR" sz="1500" b="0" i="1" dirty="0" smtClean="0">
                          <a:latin typeface="Century Gothic"/>
                          <a:ea typeface="Calibri"/>
                          <a:cs typeface="Times New Roman"/>
                        </a:rPr>
                        <a:t> </a:t>
                      </a:r>
                      <a:endParaRPr lang="fr-FR" sz="1000" b="0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683" marR="406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fr-FR" sz="900" i="1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000" i="1" dirty="0" smtClean="0">
                          <a:latin typeface="Century Gothic" pitchFamily="34" charset="0"/>
                          <a:ea typeface="Calibri"/>
                          <a:cs typeface="Times New Roman"/>
                        </a:rPr>
                        <a:t>Septembre</a:t>
                      </a:r>
                      <a:r>
                        <a:rPr lang="fr-FR" sz="1000" i="1" baseline="0" dirty="0" smtClean="0">
                          <a:latin typeface="Century Gothic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fr-FR" sz="1000" i="1" dirty="0" smtClean="0">
                          <a:latin typeface="Century Gothic" pitchFamily="34" charset="0"/>
                          <a:ea typeface="Calibri"/>
                          <a:cs typeface="Times New Roman"/>
                        </a:rPr>
                        <a:t>2012</a:t>
                      </a:r>
                      <a:endParaRPr lang="fr-FR" sz="1000" dirty="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40683" marR="406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Image 1" descr="logoODR_4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476375" cy="714375"/>
          </a:xfrm>
          <a:prstGeom prst="rect">
            <a:avLst/>
          </a:prstGeom>
          <a:noFill/>
        </p:spPr>
      </p:pic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285720" y="1785926"/>
          <a:ext cx="8286808" cy="4857786"/>
        </p:xfrm>
        <a:graphic>
          <a:graphicData uri="http://schemas.openxmlformats.org/drawingml/2006/table">
            <a:tbl>
              <a:tblPr/>
              <a:tblGrid>
                <a:gridCol w="1441994"/>
                <a:gridCol w="1200533"/>
                <a:gridCol w="1681761"/>
                <a:gridCol w="1320840"/>
                <a:gridCol w="2641680"/>
              </a:tblGrid>
              <a:tr h="376308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latin typeface="Candara"/>
                          <a:ea typeface="Calibri"/>
                          <a:cs typeface="Times New Roman"/>
                        </a:rPr>
                        <a:t>Version </a:t>
                      </a: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318" marR="67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latin typeface="Candara"/>
                          <a:ea typeface="Calibri"/>
                          <a:cs typeface="Times New Roman"/>
                        </a:rPr>
                        <a:t>Individu </a:t>
                      </a: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ndara"/>
                          <a:ea typeface="Calibri"/>
                          <a:cs typeface="Times New Roman"/>
                        </a:rPr>
                        <a:t>(unité géo)</a:t>
                      </a: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318" marR="67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latin typeface="Candara"/>
                          <a:ea typeface="Calibri"/>
                          <a:cs typeface="Times New Roman"/>
                        </a:rPr>
                        <a:t>attributs</a:t>
                      </a: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318" marR="67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latin typeface="Candara"/>
                          <a:ea typeface="Calibri"/>
                          <a:cs typeface="Times New Roman"/>
                        </a:rPr>
                        <a:t> </a:t>
                      </a: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318" marR="67318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latin typeface="Candara"/>
                          <a:ea typeface="Calibri"/>
                          <a:cs typeface="Times New Roman"/>
                        </a:rPr>
                        <a:t> Nom ODR</a:t>
                      </a: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318" marR="67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37630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latin typeface="Candara"/>
                          <a:ea typeface="Calibri"/>
                          <a:cs typeface="Times New Roman"/>
                        </a:rPr>
                        <a:t>   </a:t>
                      </a: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318" marR="67318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41051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800" dirty="0">
                        <a:latin typeface="Tahoma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 smtClean="0">
                          <a:latin typeface="Candara" pitchFamily="34" charset="0"/>
                          <a:ea typeface="Calibri"/>
                          <a:cs typeface="Times New Roman"/>
                        </a:rPr>
                        <a:t>V0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latin typeface="Candara" pitchFamily="34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Candara" pitchFamily="34" charset="0"/>
                          <a:ea typeface="Calibri"/>
                          <a:cs typeface="Times New Roman"/>
                        </a:rPr>
                        <a:t>RPG anonyme niveau 4   (fournit par l’ASP par département)</a:t>
                      </a:r>
                    </a:p>
                  </a:txBody>
                  <a:tcPr marL="67318" marR="67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Candara"/>
                          <a:ea typeface="Calibri"/>
                          <a:cs typeface="Times New Roman"/>
                        </a:rPr>
                        <a:t> </a:t>
                      </a: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Candara"/>
                          <a:ea typeface="Calibri"/>
                          <a:cs typeface="Times New Roman"/>
                        </a:rPr>
                        <a:t>Ilot</a:t>
                      </a: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400" dirty="0" smtClean="0">
                        <a:latin typeface="Candara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400" dirty="0" smtClean="0">
                        <a:latin typeface="Candara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400" dirty="0" smtClean="0">
                        <a:latin typeface="Candara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400" dirty="0" smtClean="0">
                        <a:latin typeface="Candara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400" dirty="0" smtClean="0">
                        <a:latin typeface="Candara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400" dirty="0" smtClean="0">
                        <a:latin typeface="Candara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400" dirty="0" smtClean="0">
                        <a:latin typeface="Candara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smtClean="0">
                          <a:latin typeface="Candara"/>
                          <a:ea typeface="Calibri"/>
                          <a:cs typeface="Times New Roman"/>
                        </a:rPr>
                        <a:t>Commune</a:t>
                      </a: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400" dirty="0" smtClean="0">
                        <a:latin typeface="Candara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400" dirty="0" smtClean="0">
                        <a:latin typeface="Candara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smtClean="0">
                          <a:latin typeface="Candara"/>
                          <a:ea typeface="Calibri"/>
                          <a:cs typeface="Times New Roman"/>
                        </a:rPr>
                        <a:t>Exploitation </a:t>
                      </a: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318" marR="67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latin typeface="Candara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Candara"/>
                          <a:ea typeface="Calibri"/>
                          <a:cs typeface="Times New Roman"/>
                        </a:rPr>
                        <a:t>A0   :  Groupes </a:t>
                      </a:r>
                      <a:r>
                        <a:rPr lang="fr-FR" sz="1400" dirty="0" smtClean="0">
                          <a:latin typeface="Candara"/>
                          <a:ea typeface="Calibri"/>
                          <a:cs typeface="Times New Roman"/>
                        </a:rPr>
                        <a:t>cultures</a:t>
                      </a: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Candara"/>
                          <a:ea typeface="Calibri"/>
                          <a:cs typeface="Times New Roman"/>
                        </a:rPr>
                        <a:t>           Description exploitation </a:t>
                      </a: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651510" indent="-1803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Candara"/>
                          <a:ea typeface="Calibri"/>
                          <a:cs typeface="Times New Roman"/>
                        </a:rPr>
                        <a:t>A0 ‘ : Groupes </a:t>
                      </a:r>
                      <a:r>
                        <a:rPr lang="fr-FR" sz="1400" dirty="0" smtClean="0">
                          <a:latin typeface="Candara"/>
                          <a:ea typeface="Calibri"/>
                          <a:cs typeface="Times New Roman"/>
                        </a:rPr>
                        <a:t>cultures </a:t>
                      </a:r>
                      <a:r>
                        <a:rPr lang="fr-FR" sz="1400" dirty="0">
                          <a:latin typeface="Candara"/>
                          <a:ea typeface="Calibri"/>
                          <a:cs typeface="Times New Roman"/>
                        </a:rPr>
                        <a:t>rangés par importance sur l’îlot.</a:t>
                      </a: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Candara"/>
                          <a:ea typeface="Calibri"/>
                          <a:cs typeface="Times New Roman"/>
                        </a:rPr>
                        <a:t>              + Suivi  campagnes précédente </a:t>
                      </a: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Candara"/>
                          <a:ea typeface="Calibri"/>
                          <a:cs typeface="Times New Roman"/>
                        </a:rPr>
                        <a:t>                                            et suivante</a:t>
                      </a: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400" dirty="0" smtClean="0">
                        <a:latin typeface="Candara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400" dirty="0" smtClean="0">
                        <a:latin typeface="Candara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smtClean="0">
                          <a:latin typeface="Candara"/>
                          <a:ea typeface="Calibri"/>
                          <a:cs typeface="Times New Roman"/>
                        </a:rPr>
                        <a:t>A0    </a:t>
                      </a:r>
                      <a:r>
                        <a:rPr lang="fr-FR" sz="1400" dirty="0">
                          <a:latin typeface="Candara"/>
                          <a:ea typeface="Calibri"/>
                          <a:cs typeface="Times New Roman"/>
                        </a:rPr>
                        <a:t>Somme Groupes </a:t>
                      </a:r>
                      <a:r>
                        <a:rPr lang="fr-FR" sz="1400" dirty="0" smtClean="0">
                          <a:latin typeface="Candara"/>
                          <a:ea typeface="Calibri"/>
                          <a:cs typeface="Times New Roman"/>
                        </a:rPr>
                        <a:t>cultures </a:t>
                      </a: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400" dirty="0" smtClean="0">
                        <a:latin typeface="Candara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400" dirty="0" smtClean="0">
                        <a:latin typeface="Candara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smtClean="0">
                          <a:latin typeface="Candara"/>
                          <a:ea typeface="Calibri"/>
                          <a:cs typeface="Times New Roman"/>
                        </a:rPr>
                        <a:t>A0    </a:t>
                      </a:r>
                      <a:r>
                        <a:rPr lang="fr-FR" sz="1400" dirty="0">
                          <a:latin typeface="Candara"/>
                          <a:ea typeface="Calibri"/>
                          <a:cs typeface="Times New Roman"/>
                        </a:rPr>
                        <a:t>Somme Groupes </a:t>
                      </a:r>
                      <a:r>
                        <a:rPr lang="fr-FR" sz="1400" dirty="0" smtClean="0">
                          <a:latin typeface="Candara"/>
                          <a:ea typeface="Calibri"/>
                          <a:cs typeface="Times New Roman"/>
                        </a:rPr>
                        <a:t>cultures </a:t>
                      </a: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651510" indent="-1803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Candara"/>
                          <a:ea typeface="Calibri"/>
                          <a:cs typeface="Times New Roman"/>
                        </a:rPr>
                        <a:t>A0’’ : Groupe cultures rangés par importance pour l’exploitation.</a:t>
                      </a: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318" marR="67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latin typeface="Calibri"/>
                          <a:ea typeface="Calibri"/>
                          <a:cs typeface="Calibri"/>
                        </a:rPr>
                        <a:t>RPG_v0_20yy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Calibri"/>
                          <a:ea typeface="Calibri"/>
                          <a:cs typeface="Calibri"/>
                        </a:rPr>
                        <a:t>RPG_ v0_20yy_rang</a:t>
                      </a: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400" b="1" dirty="0" smtClean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 smtClean="0">
                          <a:latin typeface="Calibri"/>
                          <a:ea typeface="Calibri"/>
                          <a:cs typeface="Calibri"/>
                        </a:rPr>
                        <a:t>RPG</a:t>
                      </a:r>
                      <a:r>
                        <a:rPr lang="fr-FR" sz="1400" b="1" dirty="0">
                          <a:latin typeface="Calibri"/>
                          <a:ea typeface="Calibri"/>
                          <a:cs typeface="Calibri"/>
                        </a:rPr>
                        <a:t>_ v0_20yy_suivi</a:t>
                      </a: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400" b="1" dirty="0" smtClean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400" b="1" dirty="0" smtClean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400" b="1" dirty="0" smtClean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 smtClean="0">
                          <a:latin typeface="Calibri"/>
                          <a:ea typeface="Calibri"/>
                          <a:cs typeface="Calibri"/>
                        </a:rPr>
                        <a:t>RPG</a:t>
                      </a:r>
                      <a:r>
                        <a:rPr lang="fr-FR" sz="1400" b="1" dirty="0">
                          <a:latin typeface="Calibri"/>
                          <a:ea typeface="Calibri"/>
                          <a:cs typeface="Calibri"/>
                        </a:rPr>
                        <a:t>_ v0_20yy_com</a:t>
                      </a: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400" b="1" dirty="0" smtClean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400" b="1" dirty="0" smtClean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 smtClean="0">
                          <a:latin typeface="Calibri"/>
                          <a:ea typeface="Calibri"/>
                          <a:cs typeface="Calibri"/>
                        </a:rPr>
                        <a:t>RPG</a:t>
                      </a:r>
                      <a:r>
                        <a:rPr lang="fr-FR" sz="1400" b="1" dirty="0">
                          <a:latin typeface="Calibri"/>
                          <a:ea typeface="Calibri"/>
                          <a:cs typeface="Calibri"/>
                        </a:rPr>
                        <a:t>_ v0_20yy_exploit</a:t>
                      </a: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400" b="1" dirty="0" smtClean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 smtClean="0">
                          <a:latin typeface="+mn-lt"/>
                          <a:ea typeface="Calibri"/>
                          <a:cs typeface="Calibri"/>
                        </a:rPr>
                        <a:t>RPG_ v0_20yy_exploit_rang</a:t>
                      </a:r>
                      <a:endParaRPr lang="fr-FR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7318" marR="67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214282" y="1071546"/>
            <a:ext cx="70723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 smtClean="0"/>
              <a:t>Disponibilité ODR  : Différentes options  pour la version  V0   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2692" y="31279"/>
          <a:ext cx="9141308" cy="611639"/>
        </p:xfrm>
        <a:graphic>
          <a:graphicData uri="http://schemas.openxmlformats.org/drawingml/2006/table">
            <a:tbl>
              <a:tblPr/>
              <a:tblGrid>
                <a:gridCol w="1640350"/>
                <a:gridCol w="5570314"/>
                <a:gridCol w="1930644"/>
              </a:tblGrid>
              <a:tr h="6116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00025" algn="l"/>
                          <a:tab pos="869950" algn="ctr"/>
                        </a:tabLst>
                      </a:pPr>
                      <a:endParaRPr lang="fr-FR" sz="1000" dirty="0">
                        <a:highlight>
                          <a:srgbClr val="FFFF00"/>
                        </a:highligh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683" marR="406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endParaRPr lang="fr-FR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fr-FR" sz="1500" b="0" i="1" dirty="0" smtClean="0">
                          <a:latin typeface="Century Gothic"/>
                          <a:ea typeface="Calibri"/>
                          <a:cs typeface="Times New Roman"/>
                        </a:rPr>
                        <a:t>Formation utilisateurs</a:t>
                      </a:r>
                      <a:r>
                        <a:rPr lang="fr-FR" sz="1500" b="0" i="1" baseline="0" dirty="0" smtClean="0">
                          <a:latin typeface="Century Gothic"/>
                          <a:ea typeface="Calibri"/>
                          <a:cs typeface="Times New Roman"/>
                        </a:rPr>
                        <a:t> de la plateforme ODR</a:t>
                      </a:r>
                      <a:r>
                        <a:rPr lang="fr-FR" sz="1500" b="0" i="1" dirty="0" smtClean="0">
                          <a:latin typeface="Century Gothic"/>
                          <a:ea typeface="Calibri"/>
                          <a:cs typeface="Times New Roman"/>
                        </a:rPr>
                        <a:t> </a:t>
                      </a:r>
                      <a:endParaRPr lang="fr-FR" sz="1000" b="0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683" marR="406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fr-FR" sz="900" i="1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000" i="1" dirty="0" smtClean="0">
                          <a:latin typeface="Century Gothic" pitchFamily="34" charset="0"/>
                          <a:ea typeface="Calibri"/>
                          <a:cs typeface="Times New Roman"/>
                        </a:rPr>
                        <a:t>Septembre</a:t>
                      </a:r>
                      <a:r>
                        <a:rPr lang="fr-FR" sz="1000" i="1" baseline="0" dirty="0" smtClean="0">
                          <a:latin typeface="Century Gothic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fr-FR" sz="1000" i="1" dirty="0" smtClean="0">
                          <a:latin typeface="Century Gothic" pitchFamily="34" charset="0"/>
                          <a:ea typeface="Calibri"/>
                          <a:cs typeface="Times New Roman"/>
                        </a:rPr>
                        <a:t>2012</a:t>
                      </a:r>
                      <a:endParaRPr lang="fr-FR" sz="1000" dirty="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40683" marR="406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Image 1" descr="logoODR_4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476375" cy="7143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7" name="Rectangle 6"/>
          <p:cNvSpPr/>
          <p:nvPr/>
        </p:nvSpPr>
        <p:spPr>
          <a:xfrm>
            <a:off x="285720" y="1857364"/>
            <a:ext cx="8501122" cy="440120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fr-FR" sz="2000" b="1" dirty="0" smtClean="0">
                <a:ea typeface="Calibri"/>
                <a:cs typeface="Times New Roman"/>
              </a:rPr>
              <a:t>Version RPG complété avec les </a:t>
            </a:r>
            <a:r>
              <a:rPr lang="fr-FR" sz="2000" b="1" i="1" dirty="0" smtClean="0">
                <a:ea typeface="Calibri"/>
                <a:cs typeface="Times New Roman"/>
              </a:rPr>
              <a:t>Mesures Agro-Environnementales</a:t>
            </a:r>
          </a:p>
          <a:p>
            <a:endParaRPr lang="fr-FR" sz="2000" b="1" i="1" dirty="0">
              <a:cs typeface="Times New Roman"/>
            </a:endParaRPr>
          </a:p>
          <a:p>
            <a:r>
              <a:rPr lang="fr-FR" sz="2000" dirty="0" smtClean="0">
                <a:cs typeface="Times New Roman"/>
              </a:rPr>
              <a:t>Mesures surfaciques, disponibles sous la forme de données géographiques</a:t>
            </a:r>
          </a:p>
          <a:p>
            <a:r>
              <a:rPr lang="fr-FR" dirty="0" smtClean="0">
                <a:cs typeface="Times New Roman"/>
              </a:rPr>
              <a:t>Mêmes sources, mêmes propriétés </a:t>
            </a:r>
            <a:r>
              <a:rPr lang="fr-FR" dirty="0" err="1" smtClean="0">
                <a:cs typeface="Times New Roman"/>
              </a:rPr>
              <a:t>géogrpahqiues</a:t>
            </a:r>
            <a:r>
              <a:rPr lang="fr-FR" dirty="0" smtClean="0">
                <a:cs typeface="Times New Roman"/>
              </a:rPr>
              <a:t> (résolution, projection..)</a:t>
            </a:r>
          </a:p>
          <a:p>
            <a:endParaRPr lang="fr-FR" sz="2000" dirty="0">
              <a:cs typeface="Times New Roman"/>
            </a:endParaRPr>
          </a:p>
          <a:p>
            <a:r>
              <a:rPr lang="fr-FR" sz="2000" dirty="0" smtClean="0">
                <a:cs typeface="Times New Roman"/>
              </a:rPr>
              <a:t>2</a:t>
            </a:r>
            <a:r>
              <a:rPr lang="fr-FR" sz="2000" baseline="30000" dirty="0" smtClean="0">
                <a:cs typeface="Times New Roman"/>
              </a:rPr>
              <a:t>ième</a:t>
            </a:r>
            <a:r>
              <a:rPr lang="fr-FR" sz="2000" dirty="0" smtClean="0">
                <a:cs typeface="Times New Roman"/>
              </a:rPr>
              <a:t> Règlement de Développement Rural  (RDR 2)   PDRH 2007 – 2013</a:t>
            </a:r>
          </a:p>
          <a:p>
            <a:endParaRPr lang="fr-FR" sz="2000" b="1" i="1" dirty="0">
              <a:cs typeface="Times New Roman"/>
            </a:endParaRPr>
          </a:p>
          <a:p>
            <a:r>
              <a:rPr lang="fr-FR" sz="2000" b="1" i="1" dirty="0" smtClean="0">
                <a:cs typeface="Times New Roman"/>
              </a:rPr>
              <a:t>Mesures 214   - 	A  - PHAE2</a:t>
            </a:r>
          </a:p>
          <a:p>
            <a:r>
              <a:rPr lang="fr-FR" sz="2000" b="1" i="1" dirty="0" smtClean="0">
                <a:cs typeface="Times New Roman"/>
              </a:rPr>
              <a:t>                           	C  - SFEI</a:t>
            </a:r>
          </a:p>
          <a:p>
            <a:r>
              <a:rPr lang="fr-FR" sz="2000" b="1" i="1" dirty="0">
                <a:cs typeface="Times New Roman"/>
              </a:rPr>
              <a:t>	</a:t>
            </a:r>
            <a:r>
              <a:rPr lang="fr-FR" sz="2000" b="1" i="1" dirty="0" smtClean="0">
                <a:cs typeface="Times New Roman"/>
              </a:rPr>
              <a:t>	D  - CAB</a:t>
            </a:r>
          </a:p>
          <a:p>
            <a:r>
              <a:rPr lang="fr-FR" sz="2000" b="1" i="1" dirty="0" smtClean="0">
                <a:cs typeface="Times New Roman"/>
              </a:rPr>
              <a:t>		E   - MAB</a:t>
            </a:r>
          </a:p>
          <a:p>
            <a:r>
              <a:rPr lang="fr-FR" sz="2000" b="1" i="1" dirty="0">
                <a:cs typeface="Times New Roman"/>
              </a:rPr>
              <a:t>	</a:t>
            </a:r>
            <a:r>
              <a:rPr lang="fr-FR" sz="2000" b="1" i="1" dirty="0" smtClean="0">
                <a:cs typeface="Times New Roman"/>
              </a:rPr>
              <a:t>	I  -  MAE territorialisées  </a:t>
            </a:r>
          </a:p>
          <a:p>
            <a:endParaRPr lang="fr-FR" sz="2000" b="1" i="1" dirty="0">
              <a:cs typeface="Times New Roman"/>
            </a:endParaRPr>
          </a:p>
          <a:p>
            <a:endParaRPr lang="fr-FR" sz="2000" dirty="0"/>
          </a:p>
        </p:txBody>
      </p:sp>
      <p:sp>
        <p:nvSpPr>
          <p:cNvPr id="8" name="Rectangle 7"/>
          <p:cNvSpPr/>
          <p:nvPr/>
        </p:nvSpPr>
        <p:spPr>
          <a:xfrm>
            <a:off x="244424" y="1273334"/>
            <a:ext cx="8286808" cy="40011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fr-FR" sz="2000" b="1" dirty="0" smtClean="0"/>
              <a:t>Disponibilité ODR  :  la</a:t>
            </a:r>
            <a:r>
              <a:rPr lang="fr-FR" sz="2000" b="1" i="1" dirty="0" smtClean="0"/>
              <a:t> version  V1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form_rpg3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842015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form_rpg4ml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42016" cy="6858000"/>
          </a:xfrm>
          <a:prstGeom prst="rect">
            <a:avLst/>
          </a:prstGeom>
        </p:spPr>
      </p:pic>
      <p:pic>
        <p:nvPicPr>
          <p:cNvPr id="6" name="Image 5" descr="rpgformaleg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72396" y="2143116"/>
            <a:ext cx="1828793" cy="11926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/>
        </p:nvGraphicFramePr>
        <p:xfrm>
          <a:off x="214282" y="2000240"/>
          <a:ext cx="8001055" cy="4556760"/>
        </p:xfrm>
        <a:graphic>
          <a:graphicData uri="http://schemas.openxmlformats.org/drawingml/2006/table">
            <a:tbl>
              <a:tblPr/>
              <a:tblGrid>
                <a:gridCol w="1392270"/>
                <a:gridCol w="1322374"/>
                <a:gridCol w="1460530"/>
                <a:gridCol w="1275293"/>
                <a:gridCol w="2550588"/>
              </a:tblGrid>
              <a:tr h="6240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latin typeface="Candara"/>
                          <a:ea typeface="Calibri"/>
                          <a:cs typeface="Times New Roman"/>
                        </a:rPr>
                        <a:t>Version </a:t>
                      </a:r>
                      <a:endParaRPr lang="fr-F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318" marR="67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latin typeface="Candara"/>
                          <a:ea typeface="Calibri"/>
                          <a:cs typeface="Times New Roman"/>
                        </a:rPr>
                        <a:t>Individu </a:t>
                      </a:r>
                      <a:endParaRPr lang="fr-FR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Candara"/>
                          <a:ea typeface="Calibri"/>
                          <a:cs typeface="Times New Roman"/>
                        </a:rPr>
                        <a:t>(unité géo)</a:t>
                      </a:r>
                      <a:endParaRPr lang="fr-F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318" marR="67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latin typeface="Candara"/>
                          <a:ea typeface="Calibri"/>
                          <a:cs typeface="Times New Roman"/>
                        </a:rPr>
                        <a:t>attributs</a:t>
                      </a:r>
                      <a:endParaRPr lang="fr-F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318" marR="67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latin typeface="Candara"/>
                          <a:ea typeface="Calibri"/>
                          <a:cs typeface="Times New Roman"/>
                        </a:rPr>
                        <a:t> </a:t>
                      </a:r>
                      <a:endParaRPr lang="fr-F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318" marR="67318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latin typeface="Candara"/>
                          <a:ea typeface="Calibri"/>
                          <a:cs typeface="Times New Roman"/>
                        </a:rPr>
                        <a:t> Nom ODR</a:t>
                      </a:r>
                      <a:endParaRPr lang="fr-F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318" marR="67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30906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>
                          <a:latin typeface="Tahoma"/>
                          <a:ea typeface="Calibri"/>
                          <a:cs typeface="Times New Roman"/>
                        </a:rPr>
                        <a:t>V1</a:t>
                      </a: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Tahoma"/>
                          <a:ea typeface="Calibri"/>
                          <a:cs typeface="Times New Roman"/>
                        </a:rPr>
                        <a:t>RPG complété avec les </a:t>
                      </a:r>
                      <a:r>
                        <a:rPr lang="fr-FR" sz="1400" i="1" dirty="0">
                          <a:latin typeface="Tahoma"/>
                          <a:ea typeface="Calibri"/>
                          <a:cs typeface="Times New Roman"/>
                        </a:rPr>
                        <a:t>Mesures Agro- environnementales</a:t>
                      </a:r>
                      <a:r>
                        <a:rPr lang="fr-FR" sz="1400" dirty="0">
                          <a:latin typeface="Tahoma"/>
                          <a:ea typeface="Calibri"/>
                          <a:cs typeface="Times New Roman"/>
                        </a:rPr>
                        <a:t> </a:t>
                      </a: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318" marR="67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latin typeface="Candara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smtClean="0">
                          <a:latin typeface="Candara"/>
                          <a:ea typeface="Calibri"/>
                          <a:cs typeface="Times New Roman"/>
                        </a:rPr>
                        <a:t>Ilot</a:t>
                      </a:r>
                      <a:br>
                        <a:rPr lang="fr-FR" sz="1400" dirty="0" smtClean="0">
                          <a:latin typeface="Candara"/>
                          <a:ea typeface="Calibri"/>
                          <a:cs typeface="Times New Roman"/>
                        </a:rPr>
                      </a:br>
                      <a:endParaRPr lang="fr-FR" sz="1400" dirty="0" smtClean="0">
                        <a:latin typeface="Candara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400" dirty="0" smtClean="0">
                        <a:latin typeface="Candara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4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400" dirty="0" smtClean="0">
                        <a:latin typeface="Candara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400" dirty="0" smtClean="0">
                        <a:latin typeface="Candara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400" dirty="0" smtClean="0">
                        <a:latin typeface="Candara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400" dirty="0" smtClean="0">
                        <a:latin typeface="Candara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400" dirty="0" smtClean="0">
                        <a:latin typeface="Candara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400" dirty="0" smtClean="0">
                        <a:latin typeface="Candara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smtClean="0">
                          <a:latin typeface="Candara"/>
                          <a:ea typeface="Calibri"/>
                          <a:cs typeface="Times New Roman"/>
                        </a:rPr>
                        <a:t>Commune</a:t>
                      </a: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400" dirty="0" smtClean="0">
                        <a:latin typeface="Candara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400" dirty="0" smtClean="0">
                        <a:latin typeface="Candara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smtClean="0">
                          <a:latin typeface="Candara"/>
                          <a:ea typeface="Calibri"/>
                          <a:cs typeface="Times New Roman"/>
                        </a:rPr>
                        <a:t>Parcelle </a:t>
                      </a:r>
                      <a:r>
                        <a:rPr lang="fr-FR" sz="1400" dirty="0">
                          <a:latin typeface="Candara"/>
                          <a:ea typeface="Calibri"/>
                          <a:cs typeface="Times New Roman"/>
                        </a:rPr>
                        <a:t>ODR</a:t>
                      </a: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318" marR="67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latin typeface="Candara"/>
                        <a:ea typeface="Calibri"/>
                        <a:cs typeface="Times New Roman"/>
                      </a:endParaRPr>
                    </a:p>
                    <a:p>
                      <a:pPr marL="291465" indent="-29146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Candara"/>
                          <a:ea typeface="Calibri"/>
                          <a:cs typeface="Times New Roman"/>
                        </a:rPr>
                        <a:t>A1  :   Groupes culture initiaux</a:t>
                      </a: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91465" indent="-29146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Candara"/>
                          <a:ea typeface="Calibri"/>
                          <a:cs typeface="Times New Roman"/>
                        </a:rPr>
                        <a:t>        + part de l’ilot sous MAE</a:t>
                      </a: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91465" indent="-29146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Candara"/>
                          <a:ea typeface="Calibri"/>
                          <a:cs typeface="Times New Roman"/>
                        </a:rPr>
                        <a:t>        + type d’actions MAE présentes</a:t>
                      </a: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91465" indent="-29146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Candara"/>
                          <a:ea typeface="Calibri"/>
                          <a:cs typeface="Times New Roman"/>
                        </a:rPr>
                        <a:t>        + Zone Référence </a:t>
                      </a:r>
                      <a:r>
                        <a:rPr lang="fr-FR" sz="1400" dirty="0" err="1">
                          <a:latin typeface="Candara"/>
                          <a:ea typeface="Calibri"/>
                          <a:cs typeface="Times New Roman"/>
                        </a:rPr>
                        <a:t>MAE_t</a:t>
                      </a:r>
                      <a:r>
                        <a:rPr lang="fr-FR" sz="1400" dirty="0">
                          <a:latin typeface="Candara"/>
                          <a:ea typeface="Calibri"/>
                          <a:cs typeface="Times New Roman"/>
                        </a:rPr>
                        <a:t>   </a:t>
                      </a: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91465" indent="-29146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Candara"/>
                          <a:ea typeface="Calibri"/>
                          <a:cs typeface="Times New Roman"/>
                        </a:rPr>
                        <a:t>A1 ‘  : A1  + distinction NOR, EXT, GP pour les </a:t>
                      </a:r>
                      <a:r>
                        <a:rPr lang="fr-FR" sz="1400" dirty="0" err="1">
                          <a:latin typeface="Candara"/>
                          <a:ea typeface="Calibri"/>
                          <a:cs typeface="Times New Roman"/>
                        </a:rPr>
                        <a:t>gc</a:t>
                      </a:r>
                      <a:r>
                        <a:rPr lang="fr-FR" sz="1400" dirty="0">
                          <a:latin typeface="Candara"/>
                          <a:ea typeface="Calibri"/>
                          <a:cs typeface="Times New Roman"/>
                        </a:rPr>
                        <a:t> prairies </a:t>
                      </a:r>
                      <a:r>
                        <a:rPr lang="fr-FR" sz="1400" i="1" dirty="0">
                          <a:latin typeface="Candara"/>
                          <a:ea typeface="Calibri"/>
                          <a:cs typeface="Times New Roman"/>
                        </a:rPr>
                        <a:t>(pour ilot avec contractualisation PHAE)</a:t>
                      </a:r>
                      <a:r>
                        <a:rPr lang="fr-FR" sz="1400" dirty="0">
                          <a:latin typeface="Candara"/>
                          <a:ea typeface="Calibri"/>
                          <a:cs typeface="Times New Roman"/>
                        </a:rPr>
                        <a:t>   </a:t>
                      </a:r>
                      <a:endParaRPr lang="fr-FR" sz="1400" dirty="0" smtClean="0">
                        <a:latin typeface="Candara"/>
                        <a:ea typeface="Calibri"/>
                        <a:cs typeface="Times New Roman"/>
                      </a:endParaRPr>
                    </a:p>
                    <a:p>
                      <a:pPr marL="291465" indent="-29146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smtClean="0">
                          <a:latin typeface="Candara"/>
                          <a:ea typeface="Calibri"/>
                          <a:cs typeface="Times New Roman"/>
                        </a:rPr>
                        <a:t> </a:t>
                      </a: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91465" indent="-29146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Candara"/>
                          <a:ea typeface="Calibri"/>
                          <a:cs typeface="Times New Roman"/>
                        </a:rPr>
                        <a:t>A1 ‘  </a:t>
                      </a:r>
                      <a:endParaRPr lang="fr-FR" sz="1400" dirty="0" smtClean="0">
                        <a:latin typeface="Candara"/>
                        <a:ea typeface="Calibri"/>
                        <a:cs typeface="Times New Roman"/>
                      </a:endParaRPr>
                    </a:p>
                    <a:p>
                      <a:pPr marL="291465" indent="-29146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400" dirty="0" smtClean="0">
                        <a:latin typeface="Candara"/>
                        <a:ea typeface="Calibri"/>
                        <a:cs typeface="Times New Roman"/>
                      </a:endParaRPr>
                    </a:p>
                    <a:p>
                      <a:pPr marL="291465" indent="-29146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91465" indent="-29146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Candara"/>
                          <a:ea typeface="Calibri"/>
                          <a:cs typeface="Times New Roman"/>
                        </a:rPr>
                        <a:t>A1  ou A1 ‘  </a:t>
                      </a: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318" marR="67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Calibri"/>
                          <a:ea typeface="Calibri"/>
                          <a:cs typeface="Calibri"/>
                        </a:rPr>
                        <a:t>RPG_ v1pp_20yy</a:t>
                      </a: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b="1" dirty="0" smtClean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b="1" dirty="0" smtClean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b="1" dirty="0" smtClean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latin typeface="Calibri"/>
                          <a:ea typeface="Calibri"/>
                          <a:cs typeface="Calibri"/>
                        </a:rPr>
                        <a:t>RPG_v1p_20yy</a:t>
                      </a: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b="1" dirty="0" smtClean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b="1" dirty="0" smtClean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b="1" dirty="0" smtClean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b="1" dirty="0" smtClean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b="1" dirty="0" smtClean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latin typeface="Calibri"/>
                          <a:ea typeface="Calibri"/>
                          <a:cs typeface="Calibri"/>
                        </a:rPr>
                        <a:t>RPG_v1p_20yy_com</a:t>
                      </a: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b="1" dirty="0" smtClean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b="1" dirty="0" smtClean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latin typeface="+mn-lt"/>
                          <a:ea typeface="Calibri"/>
                          <a:cs typeface="Calibri"/>
                        </a:rPr>
                        <a:t>RPG_v1_20yy_com</a:t>
                      </a:r>
                      <a:endParaRPr lang="fr-FR" sz="140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318" marR="67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Tableau 2"/>
          <p:cNvGraphicFramePr>
            <a:graphicFrameLocks noGrp="1"/>
          </p:cNvGraphicFramePr>
          <p:nvPr/>
        </p:nvGraphicFramePr>
        <p:xfrm>
          <a:off x="2692" y="31279"/>
          <a:ext cx="9141308" cy="611639"/>
        </p:xfrm>
        <a:graphic>
          <a:graphicData uri="http://schemas.openxmlformats.org/drawingml/2006/table">
            <a:tbl>
              <a:tblPr/>
              <a:tblGrid>
                <a:gridCol w="1640350"/>
                <a:gridCol w="5570314"/>
                <a:gridCol w="1930644"/>
              </a:tblGrid>
              <a:tr h="6116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00025" algn="l"/>
                          <a:tab pos="869950" algn="ctr"/>
                        </a:tabLst>
                      </a:pPr>
                      <a:endParaRPr lang="fr-FR" sz="1000" dirty="0">
                        <a:highlight>
                          <a:srgbClr val="FFFF00"/>
                        </a:highligh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683" marR="406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endParaRPr lang="fr-FR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fr-FR" sz="1500" b="0" i="1" dirty="0" smtClean="0">
                          <a:latin typeface="Century Gothic"/>
                          <a:ea typeface="Calibri"/>
                          <a:cs typeface="Times New Roman"/>
                        </a:rPr>
                        <a:t>Formation utilisateurs</a:t>
                      </a:r>
                      <a:r>
                        <a:rPr lang="fr-FR" sz="1500" b="0" i="1" baseline="0" dirty="0" smtClean="0">
                          <a:latin typeface="Century Gothic"/>
                          <a:ea typeface="Calibri"/>
                          <a:cs typeface="Times New Roman"/>
                        </a:rPr>
                        <a:t> de la plateforme ODR</a:t>
                      </a:r>
                      <a:r>
                        <a:rPr lang="fr-FR" sz="1500" b="0" i="1" dirty="0" smtClean="0">
                          <a:latin typeface="Century Gothic"/>
                          <a:ea typeface="Calibri"/>
                          <a:cs typeface="Times New Roman"/>
                        </a:rPr>
                        <a:t> </a:t>
                      </a:r>
                      <a:endParaRPr lang="fr-FR" sz="1000" b="0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683" marR="406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fr-FR" sz="900" i="1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000" i="1" dirty="0" smtClean="0">
                          <a:latin typeface="Century Gothic" pitchFamily="34" charset="0"/>
                          <a:ea typeface="Calibri"/>
                          <a:cs typeface="Times New Roman"/>
                        </a:rPr>
                        <a:t>Septembre</a:t>
                      </a:r>
                      <a:r>
                        <a:rPr lang="fr-FR" sz="1000" i="1" baseline="0" dirty="0" smtClean="0">
                          <a:latin typeface="Century Gothic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fr-FR" sz="1000" i="1" dirty="0" smtClean="0">
                          <a:latin typeface="Century Gothic" pitchFamily="34" charset="0"/>
                          <a:ea typeface="Calibri"/>
                          <a:cs typeface="Times New Roman"/>
                        </a:rPr>
                        <a:t>2012</a:t>
                      </a:r>
                      <a:endParaRPr lang="fr-FR" sz="1000" dirty="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40683" marR="406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" name="Image 1" descr="logoODR_4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476375" cy="714375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214282" y="1071546"/>
            <a:ext cx="792961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i="1" dirty="0" smtClean="0"/>
              <a:t>Disponibilité ODR  : Différentes options  pour la version  V1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/>
        </p:nvGraphicFramePr>
        <p:xfrm>
          <a:off x="2692" y="31279"/>
          <a:ext cx="9141308" cy="611639"/>
        </p:xfrm>
        <a:graphic>
          <a:graphicData uri="http://schemas.openxmlformats.org/drawingml/2006/table">
            <a:tbl>
              <a:tblPr/>
              <a:tblGrid>
                <a:gridCol w="1640350"/>
                <a:gridCol w="5570314"/>
                <a:gridCol w="1930644"/>
              </a:tblGrid>
              <a:tr h="6116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00025" algn="l"/>
                          <a:tab pos="869950" algn="ctr"/>
                        </a:tabLst>
                      </a:pPr>
                      <a:endParaRPr lang="fr-FR" sz="1000" dirty="0">
                        <a:highlight>
                          <a:srgbClr val="FFFF00"/>
                        </a:highligh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683" marR="406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endParaRPr lang="fr-FR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fr-FR" sz="1500" b="0" i="1" dirty="0" smtClean="0">
                          <a:latin typeface="Century Gothic"/>
                          <a:ea typeface="Calibri"/>
                          <a:cs typeface="Times New Roman"/>
                        </a:rPr>
                        <a:t>Formation utilisateurs</a:t>
                      </a:r>
                      <a:r>
                        <a:rPr lang="fr-FR" sz="1500" b="0" i="1" baseline="0" dirty="0" smtClean="0">
                          <a:latin typeface="Century Gothic"/>
                          <a:ea typeface="Calibri"/>
                          <a:cs typeface="Times New Roman"/>
                        </a:rPr>
                        <a:t> de la plateforme ODR</a:t>
                      </a:r>
                      <a:r>
                        <a:rPr lang="fr-FR" sz="1500" b="0" i="1" dirty="0" smtClean="0">
                          <a:latin typeface="Century Gothic"/>
                          <a:ea typeface="Calibri"/>
                          <a:cs typeface="Times New Roman"/>
                        </a:rPr>
                        <a:t> </a:t>
                      </a:r>
                      <a:endParaRPr lang="fr-FR" sz="1000" b="0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683" marR="406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fr-FR" sz="800" i="1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900" i="1" dirty="0" smtClean="0">
                          <a:latin typeface="Century Gothic" pitchFamily="34" charset="0"/>
                          <a:ea typeface="Calibri"/>
                          <a:cs typeface="Times New Roman"/>
                        </a:rPr>
                        <a:t>Septembre</a:t>
                      </a:r>
                      <a:r>
                        <a:rPr lang="fr-FR" sz="900" i="1" baseline="0" dirty="0" smtClean="0">
                          <a:latin typeface="Century Gothic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fr-FR" sz="1000" i="1" dirty="0" smtClean="0">
                          <a:latin typeface="Century Gothic" pitchFamily="34" charset="0"/>
                          <a:ea typeface="Calibri"/>
                          <a:cs typeface="Times New Roman"/>
                        </a:rPr>
                        <a:t>2012</a:t>
                      </a:r>
                      <a:endParaRPr lang="fr-FR" sz="1000" dirty="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40683" marR="406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Image 1" descr="logoODR_4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476375" cy="714375"/>
          </a:xfrm>
          <a:prstGeom prst="rect">
            <a:avLst/>
          </a:prstGeom>
          <a:noFill/>
        </p:spPr>
      </p:pic>
      <p:sp>
        <p:nvSpPr>
          <p:cNvPr id="5" name="ZoneTexte 4"/>
          <p:cNvSpPr txBox="1"/>
          <p:nvPr/>
        </p:nvSpPr>
        <p:spPr>
          <a:xfrm>
            <a:off x="285720" y="1142984"/>
            <a:ext cx="857256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Registre </a:t>
            </a:r>
            <a:r>
              <a:rPr lang="fr-FR" sz="2400" b="1" dirty="0"/>
              <a:t>Parcellaire Graphique </a:t>
            </a:r>
            <a:r>
              <a:rPr lang="fr-FR" sz="2400" dirty="0" smtClean="0"/>
              <a:t>?</a:t>
            </a:r>
          </a:p>
          <a:p>
            <a:endParaRPr lang="fr-FR" sz="2000" dirty="0" smtClean="0"/>
          </a:p>
          <a:p>
            <a:r>
              <a:rPr lang="fr-FR" sz="2000" dirty="0" smtClean="0"/>
              <a:t>Le </a:t>
            </a:r>
            <a:r>
              <a:rPr lang="fr-FR" sz="2000" dirty="0"/>
              <a:t>Règlement communautaire </a:t>
            </a:r>
            <a:r>
              <a:rPr lang="fr-FR" dirty="0" smtClean="0"/>
              <a:t>CE</a:t>
            </a:r>
            <a:r>
              <a:rPr lang="fr-FR" sz="2000" dirty="0" smtClean="0"/>
              <a:t> </a:t>
            </a:r>
            <a:r>
              <a:rPr lang="fr-FR" dirty="0" smtClean="0"/>
              <a:t>n°1593/2000</a:t>
            </a:r>
            <a:r>
              <a:rPr lang="fr-FR" sz="2000" dirty="0" smtClean="0"/>
              <a:t> a </a:t>
            </a:r>
            <a:r>
              <a:rPr lang="fr-FR" sz="2000" dirty="0"/>
              <a:t>institué </a:t>
            </a:r>
            <a:r>
              <a:rPr lang="fr-FR" sz="2000" dirty="0" smtClean="0"/>
              <a:t>l'obligation aux E.M. </a:t>
            </a:r>
          </a:p>
          <a:p>
            <a:r>
              <a:rPr lang="fr-FR" sz="2000" dirty="0" smtClean="0"/>
              <a:t>de </a:t>
            </a:r>
            <a:r>
              <a:rPr lang="fr-FR" sz="2000" b="1" i="1" dirty="0"/>
              <a:t>localiser</a:t>
            </a:r>
            <a:r>
              <a:rPr lang="fr-FR" sz="2000" dirty="0"/>
              <a:t> et d'</a:t>
            </a:r>
            <a:r>
              <a:rPr lang="fr-FR" sz="2000" b="1" i="1" dirty="0"/>
              <a:t>identifier</a:t>
            </a:r>
            <a:r>
              <a:rPr lang="fr-FR" sz="2000" dirty="0"/>
              <a:t> les </a:t>
            </a:r>
            <a:r>
              <a:rPr lang="fr-FR" sz="2000" b="1" i="1" dirty="0"/>
              <a:t>parcelles </a:t>
            </a:r>
            <a:r>
              <a:rPr lang="fr-FR" sz="2000" b="1" i="1" dirty="0" smtClean="0"/>
              <a:t>agricoles</a:t>
            </a:r>
          </a:p>
          <a:p>
            <a:endParaRPr lang="fr-FR" sz="2000" b="1" i="1" dirty="0" smtClean="0"/>
          </a:p>
          <a:p>
            <a:r>
              <a:rPr lang="fr-FR" sz="1600" dirty="0" smtClean="0"/>
              <a:t>→</a:t>
            </a:r>
            <a:r>
              <a:rPr lang="fr-FR" sz="2000" dirty="0" smtClean="0"/>
              <a:t>  Mise en place du RPG  ‘</a:t>
            </a:r>
            <a:r>
              <a:rPr lang="fr-FR" sz="2000" i="1" dirty="0" smtClean="0"/>
              <a:t>Système </a:t>
            </a:r>
            <a:r>
              <a:rPr lang="fr-FR" sz="2000" i="1" dirty="0"/>
              <a:t>d'information </a:t>
            </a:r>
            <a:r>
              <a:rPr lang="fr-FR" sz="2000" i="1" dirty="0" smtClean="0"/>
              <a:t>géographique</a:t>
            </a:r>
            <a:r>
              <a:rPr lang="fr-FR" sz="2000" dirty="0" smtClean="0"/>
              <a:t>’ :</a:t>
            </a:r>
          </a:p>
          <a:p>
            <a:r>
              <a:rPr lang="fr-FR" sz="2000" dirty="0" smtClean="0"/>
              <a:t>      - Données </a:t>
            </a:r>
            <a:r>
              <a:rPr lang="fr-FR" sz="2000" dirty="0"/>
              <a:t>géographiques </a:t>
            </a:r>
            <a:r>
              <a:rPr lang="fr-FR" sz="2000" dirty="0" smtClean="0"/>
              <a:t>vectorielles</a:t>
            </a:r>
          </a:p>
          <a:p>
            <a:r>
              <a:rPr lang="fr-FR" sz="2000" dirty="0" smtClean="0"/>
              <a:t>      - Surfaces </a:t>
            </a:r>
            <a:r>
              <a:rPr lang="fr-FR" sz="2000" dirty="0"/>
              <a:t>objets des aides du 1</a:t>
            </a:r>
            <a:r>
              <a:rPr lang="fr-FR" sz="2000" baseline="30000" dirty="0"/>
              <a:t>er</a:t>
            </a:r>
            <a:r>
              <a:rPr lang="fr-FR" sz="2000" dirty="0"/>
              <a:t> pilier et mesures surfaciques du 2</a:t>
            </a:r>
            <a:r>
              <a:rPr lang="fr-FR" sz="2000" baseline="30000" dirty="0"/>
              <a:t>nd</a:t>
            </a:r>
            <a:r>
              <a:rPr lang="fr-FR" sz="2000" dirty="0"/>
              <a:t> pilier</a:t>
            </a:r>
            <a:r>
              <a:rPr lang="fr-FR" sz="2000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/>
        </p:nvGraphicFramePr>
        <p:xfrm>
          <a:off x="2692" y="31279"/>
          <a:ext cx="9141308" cy="611639"/>
        </p:xfrm>
        <a:graphic>
          <a:graphicData uri="http://schemas.openxmlformats.org/drawingml/2006/table">
            <a:tbl>
              <a:tblPr/>
              <a:tblGrid>
                <a:gridCol w="1640350"/>
                <a:gridCol w="5570314"/>
                <a:gridCol w="1930644"/>
              </a:tblGrid>
              <a:tr h="6116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00025" algn="l"/>
                          <a:tab pos="869950" algn="ctr"/>
                        </a:tabLst>
                      </a:pPr>
                      <a:endParaRPr lang="fr-FR" sz="1000" dirty="0">
                        <a:highlight>
                          <a:srgbClr val="FFFF00"/>
                        </a:highligh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683" marR="406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endParaRPr lang="fr-FR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fr-FR" sz="1500" b="0" i="1" dirty="0" smtClean="0">
                          <a:latin typeface="Century Gothic"/>
                          <a:ea typeface="Calibri"/>
                          <a:cs typeface="Times New Roman"/>
                        </a:rPr>
                        <a:t>Formation utilisateurs</a:t>
                      </a:r>
                      <a:r>
                        <a:rPr lang="fr-FR" sz="1500" b="0" i="1" baseline="0" dirty="0" smtClean="0">
                          <a:latin typeface="Century Gothic"/>
                          <a:ea typeface="Calibri"/>
                          <a:cs typeface="Times New Roman"/>
                        </a:rPr>
                        <a:t> de la plateforme ODR</a:t>
                      </a:r>
                      <a:r>
                        <a:rPr lang="fr-FR" sz="1500" b="0" i="1" dirty="0" smtClean="0">
                          <a:latin typeface="Century Gothic"/>
                          <a:ea typeface="Calibri"/>
                          <a:cs typeface="Times New Roman"/>
                        </a:rPr>
                        <a:t> </a:t>
                      </a:r>
                      <a:endParaRPr lang="fr-FR" sz="1000" b="0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683" marR="406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fr-FR" sz="900" i="1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000" i="1" dirty="0" smtClean="0">
                          <a:latin typeface="Century Gothic" pitchFamily="34" charset="0"/>
                          <a:ea typeface="Calibri"/>
                          <a:cs typeface="Times New Roman"/>
                        </a:rPr>
                        <a:t>Septembre</a:t>
                      </a:r>
                      <a:r>
                        <a:rPr lang="fr-FR" sz="1000" i="1" baseline="0" dirty="0" smtClean="0">
                          <a:latin typeface="Century Gothic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fr-FR" sz="1000" i="1" dirty="0" smtClean="0">
                          <a:latin typeface="Century Gothic" pitchFamily="34" charset="0"/>
                          <a:ea typeface="Calibri"/>
                          <a:cs typeface="Times New Roman"/>
                        </a:rPr>
                        <a:t>2012</a:t>
                      </a:r>
                      <a:endParaRPr lang="fr-FR" sz="1000" dirty="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40683" marR="406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Image 1" descr="logoODR_4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476375" cy="714375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285720" y="1857364"/>
            <a:ext cx="850112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/>
            <a:r>
              <a:rPr lang="fr-FR" sz="2000" b="1" dirty="0" smtClean="0">
                <a:ea typeface="Calibri"/>
                <a:cs typeface="Times New Roman"/>
              </a:rPr>
              <a:t>Version </a:t>
            </a:r>
            <a:r>
              <a:rPr lang="fr-FR" sz="2000" b="1" dirty="0" smtClean="0">
                <a:ea typeface="Calibri"/>
                <a:cs typeface="Times New Roman"/>
              </a:rPr>
              <a:t>« RPG enrichie »  </a:t>
            </a:r>
            <a:r>
              <a:rPr lang="fr-FR" sz="2000" b="1" dirty="0" smtClean="0">
                <a:ea typeface="Calibri"/>
                <a:cs typeface="Times New Roman"/>
              </a:rPr>
              <a:t>:  estimation du couvert hors RPG</a:t>
            </a:r>
            <a:endParaRPr lang="fr-FR" sz="2000" b="1" i="1" dirty="0" smtClean="0">
              <a:ea typeface="Calibri"/>
              <a:cs typeface="Times New Roman"/>
            </a:endParaRPr>
          </a:p>
          <a:p>
            <a:endParaRPr lang="fr-FR" sz="2000" i="1" dirty="0" smtClean="0">
              <a:ea typeface="Calibri"/>
              <a:cs typeface="Times New Roman"/>
            </a:endParaRPr>
          </a:p>
          <a:p>
            <a:r>
              <a:rPr lang="fr-FR" sz="2000" i="1" dirty="0" smtClean="0">
                <a:ea typeface="Calibri"/>
                <a:cs typeface="Times New Roman"/>
              </a:rPr>
              <a:t>Projet !</a:t>
            </a:r>
            <a:endParaRPr lang="fr-FR" sz="2000" i="1" dirty="0" smtClean="0">
              <a:ea typeface="Calibri"/>
              <a:cs typeface="Times New Roman"/>
            </a:endParaRPr>
          </a:p>
          <a:p>
            <a:endParaRPr lang="fr-FR" sz="2000" dirty="0"/>
          </a:p>
        </p:txBody>
      </p:sp>
      <p:sp>
        <p:nvSpPr>
          <p:cNvPr id="5" name="Rectangle 4"/>
          <p:cNvSpPr/>
          <p:nvPr/>
        </p:nvSpPr>
        <p:spPr>
          <a:xfrm>
            <a:off x="285720" y="1214422"/>
            <a:ext cx="82455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i="1" dirty="0" smtClean="0"/>
              <a:t>Disponibilité ODR  :  la version  </a:t>
            </a:r>
            <a:r>
              <a:rPr lang="fr-FR" sz="2000" b="1" i="1" dirty="0" smtClean="0"/>
              <a:t>V2</a:t>
            </a:r>
            <a:endParaRPr lang="fr-FR" sz="2000" b="1" i="1" dirty="0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form_rpg3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842015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form_rpg5all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84201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form_rpg6foret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0215602" cy="69177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2692" y="31279"/>
          <a:ext cx="9141308" cy="611639"/>
        </p:xfrm>
        <a:graphic>
          <a:graphicData uri="http://schemas.openxmlformats.org/drawingml/2006/table">
            <a:tbl>
              <a:tblPr/>
              <a:tblGrid>
                <a:gridCol w="1640350"/>
                <a:gridCol w="5570314"/>
                <a:gridCol w="1930644"/>
              </a:tblGrid>
              <a:tr h="6116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00025" algn="l"/>
                          <a:tab pos="869950" algn="ctr"/>
                        </a:tabLst>
                      </a:pPr>
                      <a:endParaRPr lang="fr-FR" sz="1000" dirty="0">
                        <a:highlight>
                          <a:srgbClr val="FFFF00"/>
                        </a:highligh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683" marR="406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endParaRPr lang="fr-FR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fr-FR" sz="1500" b="0" i="1" dirty="0" smtClean="0">
                          <a:latin typeface="Century Gothic"/>
                          <a:ea typeface="Calibri"/>
                          <a:cs typeface="Times New Roman"/>
                        </a:rPr>
                        <a:t>Formation utilisateurs</a:t>
                      </a:r>
                      <a:r>
                        <a:rPr lang="fr-FR" sz="1500" b="0" i="1" baseline="0" dirty="0" smtClean="0">
                          <a:latin typeface="Century Gothic"/>
                          <a:ea typeface="Calibri"/>
                          <a:cs typeface="Times New Roman"/>
                        </a:rPr>
                        <a:t> de la plateforme ODR</a:t>
                      </a:r>
                      <a:r>
                        <a:rPr lang="fr-FR" sz="1500" b="0" i="1" dirty="0" smtClean="0">
                          <a:latin typeface="Century Gothic"/>
                          <a:ea typeface="Calibri"/>
                          <a:cs typeface="Times New Roman"/>
                        </a:rPr>
                        <a:t> </a:t>
                      </a:r>
                      <a:endParaRPr lang="fr-FR" sz="1000" b="0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683" marR="406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fr-FR" sz="900" i="1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000" i="1" dirty="0" smtClean="0">
                          <a:latin typeface="Century Gothic" pitchFamily="34" charset="0"/>
                          <a:ea typeface="Calibri"/>
                          <a:cs typeface="Times New Roman"/>
                        </a:rPr>
                        <a:t>Septembre</a:t>
                      </a:r>
                      <a:r>
                        <a:rPr lang="fr-FR" sz="1000" i="1" baseline="0" dirty="0" smtClean="0">
                          <a:latin typeface="Century Gothic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fr-FR" sz="1000" i="1" dirty="0" smtClean="0">
                          <a:latin typeface="Century Gothic" pitchFamily="34" charset="0"/>
                          <a:ea typeface="Calibri"/>
                          <a:cs typeface="Times New Roman"/>
                        </a:rPr>
                        <a:t>2012</a:t>
                      </a:r>
                      <a:endParaRPr lang="fr-FR" sz="1000" dirty="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40683" marR="406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Image 1" descr="logoODR_4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476375" cy="714375"/>
          </a:xfrm>
          <a:prstGeom prst="rect">
            <a:avLst/>
          </a:prstGeom>
          <a:noFill/>
        </p:spPr>
      </p:pic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500034" y="2786058"/>
          <a:ext cx="7072361" cy="3801624"/>
        </p:xfrm>
        <a:graphic>
          <a:graphicData uri="http://schemas.openxmlformats.org/drawingml/2006/table">
            <a:tbl>
              <a:tblPr/>
              <a:tblGrid>
                <a:gridCol w="1230668"/>
                <a:gridCol w="1198224"/>
                <a:gridCol w="1261664"/>
                <a:gridCol w="1381542"/>
                <a:gridCol w="2000263"/>
              </a:tblGrid>
              <a:tr h="8572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latin typeface="Candara"/>
                          <a:ea typeface="Calibri"/>
                          <a:cs typeface="Times New Roman"/>
                        </a:rPr>
                        <a:t>Version </a:t>
                      </a: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318" marR="67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latin typeface="Candara"/>
                          <a:ea typeface="Calibri"/>
                          <a:cs typeface="Times New Roman"/>
                        </a:rPr>
                        <a:t>Individu </a:t>
                      </a: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ndara"/>
                          <a:ea typeface="Calibri"/>
                          <a:cs typeface="Times New Roman"/>
                        </a:rPr>
                        <a:t>(unité géo)</a:t>
                      </a: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318" marR="67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latin typeface="Candara"/>
                          <a:ea typeface="Calibri"/>
                          <a:cs typeface="Times New Roman"/>
                        </a:rPr>
                        <a:t>attributs</a:t>
                      </a: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318" marR="67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latin typeface="Candara"/>
                          <a:ea typeface="Calibri"/>
                          <a:cs typeface="Times New Roman"/>
                        </a:rPr>
                        <a:t> </a:t>
                      </a: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318" marR="67318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latin typeface="Candara"/>
                          <a:ea typeface="Calibri"/>
                          <a:cs typeface="Times New Roman"/>
                        </a:rPr>
                        <a:t> Nom ODR</a:t>
                      </a: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318" marR="67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5297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latin typeface="Tahoma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>
                          <a:latin typeface="Tahoma"/>
                          <a:ea typeface="Calibri"/>
                          <a:cs typeface="Times New Roman"/>
                        </a:rPr>
                        <a:t>V2</a:t>
                      </a: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Tahoma"/>
                          <a:ea typeface="Calibri"/>
                          <a:cs typeface="Times New Roman"/>
                        </a:rPr>
                        <a:t>RPG enrichi</a:t>
                      </a: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i="1" dirty="0">
                          <a:latin typeface="Tahoma"/>
                          <a:ea typeface="Calibri"/>
                          <a:cs typeface="Times New Roman"/>
                        </a:rPr>
                        <a:t>Couverture exhaustive du territoire</a:t>
                      </a: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318" marR="67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latin typeface="Candara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Candara"/>
                          <a:ea typeface="Calibri"/>
                          <a:cs typeface="Times New Roman"/>
                        </a:rPr>
                        <a:t>Parcelle ODR</a:t>
                      </a: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i="1" dirty="0">
                          <a:latin typeface="Candara"/>
                          <a:ea typeface="Calibri"/>
                          <a:cs typeface="Times New Roman"/>
                        </a:rPr>
                        <a:t>(RPG)</a:t>
                      </a: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Candara"/>
                          <a:ea typeface="Calibri"/>
                          <a:cs typeface="Times New Roman"/>
                        </a:rPr>
                        <a:t>ou </a:t>
                      </a: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i="1" dirty="0">
                          <a:latin typeface="Candara"/>
                          <a:ea typeface="Calibri"/>
                          <a:cs typeface="Times New Roman"/>
                        </a:rPr>
                        <a:t>Unité de Couverture du Sol</a:t>
                      </a:r>
                      <a:r>
                        <a:rPr lang="fr-FR" sz="1400" dirty="0">
                          <a:latin typeface="Candara"/>
                          <a:ea typeface="Calibri"/>
                          <a:cs typeface="Times New Roman"/>
                        </a:rPr>
                        <a:t> (hors RPG) </a:t>
                      </a: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Candara"/>
                          <a:ea typeface="Calibri"/>
                          <a:cs typeface="Times New Roman"/>
                        </a:rPr>
                        <a:t> </a:t>
                      </a: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Candara"/>
                          <a:ea typeface="Calibri"/>
                          <a:cs typeface="Times New Roman"/>
                        </a:rPr>
                        <a:t>Commune</a:t>
                      </a: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318" marR="67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latin typeface="Candara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Candara"/>
                          <a:ea typeface="Calibri"/>
                          <a:cs typeface="Times New Roman"/>
                        </a:rPr>
                        <a:t>A2 = A1  ou A0 </a:t>
                      </a:r>
                      <a:r>
                        <a:rPr lang="fr-FR" sz="1400" i="1" dirty="0">
                          <a:latin typeface="Candara"/>
                          <a:ea typeface="Calibri"/>
                          <a:cs typeface="Times New Roman"/>
                        </a:rPr>
                        <a:t>(RPG)</a:t>
                      </a:r>
                      <a:r>
                        <a:rPr lang="fr-FR" sz="1400" dirty="0">
                          <a:latin typeface="Candara"/>
                          <a:ea typeface="Calibri"/>
                          <a:cs typeface="Times New Roman"/>
                        </a:rPr>
                        <a:t> + </a:t>
                      </a: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i="1" dirty="0">
                          <a:latin typeface="Candara"/>
                          <a:ea typeface="Calibri"/>
                          <a:cs typeface="Times New Roman"/>
                        </a:rPr>
                        <a:t>(hors RPG)</a:t>
                      </a: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Candara"/>
                          <a:ea typeface="Calibri"/>
                          <a:cs typeface="Times New Roman"/>
                        </a:rPr>
                        <a:t>Surface Agricole non déclarée RPG,</a:t>
                      </a: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Candara"/>
                          <a:ea typeface="Calibri"/>
                          <a:cs typeface="Times New Roman"/>
                        </a:rPr>
                        <a:t>Forêt,</a:t>
                      </a: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Candara"/>
                          <a:ea typeface="Calibri"/>
                          <a:cs typeface="Times New Roman"/>
                        </a:rPr>
                        <a:t>Surface en eau,</a:t>
                      </a: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Candara"/>
                          <a:ea typeface="Calibri"/>
                          <a:cs typeface="Times New Roman"/>
                        </a:rPr>
                        <a:t>Surface Artificielle (Urbain, route)</a:t>
                      </a: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400" dirty="0" smtClean="0">
                        <a:latin typeface="Candara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smtClean="0">
                          <a:latin typeface="Candara"/>
                          <a:ea typeface="Calibri"/>
                          <a:cs typeface="Times New Roman"/>
                        </a:rPr>
                        <a:t>A2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318" marR="67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Calibri"/>
                          <a:ea typeface="Calibri"/>
                          <a:cs typeface="Calibri"/>
                        </a:rPr>
                        <a:t>RPG _</a:t>
                      </a:r>
                      <a:r>
                        <a:rPr lang="en-US" sz="1400" b="1" dirty="0" smtClean="0">
                          <a:latin typeface="Calibri"/>
                          <a:ea typeface="Calibri"/>
                          <a:cs typeface="Calibri"/>
                        </a:rPr>
                        <a:t>v2_20yy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b="1" dirty="0" smtClean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b="1" dirty="0" smtClean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b="1" dirty="0" smtClean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b="1" dirty="0" smtClean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b="1" dirty="0" smtClean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b="1" dirty="0" smtClean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b="1" dirty="0" smtClean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Calibri"/>
                          <a:ea typeface="Calibri"/>
                          <a:cs typeface="Calibri"/>
                        </a:rPr>
                        <a:t>RPG _v2_20yy_com</a:t>
                      </a:r>
                      <a:endParaRPr lang="fr-F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318" marR="67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244424" y="1273334"/>
            <a:ext cx="82868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smtClean="0"/>
              <a:t>Disponibilité ODR  :  la</a:t>
            </a:r>
            <a:r>
              <a:rPr lang="fr-FR" sz="2000" b="1" i="1" dirty="0" smtClean="0"/>
              <a:t> version  V2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0" y="1785926"/>
            <a:ext cx="76438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/>
            <a:r>
              <a:rPr lang="fr-FR" sz="2000" b="1" dirty="0" smtClean="0">
                <a:ea typeface="Calibri"/>
                <a:cs typeface="Times New Roman"/>
              </a:rPr>
              <a:t>Version RPG enrichie  :  estimation du couvert hors RPG</a:t>
            </a:r>
            <a:endParaRPr lang="fr-FR" sz="2000" b="1" i="1" dirty="0" smtClean="0">
              <a:ea typeface="Calibri"/>
              <a:cs typeface="Times New Roman"/>
            </a:endParaRPr>
          </a:p>
          <a:p>
            <a:pPr marL="800100" lvl="1" indent="-342900"/>
            <a:endParaRPr lang="fr-FR" sz="800" b="1" dirty="0">
              <a:solidFill>
                <a:schemeClr val="tx2">
                  <a:lumMod val="75000"/>
                </a:schemeClr>
              </a:solidFill>
              <a:cs typeface="Times New Roman"/>
            </a:endParaRPr>
          </a:p>
          <a:p>
            <a:pPr marL="800100" lvl="1" indent="-342900"/>
            <a:r>
              <a:rPr lang="fr-FR" b="1" dirty="0">
                <a:solidFill>
                  <a:schemeClr val="tx2">
                    <a:lumMod val="75000"/>
                  </a:schemeClr>
                </a:solidFill>
                <a:cs typeface="Times New Roman"/>
              </a:rPr>
              <a:t>→ </a:t>
            </a:r>
            <a:r>
              <a:rPr lang="fr-FR" b="1" dirty="0" smtClean="0">
                <a:solidFill>
                  <a:schemeClr val="tx2">
                    <a:lumMod val="75000"/>
                  </a:schemeClr>
                </a:solidFill>
                <a:cs typeface="Times New Roman"/>
              </a:rPr>
              <a:t>pour une </a:t>
            </a:r>
            <a:r>
              <a:rPr lang="fr-FR" b="1" i="1" dirty="0" smtClean="0">
                <a:solidFill>
                  <a:schemeClr val="tx2">
                    <a:lumMod val="75000"/>
                  </a:schemeClr>
                </a:solidFill>
                <a:latin typeface="Tahoma"/>
                <a:ea typeface="Calibri"/>
                <a:cs typeface="Times New Roman"/>
              </a:rPr>
              <a:t>Couverture exhaustive du territoire</a:t>
            </a:r>
            <a:endParaRPr lang="fr-FR" b="1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428596" y="928670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Versions du RPG proposées par l’ODR </a:t>
            </a:r>
            <a:endParaRPr lang="fr-FR" b="1" dirty="0" smtClean="0">
              <a:solidFill>
                <a:schemeClr val="tx2"/>
              </a:solidFill>
            </a:endParaRPr>
          </a:p>
          <a:p>
            <a:endParaRPr lang="fr-FR" dirty="0"/>
          </a:p>
        </p:txBody>
      </p:sp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785786" y="1643050"/>
          <a:ext cx="7858182" cy="3500464"/>
        </p:xfrm>
        <a:graphic>
          <a:graphicData uri="http://schemas.openxmlformats.org/drawingml/2006/table">
            <a:tbl>
              <a:tblPr/>
              <a:tblGrid>
                <a:gridCol w="1460370"/>
                <a:gridCol w="2599974"/>
                <a:gridCol w="759171"/>
                <a:gridCol w="759171"/>
                <a:gridCol w="759832"/>
                <a:gridCol w="759832"/>
                <a:gridCol w="759832"/>
              </a:tblGrid>
              <a:tr h="271066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b="1">
                          <a:latin typeface="Calibri"/>
                          <a:ea typeface="Calibri"/>
                          <a:cs typeface="Times New Roman"/>
                        </a:rPr>
                        <a:t>2010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b="1" dirty="0">
                          <a:latin typeface="Calibri"/>
                          <a:ea typeface="Calibri"/>
                          <a:cs typeface="Times New Roman"/>
                        </a:rPr>
                        <a:t>2009</a:t>
                      </a: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b="1">
                          <a:latin typeface="Calibri"/>
                          <a:ea typeface="Calibri"/>
                          <a:cs typeface="Times New Roman"/>
                        </a:rPr>
                        <a:t>2008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b="1">
                          <a:latin typeface="Calibri"/>
                          <a:ea typeface="Calibri"/>
                          <a:cs typeface="Times New Roman"/>
                        </a:rPr>
                        <a:t>2007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b="1">
                          <a:latin typeface="Calibri"/>
                          <a:ea typeface="Calibri"/>
                          <a:cs typeface="Times New Roman"/>
                        </a:rPr>
                        <a:t>2006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066">
                <a:tc row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0" dirty="0">
                          <a:latin typeface="Tahoma"/>
                          <a:ea typeface="Calibri"/>
                          <a:cs typeface="Times New Roman"/>
                        </a:rPr>
                        <a:t>V0</a:t>
                      </a:r>
                      <a:endParaRPr lang="fr-FR" sz="1400" b="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0" dirty="0">
                          <a:latin typeface="Tahoma"/>
                          <a:ea typeface="Calibri"/>
                          <a:cs typeface="Times New Roman"/>
                        </a:rPr>
                        <a:t> </a:t>
                      </a:r>
                      <a:endParaRPr lang="fr-FR" sz="14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0" dirty="0">
                          <a:latin typeface="Calibri"/>
                          <a:ea typeface="Calibri"/>
                          <a:cs typeface="Calibri"/>
                        </a:rPr>
                        <a:t>RPG _v0_20yy</a:t>
                      </a:r>
                      <a:endParaRPr lang="fr-FR" sz="14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latin typeface="MS Reference Sans Serif"/>
                          <a:ea typeface="Calibri"/>
                          <a:cs typeface="Times New Roman"/>
                        </a:rPr>
                        <a:t>•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latin typeface="MS Reference Sans Serif"/>
                          <a:ea typeface="Calibri"/>
                          <a:cs typeface="Times New Roman"/>
                        </a:rPr>
                        <a:t>•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latin typeface="MS Reference Sans Serif"/>
                          <a:ea typeface="Calibri"/>
                          <a:cs typeface="Times New Roman"/>
                        </a:rPr>
                        <a:t>•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latin typeface="MS Reference Sans Serif"/>
                          <a:ea typeface="Calibri"/>
                          <a:cs typeface="Times New Roman"/>
                        </a:rPr>
                        <a:t>•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latin typeface="MS Reference Sans Serif"/>
                          <a:ea typeface="Calibri"/>
                          <a:cs typeface="Times New Roman"/>
                        </a:rPr>
                        <a:t>•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06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0" dirty="0">
                          <a:latin typeface="Calibri"/>
                          <a:ea typeface="Calibri"/>
                          <a:cs typeface="Calibri"/>
                        </a:rPr>
                        <a:t>RPG _v0_20yy_rang</a:t>
                      </a:r>
                      <a:endParaRPr lang="fr-FR" sz="14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>
                          <a:latin typeface="MS Reference Sans Serif"/>
                          <a:ea typeface="Calibri"/>
                          <a:cs typeface="Times New Roman"/>
                        </a:rPr>
                        <a:t>•</a:t>
                      </a:r>
                      <a:endParaRPr lang="fr-FR" sz="11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latin typeface="MS Reference Sans Serif"/>
                          <a:ea typeface="Calibri"/>
                          <a:cs typeface="Times New Roman"/>
                        </a:rPr>
                        <a:t>•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 smtClean="0">
                          <a:latin typeface="MS Reference Sans Serif"/>
                          <a:ea typeface="Calibri"/>
                          <a:cs typeface="Times New Roman"/>
                        </a:rPr>
                        <a:t>•</a:t>
                      </a:r>
                      <a:endParaRPr lang="fr-FR" sz="105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>
                          <a:latin typeface="MS Reference Sans Serif"/>
                          <a:ea typeface="Calibri"/>
                          <a:cs typeface="Times New Roman"/>
                        </a:rPr>
                        <a:t>•</a:t>
                      </a:r>
                      <a:endParaRPr lang="fr-F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>
                          <a:latin typeface="MS Reference Sans Serif"/>
                          <a:ea typeface="Calibri"/>
                          <a:cs typeface="Times New Roman"/>
                        </a:rPr>
                        <a:t>•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06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0" dirty="0">
                          <a:latin typeface="Calibri"/>
                          <a:ea typeface="Calibri"/>
                          <a:cs typeface="Calibri"/>
                        </a:rPr>
                        <a:t>RPG _v0_20yy_suivi</a:t>
                      </a:r>
                      <a:endParaRPr lang="fr-FR" sz="14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latin typeface="MS Reference Sans Serif"/>
                          <a:ea typeface="Calibri"/>
                          <a:cs typeface="Times New Roman"/>
                        </a:rPr>
                        <a:t>•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latin typeface="MS Reference Sans Serif"/>
                          <a:ea typeface="Calibri"/>
                          <a:cs typeface="Times New Roman"/>
                        </a:rPr>
                        <a:t>•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latin typeface="MS Reference Sans Serif"/>
                          <a:ea typeface="Calibri"/>
                          <a:cs typeface="Times New Roman"/>
                        </a:rPr>
                        <a:t>•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latin typeface="MS Reference Sans Serif"/>
                          <a:ea typeface="Calibri"/>
                          <a:cs typeface="Times New Roman"/>
                        </a:rPr>
                        <a:t>•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latin typeface="MS Reference Sans Serif"/>
                          <a:ea typeface="Calibri"/>
                          <a:cs typeface="Times New Roman"/>
                        </a:rPr>
                        <a:t>•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06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0" dirty="0">
                          <a:latin typeface="Calibri"/>
                          <a:ea typeface="Calibri"/>
                          <a:cs typeface="Calibri"/>
                        </a:rPr>
                        <a:t>RPG _v0_20yy_com</a:t>
                      </a:r>
                      <a:endParaRPr lang="fr-FR" sz="14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latin typeface="MS Reference Sans Serif"/>
                          <a:ea typeface="Calibri"/>
                          <a:cs typeface="Times New Roman"/>
                        </a:rPr>
                        <a:t>• 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latin typeface="MS Reference Sans Serif"/>
                          <a:ea typeface="Calibri"/>
                          <a:cs typeface="Times New Roman"/>
                        </a:rPr>
                        <a:t>•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latin typeface="MS Reference Sans Serif"/>
                          <a:ea typeface="Calibri"/>
                          <a:cs typeface="Times New Roman"/>
                        </a:rPr>
                        <a:t>•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latin typeface="MS Reference Sans Serif"/>
                          <a:ea typeface="Calibri"/>
                          <a:cs typeface="Times New Roman"/>
                        </a:rPr>
                        <a:t>•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latin typeface="MS Reference Sans Serif"/>
                          <a:ea typeface="Calibri"/>
                          <a:cs typeface="Times New Roman"/>
                        </a:rPr>
                        <a:t>•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06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0" dirty="0">
                          <a:latin typeface="Calibri"/>
                          <a:ea typeface="Calibri"/>
                          <a:cs typeface="Calibri"/>
                        </a:rPr>
                        <a:t>RPG _v0_20yy_exploit</a:t>
                      </a:r>
                      <a:endParaRPr lang="fr-FR" sz="14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latin typeface="MS Reference Sans Serif"/>
                          <a:ea typeface="Calibri"/>
                          <a:cs typeface="Times New Roman"/>
                        </a:rPr>
                        <a:t>•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latin typeface="MS Reference Sans Serif"/>
                          <a:ea typeface="Calibri"/>
                          <a:cs typeface="Times New Roman"/>
                        </a:rPr>
                        <a:t>•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latin typeface="MS Reference Sans Serif"/>
                          <a:ea typeface="Calibri"/>
                          <a:cs typeface="Times New Roman"/>
                        </a:rPr>
                        <a:t>•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latin typeface="MS Reference Sans Serif"/>
                          <a:ea typeface="Calibri"/>
                          <a:cs typeface="Times New Roman"/>
                        </a:rPr>
                        <a:t>•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800">
                          <a:solidFill>
                            <a:srgbClr val="FF0000"/>
                          </a:solidFill>
                          <a:latin typeface="Arial Unicode MS"/>
                          <a:ea typeface="Calibri"/>
                          <a:cs typeface="Times New Roman"/>
                        </a:rPr>
                        <a:t>X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26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0" dirty="0">
                          <a:latin typeface="Calibri"/>
                          <a:ea typeface="Calibri"/>
                          <a:cs typeface="Calibri"/>
                        </a:rPr>
                        <a:t>RPG _v0_20yy_exploit_rang</a:t>
                      </a:r>
                      <a:endParaRPr lang="fr-FR" sz="14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dirty="0" smtClean="0">
                          <a:latin typeface="+mn-lt"/>
                          <a:ea typeface="Calibri"/>
                          <a:cs typeface="Aharoni"/>
                        </a:rPr>
                        <a:t>o</a:t>
                      </a:r>
                      <a:endParaRPr lang="fr-F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latin typeface="MS Reference Sans Serif"/>
                          <a:ea typeface="Calibri"/>
                          <a:cs typeface="Times New Roman"/>
                        </a:rPr>
                        <a:t>•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latin typeface="MS Reference Sans Serif"/>
                          <a:ea typeface="Calibri"/>
                          <a:cs typeface="Times New Roman"/>
                        </a:rPr>
                        <a:t>•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latin typeface="MS Reference Sans Serif"/>
                          <a:ea typeface="Calibri"/>
                          <a:cs typeface="Times New Roman"/>
                        </a:rPr>
                        <a:t>•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800">
                          <a:solidFill>
                            <a:srgbClr val="FF0000"/>
                          </a:solidFill>
                          <a:latin typeface="Arial Unicode MS"/>
                          <a:ea typeface="Calibri"/>
                          <a:cs typeface="Times New Roman"/>
                        </a:rPr>
                        <a:t>X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066"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0" dirty="0">
                          <a:latin typeface="Tahoma"/>
                          <a:ea typeface="Calibri"/>
                          <a:cs typeface="Times New Roman"/>
                        </a:rPr>
                        <a:t>V1</a:t>
                      </a:r>
                      <a:endParaRPr lang="fr-FR" sz="14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0" dirty="0">
                          <a:latin typeface="Calibri"/>
                          <a:ea typeface="Calibri"/>
                          <a:cs typeface="Calibri"/>
                        </a:rPr>
                        <a:t>RPG _v1pp_20yy</a:t>
                      </a:r>
                      <a:endParaRPr lang="fr-FR" sz="14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800">
                          <a:solidFill>
                            <a:srgbClr val="FF0000"/>
                          </a:solidFill>
                          <a:latin typeface="Arial Unicode MS"/>
                          <a:ea typeface="Calibri"/>
                          <a:cs typeface="Times New Roman"/>
                        </a:rPr>
                        <a:t>X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MS Reference Sans Serif"/>
                          <a:ea typeface="Calibri"/>
                          <a:cs typeface="Times New Roman"/>
                        </a:rPr>
                        <a:t>•</a:t>
                      </a: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latin typeface="MS Reference Sans Serif"/>
                          <a:ea typeface="Calibri"/>
                          <a:cs typeface="Times New Roman"/>
                        </a:rPr>
                        <a:t>•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latin typeface="MS Reference Sans Serif"/>
                          <a:ea typeface="Calibri"/>
                          <a:cs typeface="Times New Roman"/>
                        </a:rPr>
                        <a:t>•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800">
                          <a:solidFill>
                            <a:srgbClr val="FF0000"/>
                          </a:solidFill>
                          <a:latin typeface="Arial Unicode MS"/>
                          <a:ea typeface="Calibri"/>
                          <a:cs typeface="Times New Roman"/>
                        </a:rPr>
                        <a:t>X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06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0" dirty="0">
                          <a:latin typeface="Calibri"/>
                          <a:ea typeface="Calibri"/>
                          <a:cs typeface="Calibri"/>
                        </a:rPr>
                        <a:t>RPG _v1p_20yy</a:t>
                      </a:r>
                      <a:endParaRPr lang="fr-FR" sz="14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800">
                          <a:solidFill>
                            <a:srgbClr val="FF0000"/>
                          </a:solidFill>
                          <a:latin typeface="Arial Unicode MS"/>
                          <a:ea typeface="Calibri"/>
                          <a:cs typeface="Times New Roman"/>
                        </a:rPr>
                        <a:t>X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latin typeface="MS Reference Sans Serif"/>
                          <a:ea typeface="Calibri"/>
                          <a:cs typeface="Times New Roman"/>
                        </a:rPr>
                        <a:t>•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latin typeface="MS Reference Sans Serif"/>
                          <a:ea typeface="Calibri"/>
                          <a:cs typeface="Times New Roman"/>
                        </a:rPr>
                        <a:t>•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latin typeface="MS Reference Sans Serif"/>
                          <a:ea typeface="Calibri"/>
                          <a:cs typeface="Times New Roman"/>
                        </a:rPr>
                        <a:t>•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800">
                          <a:solidFill>
                            <a:srgbClr val="FF0000"/>
                          </a:solidFill>
                          <a:latin typeface="Arial Unicode MS"/>
                          <a:ea typeface="Calibri"/>
                          <a:cs typeface="Times New Roman"/>
                        </a:rPr>
                        <a:t>X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06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0" dirty="0">
                          <a:latin typeface="Calibri"/>
                          <a:ea typeface="Calibri"/>
                          <a:cs typeface="Calibri"/>
                        </a:rPr>
                        <a:t>RPG _v1p_20yy_com</a:t>
                      </a:r>
                      <a:endParaRPr lang="fr-FR" sz="14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800">
                          <a:solidFill>
                            <a:srgbClr val="FF0000"/>
                          </a:solidFill>
                          <a:latin typeface="Arial Unicode MS"/>
                          <a:ea typeface="Calibri"/>
                          <a:cs typeface="Times New Roman"/>
                        </a:rPr>
                        <a:t>X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latin typeface="MS Reference Sans Serif"/>
                          <a:ea typeface="Calibri"/>
                          <a:cs typeface="Times New Roman"/>
                        </a:rPr>
                        <a:t>•</a:t>
                      </a: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latin typeface="MS Reference Sans Serif"/>
                          <a:ea typeface="Calibri"/>
                          <a:cs typeface="Times New Roman"/>
                        </a:rPr>
                        <a:t>•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latin typeface="MS Reference Sans Serif"/>
                          <a:ea typeface="Calibri"/>
                          <a:cs typeface="Times New Roman"/>
                        </a:rPr>
                        <a:t>•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800">
                          <a:solidFill>
                            <a:srgbClr val="FF0000"/>
                          </a:solidFill>
                          <a:latin typeface="Arial Unicode MS"/>
                          <a:ea typeface="Calibri"/>
                          <a:cs typeface="Times New Roman"/>
                        </a:rPr>
                        <a:t>X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847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0" dirty="0">
                          <a:latin typeface="Calibri"/>
                          <a:ea typeface="Calibri"/>
                          <a:cs typeface="Calibri"/>
                        </a:rPr>
                        <a:t>RPG _v1_20yy</a:t>
                      </a:r>
                      <a:endParaRPr lang="fr-FR" sz="14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800">
                          <a:solidFill>
                            <a:srgbClr val="FF0000"/>
                          </a:solidFill>
                          <a:latin typeface="Arial Unicode MS"/>
                          <a:ea typeface="Calibri"/>
                          <a:cs typeface="Times New Roman"/>
                        </a:rPr>
                        <a:t>X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dirty="0" smtClean="0">
                          <a:latin typeface="MS Reference Sans Serif"/>
                          <a:ea typeface="Calibri"/>
                          <a:cs typeface="Times New Roman"/>
                        </a:rPr>
                        <a:t>•</a:t>
                      </a:r>
                      <a:r>
                        <a:rPr lang="fr-FR" sz="1100" b="1" dirty="0" smtClean="0">
                          <a:latin typeface="Calibri"/>
                          <a:ea typeface="Calibri"/>
                          <a:cs typeface="Aharoni"/>
                        </a:rPr>
                        <a:t> </a:t>
                      </a: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>
                          <a:latin typeface="Calibri"/>
                          <a:ea typeface="Calibri"/>
                          <a:cs typeface="Aharoni"/>
                        </a:rPr>
                        <a:t>o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>
                          <a:latin typeface="Calibri"/>
                          <a:ea typeface="Calibri"/>
                          <a:cs typeface="Aharoni"/>
                        </a:rPr>
                        <a:t>o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800">
                          <a:solidFill>
                            <a:srgbClr val="FF0000"/>
                          </a:solidFill>
                          <a:latin typeface="Arial Unicode MS"/>
                          <a:ea typeface="Calibri"/>
                          <a:cs typeface="Times New Roman"/>
                        </a:rPr>
                        <a:t>X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066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0" dirty="0">
                          <a:latin typeface="Tahoma"/>
                          <a:ea typeface="Calibri"/>
                          <a:cs typeface="Times New Roman"/>
                        </a:rPr>
                        <a:t>V2</a:t>
                      </a:r>
                      <a:endParaRPr lang="fr-FR" sz="14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0" dirty="0">
                          <a:latin typeface="Calibri"/>
                          <a:ea typeface="Calibri"/>
                          <a:cs typeface="Calibri"/>
                        </a:rPr>
                        <a:t>RPG _v2_20yy</a:t>
                      </a:r>
                      <a:endParaRPr lang="fr-FR" sz="14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dirty="0">
                          <a:latin typeface="Calibri"/>
                          <a:ea typeface="Calibri"/>
                          <a:cs typeface="Aharoni"/>
                        </a:rPr>
                        <a:t>o</a:t>
                      </a:r>
                      <a:endParaRPr lang="fr-F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06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0" dirty="0">
                          <a:latin typeface="Calibri"/>
                          <a:ea typeface="Calibri"/>
                          <a:cs typeface="Calibri"/>
                        </a:rPr>
                        <a:t>RPG _v2_20yy_com</a:t>
                      </a:r>
                      <a:endParaRPr lang="fr-FR" sz="14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>
                          <a:latin typeface="Calibri"/>
                          <a:ea typeface="Calibri"/>
                          <a:cs typeface="Aharoni"/>
                        </a:rPr>
                        <a:t>o</a:t>
                      </a:r>
                      <a:endParaRPr lang="fr-F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0" y="1285860"/>
            <a:ext cx="694533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fontAlgn="base">
              <a:spcBef>
                <a:spcPct val="0"/>
              </a:spcBef>
              <a:spcAft>
                <a:spcPct val="0"/>
              </a:spcAft>
            </a:pPr>
            <a:r>
              <a:rPr lang="fr-FR" sz="1600" dirty="0" smtClean="0">
                <a:solidFill>
                  <a:prstClr val="black"/>
                </a:solidFill>
                <a:latin typeface="Century Gothic" pitchFamily="34" charset="0"/>
                <a:ea typeface="Calibri" pitchFamily="34" charset="0"/>
                <a:cs typeface="Times New Roman" pitchFamily="18" charset="0"/>
              </a:rPr>
              <a:t>Disponibilit</a:t>
            </a:r>
            <a:r>
              <a:rPr lang="fr-FR" sz="1600" dirty="0" smtClean="0">
                <a:solidFill>
                  <a:prstClr val="black"/>
                </a:solidFill>
                <a:ea typeface="Calibri" pitchFamily="34" charset="0"/>
                <a:cs typeface="Times New Roman" pitchFamily="18" charset="0"/>
              </a:rPr>
              <a:t>é</a:t>
            </a:r>
            <a:r>
              <a:rPr lang="fr-FR" sz="1600" dirty="0" smtClean="0">
                <a:solidFill>
                  <a:prstClr val="black"/>
                </a:solidFill>
                <a:latin typeface="Century Gothic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1400" i="1" dirty="0" smtClean="0">
                <a:solidFill>
                  <a:prstClr val="black"/>
                </a:solidFill>
                <a:latin typeface="Century Gothic" pitchFamily="34" charset="0"/>
                <a:ea typeface="Calibri" pitchFamily="34" charset="0"/>
                <a:cs typeface="Times New Roman" pitchFamily="18" charset="0"/>
              </a:rPr>
              <a:t>(Septembre 2012</a:t>
            </a:r>
            <a:r>
              <a:rPr lang="fr-FR" sz="1400" i="1" dirty="0" smtClean="0">
                <a:solidFill>
                  <a:prstClr val="black"/>
                </a:solidFill>
                <a:latin typeface="Century Gothic" pitchFamily="34" charset="0"/>
                <a:ea typeface="Calibri" pitchFamily="34" charset="0"/>
                <a:cs typeface="Times New Roman" pitchFamily="18" charset="0"/>
              </a:rPr>
              <a:t>)</a:t>
            </a:r>
            <a:endParaRPr lang="fr-FR" sz="1400" i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1357290" y="5072074"/>
            <a:ext cx="72152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1600" dirty="0" smtClean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avec</a:t>
            </a:r>
            <a:r>
              <a:rPr lang="fr-FR" sz="1600" dirty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 :  </a:t>
            </a:r>
            <a:r>
              <a:rPr lang="fr-FR" sz="1600" dirty="0">
                <a:solidFill>
                  <a:prstClr val="black"/>
                </a:solidFill>
                <a:ea typeface="Calibri" pitchFamily="34" charset="0"/>
                <a:cs typeface="Times New Roman" pitchFamily="18" charset="0"/>
              </a:rPr>
              <a:t>•</a:t>
            </a:r>
            <a:r>
              <a:rPr lang="fr-FR" sz="1600" dirty="0">
                <a:solidFill>
                  <a:prstClr val="black"/>
                </a:solidFill>
                <a:latin typeface="MS Reference Sans Serif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sz="1600" dirty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= disponible,  </a:t>
            </a:r>
            <a:r>
              <a:rPr lang="fr-FR" sz="1600" b="1" dirty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Aharoni" pitchFamily="2" charset="-79"/>
              </a:rPr>
              <a:t>o </a:t>
            </a:r>
            <a:r>
              <a:rPr lang="fr-FR" sz="1600" dirty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= partiellement </a:t>
            </a:r>
            <a:r>
              <a:rPr lang="fr-FR" sz="1600" dirty="0" smtClean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disponible</a:t>
            </a:r>
            <a:r>
              <a:rPr lang="fr-FR" sz="1600" baseline="30000" dirty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fr-FR" sz="1600" baseline="30000" dirty="0" smtClean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,</a:t>
            </a:r>
            <a:r>
              <a:rPr lang="fr-FR" sz="1600" dirty="0" smtClean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   </a:t>
            </a:r>
            <a:r>
              <a:rPr lang="fr-FR" sz="16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X</a:t>
            </a:r>
            <a:r>
              <a:rPr lang="fr-FR" sz="1600" dirty="0" smtClean="0">
                <a:solidFill>
                  <a:srgbClr val="FF0000"/>
                </a:solidFill>
                <a:latin typeface="Antique Olive Compact" pitchFamily="34" charset="0"/>
                <a:ea typeface="Calibri" pitchFamily="34" charset="0"/>
                <a:cs typeface="Aharoni" pitchFamily="2" charset="-79"/>
              </a:rPr>
              <a:t> </a:t>
            </a:r>
            <a:r>
              <a:rPr lang="fr-FR" sz="1600" dirty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= ne </a:t>
            </a:r>
            <a:r>
              <a:rPr lang="fr-FR" sz="1600" dirty="0" smtClean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sera pas disponible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714348" y="5572140"/>
            <a:ext cx="70009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Par </a:t>
            </a:r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département : Zone de dépôt : </a:t>
            </a:r>
            <a:r>
              <a:rPr lang="fr-FR" b="1" dirty="0" smtClean="0">
                <a:solidFill>
                  <a:schemeClr val="tx2">
                    <a:lumMod val="75000"/>
                  </a:schemeClr>
                </a:solidFill>
              </a:rPr>
              <a:t>rpg_20yy</a:t>
            </a:r>
          </a:p>
          <a:p>
            <a:r>
              <a:rPr lang="fr-FR" dirty="0">
                <a:solidFill>
                  <a:schemeClr val="tx2">
                    <a:lumMod val="75000"/>
                  </a:schemeClr>
                </a:solidFill>
              </a:rPr>
              <a:t>	</a:t>
            </a:r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                               </a:t>
            </a:r>
            <a:r>
              <a:rPr lang="fr-FR" i="1" dirty="0" smtClean="0">
                <a:solidFill>
                  <a:schemeClr val="tx2">
                    <a:lumMod val="75000"/>
                  </a:schemeClr>
                </a:solidFill>
              </a:rPr>
              <a:t>tables </a:t>
            </a:r>
            <a:r>
              <a:rPr lang="fr-FR" b="1" i="1" dirty="0" smtClean="0">
                <a:solidFill>
                  <a:schemeClr val="tx2">
                    <a:lumMod val="75000"/>
                  </a:schemeClr>
                </a:solidFill>
              </a:rPr>
              <a:t>: rpg_v0_deptDD_20yy</a:t>
            </a:r>
            <a:r>
              <a:rPr lang="fr-FR" i="1" dirty="0" smtClean="0">
                <a:solidFill>
                  <a:schemeClr val="tx2">
                    <a:lumMod val="75000"/>
                  </a:schemeClr>
                </a:solidFill>
              </a:rPr>
              <a:t>, etc.</a:t>
            </a:r>
          </a:p>
          <a:p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France </a:t>
            </a:r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entière :     Zone de dépôt : </a:t>
            </a:r>
            <a:r>
              <a:rPr lang="fr-FR" b="1" dirty="0" err="1" smtClean="0">
                <a:solidFill>
                  <a:schemeClr val="tx2">
                    <a:lumMod val="75000"/>
                  </a:schemeClr>
                </a:solidFill>
              </a:rPr>
              <a:t>rpg_anonyme</a:t>
            </a:r>
            <a:endParaRPr lang="fr-FR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	                               </a:t>
            </a:r>
            <a:r>
              <a:rPr lang="fr-FR" i="1" dirty="0" smtClean="0">
                <a:solidFill>
                  <a:schemeClr val="tx2">
                    <a:lumMod val="75000"/>
                  </a:schemeClr>
                </a:solidFill>
              </a:rPr>
              <a:t>tables </a:t>
            </a:r>
            <a:r>
              <a:rPr lang="fr-FR" b="1" i="1" dirty="0" smtClean="0">
                <a:solidFill>
                  <a:schemeClr val="tx2">
                    <a:lumMod val="75000"/>
                  </a:schemeClr>
                </a:solidFill>
              </a:rPr>
              <a:t>: rpg_v0_20yy</a:t>
            </a:r>
            <a:r>
              <a:rPr lang="fr-FR" i="1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fr-FR" i="1" dirty="0" err="1" smtClean="0">
                <a:solidFill>
                  <a:schemeClr val="tx2">
                    <a:lumMod val="75000"/>
                  </a:schemeClr>
                </a:solidFill>
              </a:rPr>
              <a:t>etc</a:t>
            </a:r>
            <a:endParaRPr lang="fr-FR" dirty="0" smtClean="0"/>
          </a:p>
        </p:txBody>
      </p:sp>
      <p:graphicFrame>
        <p:nvGraphicFramePr>
          <p:cNvPr id="11" name="Tableau 10"/>
          <p:cNvGraphicFramePr>
            <a:graphicFrameLocks noGrp="1"/>
          </p:cNvGraphicFramePr>
          <p:nvPr/>
        </p:nvGraphicFramePr>
        <p:xfrm>
          <a:off x="2692" y="31279"/>
          <a:ext cx="9141308" cy="611639"/>
        </p:xfrm>
        <a:graphic>
          <a:graphicData uri="http://schemas.openxmlformats.org/drawingml/2006/table">
            <a:tbl>
              <a:tblPr/>
              <a:tblGrid>
                <a:gridCol w="1640350"/>
                <a:gridCol w="5570314"/>
                <a:gridCol w="1930644"/>
              </a:tblGrid>
              <a:tr h="6116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00025" algn="l"/>
                          <a:tab pos="869950" algn="ctr"/>
                        </a:tabLst>
                      </a:pPr>
                      <a:endParaRPr lang="fr-FR" sz="1000" dirty="0">
                        <a:highlight>
                          <a:srgbClr val="FFFF00"/>
                        </a:highligh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683" marR="406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endParaRPr lang="fr-FR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fr-FR" sz="1500" b="0" i="1" dirty="0" smtClean="0">
                          <a:latin typeface="Century Gothic"/>
                          <a:ea typeface="Calibri"/>
                          <a:cs typeface="Times New Roman"/>
                        </a:rPr>
                        <a:t>Formation utilisateurs</a:t>
                      </a:r>
                      <a:r>
                        <a:rPr lang="fr-FR" sz="1500" b="0" i="1" baseline="0" dirty="0" smtClean="0">
                          <a:latin typeface="Century Gothic"/>
                          <a:ea typeface="Calibri"/>
                          <a:cs typeface="Times New Roman"/>
                        </a:rPr>
                        <a:t> de la plateforme ODR</a:t>
                      </a:r>
                      <a:r>
                        <a:rPr lang="fr-FR" sz="1500" b="0" i="1" dirty="0" smtClean="0">
                          <a:latin typeface="Century Gothic"/>
                          <a:ea typeface="Calibri"/>
                          <a:cs typeface="Times New Roman"/>
                        </a:rPr>
                        <a:t> </a:t>
                      </a:r>
                      <a:endParaRPr lang="fr-FR" sz="1000" b="0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683" marR="406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fr-FR" sz="900" i="1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000" i="1" dirty="0" smtClean="0">
                          <a:latin typeface="Century Gothic" pitchFamily="34" charset="0"/>
                          <a:ea typeface="Calibri"/>
                          <a:cs typeface="Times New Roman"/>
                        </a:rPr>
                        <a:t>Septembre</a:t>
                      </a:r>
                      <a:r>
                        <a:rPr lang="fr-FR" sz="1000" i="1" baseline="0" dirty="0" smtClean="0">
                          <a:latin typeface="Century Gothic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fr-FR" sz="1000" i="1" dirty="0" smtClean="0">
                          <a:latin typeface="Century Gothic" pitchFamily="34" charset="0"/>
                          <a:ea typeface="Calibri"/>
                          <a:cs typeface="Times New Roman"/>
                        </a:rPr>
                        <a:t>2012</a:t>
                      </a:r>
                      <a:endParaRPr lang="fr-FR" sz="1000" dirty="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40683" marR="406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2" name="Image 1" descr="logoODR_4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476375" cy="7143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form_rpg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842015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form_rpg2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842015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form_rpg3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842015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/>
        </p:nvGraphicFramePr>
        <p:xfrm>
          <a:off x="2692" y="31279"/>
          <a:ext cx="9141308" cy="611639"/>
        </p:xfrm>
        <a:graphic>
          <a:graphicData uri="http://schemas.openxmlformats.org/drawingml/2006/table">
            <a:tbl>
              <a:tblPr/>
              <a:tblGrid>
                <a:gridCol w="1640350"/>
                <a:gridCol w="5570314"/>
                <a:gridCol w="1930644"/>
              </a:tblGrid>
              <a:tr h="6116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00025" algn="l"/>
                          <a:tab pos="869950" algn="ctr"/>
                        </a:tabLst>
                      </a:pPr>
                      <a:endParaRPr lang="fr-FR" sz="1000" dirty="0">
                        <a:highlight>
                          <a:srgbClr val="FFFF00"/>
                        </a:highligh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683" marR="406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endParaRPr lang="fr-FR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fr-FR" sz="1500" b="0" i="1" dirty="0" smtClean="0">
                          <a:latin typeface="Century Gothic"/>
                          <a:ea typeface="Calibri"/>
                          <a:cs typeface="Times New Roman"/>
                        </a:rPr>
                        <a:t>Formation utilisateurs</a:t>
                      </a:r>
                      <a:r>
                        <a:rPr lang="fr-FR" sz="1500" b="0" i="1" baseline="0" dirty="0" smtClean="0">
                          <a:latin typeface="Century Gothic"/>
                          <a:ea typeface="Calibri"/>
                          <a:cs typeface="Times New Roman"/>
                        </a:rPr>
                        <a:t> de la plateforme ODR</a:t>
                      </a:r>
                      <a:r>
                        <a:rPr lang="fr-FR" sz="1500" b="0" i="1" dirty="0" smtClean="0">
                          <a:latin typeface="Century Gothic"/>
                          <a:ea typeface="Calibri"/>
                          <a:cs typeface="Times New Roman"/>
                        </a:rPr>
                        <a:t> </a:t>
                      </a:r>
                      <a:endParaRPr lang="fr-FR" sz="1000" b="0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683" marR="406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fr-FR" sz="900" i="1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000" i="1" dirty="0" smtClean="0">
                          <a:latin typeface="Century Gothic" pitchFamily="34" charset="0"/>
                          <a:ea typeface="Calibri"/>
                          <a:cs typeface="Times New Roman"/>
                        </a:rPr>
                        <a:t>Septembre</a:t>
                      </a:r>
                      <a:r>
                        <a:rPr lang="fr-FR" sz="1000" i="1" baseline="0" dirty="0" smtClean="0">
                          <a:latin typeface="Century Gothic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fr-FR" sz="1000" i="1" dirty="0" smtClean="0">
                          <a:latin typeface="Century Gothic" pitchFamily="34" charset="0"/>
                          <a:ea typeface="Calibri"/>
                          <a:cs typeface="Times New Roman"/>
                        </a:rPr>
                        <a:t>2012</a:t>
                      </a:r>
                      <a:endParaRPr lang="fr-FR" sz="1000" dirty="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40683" marR="406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Image 1" descr="logoODR_4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476375" cy="714375"/>
          </a:xfrm>
          <a:prstGeom prst="rect">
            <a:avLst/>
          </a:prstGeom>
          <a:noFill/>
        </p:spPr>
      </p:pic>
      <p:sp>
        <p:nvSpPr>
          <p:cNvPr id="4" name="ZoneTexte 3"/>
          <p:cNvSpPr txBox="1"/>
          <p:nvPr/>
        </p:nvSpPr>
        <p:spPr>
          <a:xfrm>
            <a:off x="357158" y="4071942"/>
            <a:ext cx="90011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Agriculteurs </a:t>
            </a:r>
            <a:r>
              <a:rPr lang="fr-FR" sz="2400" dirty="0" smtClean="0">
                <a:latin typeface="MS Reference Sans Serif"/>
                <a:cs typeface="Calibri"/>
              </a:rPr>
              <a:t> →</a:t>
            </a:r>
            <a:r>
              <a:rPr lang="fr-FR" sz="2400" dirty="0" smtClean="0">
                <a:latin typeface="Calibri"/>
                <a:cs typeface="Calibri"/>
              </a:rPr>
              <a:t> </a:t>
            </a:r>
            <a:r>
              <a:rPr lang="fr-FR" sz="2400" dirty="0" smtClean="0"/>
              <a:t> Administration </a:t>
            </a:r>
            <a:r>
              <a:rPr lang="fr-FR" sz="2000" dirty="0" smtClean="0"/>
              <a:t>:  dossier </a:t>
            </a:r>
            <a:r>
              <a:rPr lang="fr-FR" sz="2000" dirty="0"/>
              <a:t>de déclaration de surfaces </a:t>
            </a:r>
            <a:endParaRPr lang="fr-FR" sz="2000" dirty="0" smtClean="0"/>
          </a:p>
          <a:p>
            <a:r>
              <a:rPr lang="fr-FR" sz="2000" dirty="0" smtClean="0"/>
              <a:t>comprend : </a:t>
            </a:r>
          </a:p>
          <a:p>
            <a:r>
              <a:rPr lang="fr-FR" sz="1400" dirty="0" smtClean="0">
                <a:latin typeface="MS Reference Sans Serif"/>
              </a:rPr>
              <a:t>•</a:t>
            </a:r>
            <a:r>
              <a:rPr lang="fr-FR" sz="2000" dirty="0" smtClean="0">
                <a:latin typeface="MS Reference Sans Serif"/>
              </a:rPr>
              <a:t> </a:t>
            </a:r>
            <a:r>
              <a:rPr lang="fr-FR" sz="2000" dirty="0" smtClean="0"/>
              <a:t>le </a:t>
            </a:r>
            <a:r>
              <a:rPr lang="fr-FR" sz="2000" dirty="0"/>
              <a:t>dessin des îlots de culture qu'ils exploitent </a:t>
            </a:r>
            <a:endParaRPr lang="fr-FR" sz="2000" dirty="0" smtClean="0"/>
          </a:p>
          <a:p>
            <a:r>
              <a:rPr lang="fr-FR" sz="1400" dirty="0" smtClean="0">
                <a:latin typeface="MS Reference Sans Serif"/>
              </a:rPr>
              <a:t>•</a:t>
            </a:r>
            <a:r>
              <a:rPr lang="fr-FR" sz="2000" dirty="0" smtClean="0"/>
              <a:t> les </a:t>
            </a:r>
            <a:r>
              <a:rPr lang="fr-FR" sz="2000" dirty="0"/>
              <a:t>cultures qui y sont pratiquées</a:t>
            </a:r>
            <a:r>
              <a:rPr lang="fr-FR" sz="2000" dirty="0" smtClean="0"/>
              <a:t>.</a:t>
            </a:r>
          </a:p>
          <a:p>
            <a:endParaRPr lang="fr-FR" sz="2000" dirty="0" smtClean="0"/>
          </a:p>
          <a:p>
            <a:r>
              <a:rPr lang="fr-FR" sz="1900" dirty="0" smtClean="0"/>
              <a:t>La </a:t>
            </a:r>
            <a:r>
              <a:rPr lang="fr-FR" sz="1900" dirty="0"/>
              <a:t>localisation des îlots se fait à l'échelle du 1:5000 sur </a:t>
            </a:r>
            <a:r>
              <a:rPr lang="fr-FR" sz="1900" dirty="0" smtClean="0"/>
              <a:t>fond de </a:t>
            </a:r>
            <a:r>
              <a:rPr lang="fr-FR" sz="1900" dirty="0"/>
              <a:t>la BD Ortho (</a:t>
            </a:r>
            <a:r>
              <a:rPr lang="fr-FR" sz="1900" dirty="0" smtClean="0"/>
              <a:t>IGN)</a:t>
            </a:r>
          </a:p>
          <a:p>
            <a:r>
              <a:rPr lang="fr-FR" sz="1900" dirty="0" smtClean="0"/>
              <a:t>Leur </a:t>
            </a:r>
            <a:r>
              <a:rPr lang="fr-FR" sz="1900" dirty="0"/>
              <a:t>mise à jour est annuelle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285720" y="1142984"/>
            <a:ext cx="857256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Registre </a:t>
            </a:r>
            <a:r>
              <a:rPr lang="fr-FR" sz="2400" b="1" dirty="0"/>
              <a:t>Parcellaire Graphique </a:t>
            </a:r>
            <a:r>
              <a:rPr lang="fr-FR" sz="2400" dirty="0" smtClean="0"/>
              <a:t>?</a:t>
            </a:r>
          </a:p>
          <a:p>
            <a:endParaRPr lang="fr-FR" sz="2000" dirty="0" smtClean="0"/>
          </a:p>
          <a:p>
            <a:r>
              <a:rPr lang="fr-FR" sz="2000" dirty="0" smtClean="0"/>
              <a:t>Le </a:t>
            </a:r>
            <a:r>
              <a:rPr lang="fr-FR" sz="2000" dirty="0"/>
              <a:t>Règlement communautaire </a:t>
            </a:r>
            <a:r>
              <a:rPr lang="fr-FR" dirty="0" smtClean="0"/>
              <a:t>CE</a:t>
            </a:r>
            <a:r>
              <a:rPr lang="fr-FR" sz="2000" dirty="0" smtClean="0"/>
              <a:t> </a:t>
            </a:r>
            <a:r>
              <a:rPr lang="fr-FR" dirty="0" smtClean="0"/>
              <a:t>n°1593/2000</a:t>
            </a:r>
            <a:r>
              <a:rPr lang="fr-FR" sz="2000" dirty="0" smtClean="0"/>
              <a:t> a </a:t>
            </a:r>
            <a:r>
              <a:rPr lang="fr-FR" sz="2000" dirty="0"/>
              <a:t>institué </a:t>
            </a:r>
            <a:r>
              <a:rPr lang="fr-FR" sz="2000" dirty="0" smtClean="0"/>
              <a:t>l'obligation aux E.M. </a:t>
            </a:r>
          </a:p>
          <a:p>
            <a:r>
              <a:rPr lang="fr-FR" sz="2000" dirty="0" smtClean="0"/>
              <a:t>de </a:t>
            </a:r>
            <a:r>
              <a:rPr lang="fr-FR" sz="2000" b="1" i="1" dirty="0"/>
              <a:t>localiser</a:t>
            </a:r>
            <a:r>
              <a:rPr lang="fr-FR" sz="2000" dirty="0"/>
              <a:t> et d'</a:t>
            </a:r>
            <a:r>
              <a:rPr lang="fr-FR" sz="2000" b="1" i="1" dirty="0"/>
              <a:t>identifier</a:t>
            </a:r>
            <a:r>
              <a:rPr lang="fr-FR" sz="2000" dirty="0"/>
              <a:t> les </a:t>
            </a:r>
            <a:r>
              <a:rPr lang="fr-FR" sz="2000" b="1" i="1" dirty="0"/>
              <a:t>parcelles </a:t>
            </a:r>
            <a:r>
              <a:rPr lang="fr-FR" sz="2000" b="1" i="1" dirty="0" smtClean="0"/>
              <a:t>agricoles</a:t>
            </a:r>
          </a:p>
          <a:p>
            <a:endParaRPr lang="fr-FR" sz="2000" b="1" i="1" dirty="0" smtClean="0"/>
          </a:p>
          <a:p>
            <a:r>
              <a:rPr lang="fr-FR" sz="1600" dirty="0" smtClean="0"/>
              <a:t>→</a:t>
            </a:r>
            <a:r>
              <a:rPr lang="fr-FR" sz="2000" dirty="0" smtClean="0"/>
              <a:t>  Mise en place du RPG  ‘</a:t>
            </a:r>
            <a:r>
              <a:rPr lang="fr-FR" sz="2000" i="1" dirty="0" smtClean="0"/>
              <a:t>Système </a:t>
            </a:r>
            <a:r>
              <a:rPr lang="fr-FR" sz="2000" i="1" dirty="0"/>
              <a:t>d'information </a:t>
            </a:r>
            <a:r>
              <a:rPr lang="fr-FR" sz="2000" i="1" dirty="0" smtClean="0"/>
              <a:t>géographique</a:t>
            </a:r>
            <a:r>
              <a:rPr lang="fr-FR" sz="2000" dirty="0" smtClean="0"/>
              <a:t>’ :</a:t>
            </a:r>
          </a:p>
          <a:p>
            <a:r>
              <a:rPr lang="fr-FR" sz="2000" dirty="0" smtClean="0"/>
              <a:t>      - Données </a:t>
            </a:r>
            <a:r>
              <a:rPr lang="fr-FR" sz="2000" dirty="0"/>
              <a:t>géographiques </a:t>
            </a:r>
            <a:r>
              <a:rPr lang="fr-FR" sz="2000" dirty="0" smtClean="0"/>
              <a:t>vectorielles</a:t>
            </a:r>
          </a:p>
          <a:p>
            <a:r>
              <a:rPr lang="fr-FR" sz="2000" dirty="0" smtClean="0"/>
              <a:t>      - Surfaces </a:t>
            </a:r>
            <a:r>
              <a:rPr lang="fr-FR" sz="2000" dirty="0"/>
              <a:t>objets des aides du 1</a:t>
            </a:r>
            <a:r>
              <a:rPr lang="fr-FR" sz="2000" baseline="30000" dirty="0"/>
              <a:t>er</a:t>
            </a:r>
            <a:r>
              <a:rPr lang="fr-FR" sz="2000" dirty="0"/>
              <a:t> pilier et mesures surfaciques du 2</a:t>
            </a:r>
            <a:r>
              <a:rPr lang="fr-FR" sz="2000" baseline="30000" dirty="0"/>
              <a:t>nd</a:t>
            </a:r>
            <a:r>
              <a:rPr lang="fr-FR" sz="2000" dirty="0"/>
              <a:t> pilier</a:t>
            </a:r>
            <a:r>
              <a:rPr lang="fr-FR" sz="2000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au 2"/>
          <p:cNvGraphicFramePr>
            <a:graphicFrameLocks noGrp="1"/>
          </p:cNvGraphicFramePr>
          <p:nvPr/>
        </p:nvGraphicFramePr>
        <p:xfrm>
          <a:off x="2692" y="31279"/>
          <a:ext cx="9141308" cy="611639"/>
        </p:xfrm>
        <a:graphic>
          <a:graphicData uri="http://schemas.openxmlformats.org/drawingml/2006/table">
            <a:tbl>
              <a:tblPr/>
              <a:tblGrid>
                <a:gridCol w="1640350"/>
                <a:gridCol w="5570314"/>
                <a:gridCol w="1930644"/>
              </a:tblGrid>
              <a:tr h="6116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00025" algn="l"/>
                          <a:tab pos="869950" algn="ctr"/>
                        </a:tabLst>
                      </a:pPr>
                      <a:endParaRPr lang="fr-FR" sz="1000" dirty="0">
                        <a:highlight>
                          <a:srgbClr val="FFFF00"/>
                        </a:highligh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683" marR="406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endParaRPr lang="fr-FR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fr-FR" sz="1500" b="0" i="1" dirty="0" smtClean="0">
                          <a:latin typeface="Century Gothic"/>
                          <a:ea typeface="Calibri"/>
                          <a:cs typeface="Times New Roman"/>
                        </a:rPr>
                        <a:t>Formation utilisateurs</a:t>
                      </a:r>
                      <a:r>
                        <a:rPr lang="fr-FR" sz="1500" b="0" i="1" baseline="0" dirty="0" smtClean="0">
                          <a:latin typeface="Century Gothic"/>
                          <a:ea typeface="Calibri"/>
                          <a:cs typeface="Times New Roman"/>
                        </a:rPr>
                        <a:t> de la plateforme ODR</a:t>
                      </a:r>
                      <a:r>
                        <a:rPr lang="fr-FR" sz="1500" b="0" i="1" dirty="0" smtClean="0">
                          <a:latin typeface="Century Gothic"/>
                          <a:ea typeface="Calibri"/>
                          <a:cs typeface="Times New Roman"/>
                        </a:rPr>
                        <a:t> </a:t>
                      </a:r>
                      <a:endParaRPr lang="fr-FR" sz="1000" b="0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683" marR="406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fr-FR" sz="800" i="1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900" i="1" dirty="0" smtClean="0">
                          <a:latin typeface="Century Gothic" pitchFamily="34" charset="0"/>
                          <a:ea typeface="Calibri"/>
                          <a:cs typeface="Times New Roman"/>
                        </a:rPr>
                        <a:t>Septembre</a:t>
                      </a:r>
                      <a:r>
                        <a:rPr lang="fr-FR" sz="900" i="1" baseline="0" dirty="0" smtClean="0">
                          <a:latin typeface="Century Gothic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fr-FR" sz="1000" i="1" dirty="0" smtClean="0">
                          <a:latin typeface="Century Gothic" pitchFamily="34" charset="0"/>
                          <a:ea typeface="Calibri"/>
                          <a:cs typeface="Times New Roman"/>
                        </a:rPr>
                        <a:t>2012</a:t>
                      </a:r>
                      <a:endParaRPr lang="fr-FR" sz="1000" dirty="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40683" marR="406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41" name="Image 1" descr="logoODR_4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476375" cy="714375"/>
          </a:xfrm>
          <a:prstGeom prst="rect">
            <a:avLst/>
          </a:prstGeom>
          <a:noFill/>
        </p:spPr>
      </p:pic>
      <p:sp>
        <p:nvSpPr>
          <p:cNvPr id="7" name="ZoneTexte 6"/>
          <p:cNvSpPr txBox="1"/>
          <p:nvPr/>
        </p:nvSpPr>
        <p:spPr>
          <a:xfrm>
            <a:off x="214282" y="3714728"/>
            <a:ext cx="85725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     </a:t>
            </a:r>
            <a:r>
              <a:rPr lang="fr-FR" dirty="0" smtClean="0">
                <a:latin typeface="Century Gothic" pitchFamily="34" charset="0"/>
              </a:rPr>
              <a:t>données ASP             </a:t>
            </a:r>
            <a:r>
              <a:rPr lang="fr-FR" sz="2400" dirty="0" smtClean="0">
                <a:latin typeface="Arial" pitchFamily="34" charset="0"/>
                <a:cs typeface="Arial" pitchFamily="34" charset="0"/>
              </a:rPr>
              <a:t>→    </a:t>
            </a:r>
            <a:r>
              <a:rPr lang="fr-FR" dirty="0" smtClean="0"/>
              <a:t>                          </a:t>
            </a:r>
            <a:r>
              <a:rPr lang="fr-FR" dirty="0" smtClean="0">
                <a:latin typeface="Century Gothic" pitchFamily="34" charset="0"/>
              </a:rPr>
              <a:t>bases de données ODR</a:t>
            </a:r>
          </a:p>
          <a:p>
            <a:r>
              <a:rPr lang="fr-FR" dirty="0">
                <a:latin typeface="Century Gothic" pitchFamily="34" charset="0"/>
              </a:rPr>
              <a:t>	</a:t>
            </a:r>
            <a:r>
              <a:rPr lang="fr-FR" dirty="0" smtClean="0">
                <a:latin typeface="Century Gothic" pitchFamily="34" charset="0"/>
              </a:rPr>
              <a:t>			               ‘</a:t>
            </a:r>
            <a:r>
              <a:rPr lang="fr-FR" i="1" dirty="0" smtClean="0">
                <a:latin typeface="Century Gothic" pitchFamily="34" charset="0"/>
              </a:rPr>
              <a:t>mission données’ INRA</a:t>
            </a:r>
            <a:r>
              <a:rPr lang="fr-FR" dirty="0" smtClean="0">
                <a:latin typeface="Century Gothic" pitchFamily="34" charset="0"/>
              </a:rPr>
              <a:t> </a:t>
            </a:r>
            <a:endParaRPr lang="fr-FR" dirty="0">
              <a:latin typeface="Century Gothic" pitchFamily="34" charset="0"/>
            </a:endParaRPr>
          </a:p>
        </p:txBody>
      </p:sp>
      <p:pic>
        <p:nvPicPr>
          <p:cNvPr id="8" name="Image 7" descr="asp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472" y="2786058"/>
            <a:ext cx="1343213" cy="1028844"/>
          </a:xfrm>
          <a:prstGeom prst="rect">
            <a:avLst/>
          </a:prstGeom>
        </p:spPr>
      </p:pic>
      <p:pic>
        <p:nvPicPr>
          <p:cNvPr id="9" name="Image 1" descr="logoODR_4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2928910"/>
            <a:ext cx="1620713" cy="785794"/>
          </a:xfrm>
          <a:prstGeom prst="rect">
            <a:avLst/>
          </a:prstGeom>
          <a:noFill/>
        </p:spPr>
      </p:pic>
      <p:sp>
        <p:nvSpPr>
          <p:cNvPr id="10" name="ZoneTexte 9"/>
          <p:cNvSpPr txBox="1"/>
          <p:nvPr/>
        </p:nvSpPr>
        <p:spPr>
          <a:xfrm>
            <a:off x="285720" y="1071546"/>
            <a:ext cx="864399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Le RPG est administré par </a:t>
            </a:r>
            <a:r>
              <a:rPr lang="fr-FR" sz="2000" dirty="0"/>
              <a:t>l’Agence de services et de paiement (ASP</a:t>
            </a:r>
            <a:r>
              <a:rPr lang="fr-FR" sz="2000" dirty="0" smtClean="0"/>
              <a:t>).</a:t>
            </a:r>
          </a:p>
          <a:p>
            <a:r>
              <a:rPr lang="fr-FR" dirty="0" smtClean="0"/>
              <a:t>La </a:t>
            </a:r>
            <a:r>
              <a:rPr lang="fr-FR" dirty="0"/>
              <a:t>propriété intellectuelle des données </a:t>
            </a:r>
            <a:r>
              <a:rPr lang="fr-FR" dirty="0" smtClean="0"/>
              <a:t>est </a:t>
            </a:r>
            <a:r>
              <a:rPr lang="fr-FR" dirty="0"/>
              <a:t>partagée entre </a:t>
            </a:r>
            <a:r>
              <a:rPr lang="fr-FR" dirty="0" smtClean="0"/>
              <a:t>l'ASP </a:t>
            </a:r>
            <a:r>
              <a:rPr lang="fr-FR" dirty="0"/>
              <a:t>et le </a:t>
            </a:r>
            <a:r>
              <a:rPr lang="fr-FR" dirty="0" smtClean="0"/>
              <a:t>Ministère</a:t>
            </a:r>
            <a:r>
              <a:rPr lang="fr-FR" dirty="0"/>
              <a:t> MAAPRAT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357158" y="2143116"/>
            <a:ext cx="86439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 smtClean="0"/>
              <a:t>Convention</a:t>
            </a:r>
            <a:r>
              <a:rPr lang="fr-FR" sz="2000" dirty="0" smtClean="0"/>
              <a:t> INRA / ASP pour la </a:t>
            </a:r>
            <a:r>
              <a:rPr lang="fr-FR" sz="2000" i="1" dirty="0" smtClean="0"/>
              <a:t>mise à disposition des données </a:t>
            </a:r>
            <a:r>
              <a:rPr lang="fr-FR" sz="2000" dirty="0" smtClean="0"/>
              <a:t>du RPG</a:t>
            </a:r>
          </a:p>
          <a:p>
            <a:r>
              <a:rPr lang="fr-FR" sz="2000" dirty="0"/>
              <a:t>	</a:t>
            </a:r>
            <a:r>
              <a:rPr lang="fr-FR" sz="2000" dirty="0" smtClean="0"/>
              <a:t>				</a:t>
            </a:r>
            <a:r>
              <a:rPr lang="fr-FR" dirty="0" smtClean="0"/>
              <a:t>                            (Juillet 2010)</a:t>
            </a:r>
            <a:endParaRPr lang="fr-FR" dirty="0"/>
          </a:p>
        </p:txBody>
      </p:sp>
      <p:pic>
        <p:nvPicPr>
          <p:cNvPr id="12" name="Image 11" descr="logo_INRA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43570" y="5000636"/>
            <a:ext cx="1214446" cy="417082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5857884" y="4500570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Calibri"/>
                <a:cs typeface="Calibri"/>
              </a:rPr>
              <a:t>↙ </a:t>
            </a:r>
            <a:r>
              <a:rPr lang="fr-FR" dirty="0" smtClean="0"/>
              <a:t>↓ </a:t>
            </a:r>
            <a:r>
              <a:rPr lang="fr-FR" dirty="0" smtClean="0">
                <a:cs typeface="Calibri"/>
              </a:rPr>
              <a:t>↘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/>
        </p:nvGraphicFramePr>
        <p:xfrm>
          <a:off x="2692" y="31279"/>
          <a:ext cx="9141308" cy="611639"/>
        </p:xfrm>
        <a:graphic>
          <a:graphicData uri="http://schemas.openxmlformats.org/drawingml/2006/table">
            <a:tbl>
              <a:tblPr/>
              <a:tblGrid>
                <a:gridCol w="1640350"/>
                <a:gridCol w="5570314"/>
                <a:gridCol w="1930644"/>
              </a:tblGrid>
              <a:tr h="6116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00025" algn="l"/>
                          <a:tab pos="869950" algn="ctr"/>
                        </a:tabLst>
                      </a:pPr>
                      <a:endParaRPr lang="fr-FR" sz="1000" dirty="0">
                        <a:highlight>
                          <a:srgbClr val="FFFF00"/>
                        </a:highligh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683" marR="406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endParaRPr lang="fr-FR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fr-FR" sz="1500" b="0" i="1" dirty="0" smtClean="0">
                          <a:latin typeface="Century Gothic"/>
                          <a:ea typeface="Calibri"/>
                          <a:cs typeface="Times New Roman"/>
                        </a:rPr>
                        <a:t>Formation utilisateurs</a:t>
                      </a:r>
                      <a:r>
                        <a:rPr lang="fr-FR" sz="1500" b="0" i="1" baseline="0" dirty="0" smtClean="0">
                          <a:latin typeface="Century Gothic"/>
                          <a:ea typeface="Calibri"/>
                          <a:cs typeface="Times New Roman"/>
                        </a:rPr>
                        <a:t> de la plateforme ODR</a:t>
                      </a:r>
                      <a:r>
                        <a:rPr lang="fr-FR" sz="1500" b="0" i="1" dirty="0" smtClean="0">
                          <a:latin typeface="Century Gothic"/>
                          <a:ea typeface="Calibri"/>
                          <a:cs typeface="Times New Roman"/>
                        </a:rPr>
                        <a:t> </a:t>
                      </a:r>
                      <a:endParaRPr lang="fr-FR" sz="1000" b="0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683" marR="406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fr-FR" sz="900" i="1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000" i="1" dirty="0" smtClean="0">
                          <a:latin typeface="Century Gothic" pitchFamily="34" charset="0"/>
                          <a:ea typeface="Calibri"/>
                          <a:cs typeface="Times New Roman"/>
                        </a:rPr>
                        <a:t>Septembre</a:t>
                      </a:r>
                      <a:r>
                        <a:rPr lang="fr-FR" sz="1000" i="1" baseline="0" dirty="0" smtClean="0">
                          <a:latin typeface="Century Gothic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fr-FR" sz="1000" i="1" dirty="0" smtClean="0">
                          <a:latin typeface="Century Gothic" pitchFamily="34" charset="0"/>
                          <a:ea typeface="Calibri"/>
                          <a:cs typeface="Times New Roman"/>
                        </a:rPr>
                        <a:t>2012</a:t>
                      </a:r>
                      <a:endParaRPr lang="fr-FR" sz="1000" dirty="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40683" marR="406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Image 1" descr="logoODR_4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476375" cy="714375"/>
          </a:xfrm>
          <a:prstGeom prst="rect">
            <a:avLst/>
          </a:prstGeom>
          <a:noFill/>
        </p:spPr>
      </p:pic>
      <p:sp>
        <p:nvSpPr>
          <p:cNvPr id="4" name="ZoneTexte 3"/>
          <p:cNvSpPr txBox="1"/>
          <p:nvPr/>
        </p:nvSpPr>
        <p:spPr>
          <a:xfrm>
            <a:off x="285720" y="1142984"/>
            <a:ext cx="86439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 smtClean="0"/>
              <a:t>Caractère ‘Anonymisées’ </a:t>
            </a:r>
            <a:r>
              <a:rPr lang="fr-FR" sz="2000" i="1" dirty="0" smtClean="0"/>
              <a:t>des données </a:t>
            </a:r>
            <a:r>
              <a:rPr lang="fr-FR" sz="2000" dirty="0" smtClean="0"/>
              <a:t>:  </a:t>
            </a:r>
          </a:p>
          <a:p>
            <a:r>
              <a:rPr lang="fr-FR" sz="2000" dirty="0" smtClean="0"/>
              <a:t>Mise </a:t>
            </a:r>
            <a:r>
              <a:rPr lang="fr-FR" sz="2000" dirty="0"/>
              <a:t>à </a:t>
            </a:r>
            <a:r>
              <a:rPr lang="fr-FR" sz="2000" dirty="0" smtClean="0"/>
              <a:t>disposition  organisée </a:t>
            </a:r>
            <a:r>
              <a:rPr lang="fr-FR" sz="2000" dirty="0"/>
              <a:t>selon </a:t>
            </a:r>
            <a:r>
              <a:rPr lang="fr-FR" sz="2000" dirty="0" smtClean="0"/>
              <a:t>6 niveaux d’information, </a:t>
            </a:r>
          </a:p>
          <a:p>
            <a:r>
              <a:rPr lang="fr-FR" sz="2000" dirty="0" smtClean="0"/>
              <a:t>convention ASP/INRA  </a:t>
            </a:r>
            <a:r>
              <a:rPr lang="fr-FR" sz="1600" dirty="0" smtClean="0">
                <a:cs typeface="Calibri"/>
              </a:rPr>
              <a:t>↔ </a:t>
            </a:r>
            <a:r>
              <a:rPr lang="fr-FR" sz="1600" dirty="0" smtClean="0"/>
              <a:t> </a:t>
            </a:r>
            <a:r>
              <a:rPr lang="fr-FR" sz="2000" dirty="0" smtClean="0"/>
              <a:t>niveau 4</a:t>
            </a:r>
          </a:p>
          <a:p>
            <a:endParaRPr lang="fr-FR" sz="2000" dirty="0"/>
          </a:p>
        </p:txBody>
      </p:sp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357158" y="2571744"/>
          <a:ext cx="7929618" cy="3286148"/>
        </p:xfrm>
        <a:graphic>
          <a:graphicData uri="http://schemas.openxmlformats.org/drawingml/2006/table">
            <a:tbl>
              <a:tblPr/>
              <a:tblGrid>
                <a:gridCol w="1360995"/>
                <a:gridCol w="6568623"/>
              </a:tblGrid>
              <a:tr h="41028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Candara"/>
                          <a:ea typeface="Times New Roman"/>
                          <a:cs typeface="Times New Roman"/>
                        </a:rPr>
                        <a:t>Niveau 1</a:t>
                      </a:r>
                      <a:endParaRPr lang="fr-F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Candara" pitchFamily="34" charset="0"/>
                          <a:ea typeface="Calibri"/>
                          <a:cs typeface="Times New Roman"/>
                        </a:rPr>
                        <a:t>données graphiques avec un identifiant numérique et non significatif par îlot  </a:t>
                      </a:r>
                      <a:endParaRPr lang="fr-FR" sz="1400" dirty="0">
                        <a:latin typeface="Candara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718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Candara"/>
                          <a:ea typeface="Times New Roman"/>
                          <a:cs typeface="Times New Roman"/>
                        </a:rPr>
                        <a:t>Niveau 2</a:t>
                      </a:r>
                      <a:endParaRPr lang="fr-F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Candara" pitchFamily="34" charset="0"/>
                          <a:ea typeface="Calibri"/>
                          <a:cs typeface="Times New Roman"/>
                        </a:rPr>
                        <a:t>données du niveau 1 avec la commune de localisation de l’îlot, les cultures déclarées et leurs surfaces décrites en 28 groupes </a:t>
                      </a:r>
                      <a:endParaRPr lang="fr-FR" sz="1400" dirty="0">
                        <a:latin typeface="Candara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0430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Candara"/>
                          <a:ea typeface="Times New Roman"/>
                          <a:cs typeface="Times New Roman"/>
                        </a:rPr>
                        <a:t>Niveau 3</a:t>
                      </a:r>
                      <a:endParaRPr lang="fr-F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Candara" pitchFamily="34" charset="0"/>
                          <a:ea typeface="Calibri"/>
                          <a:cs typeface="Times New Roman"/>
                        </a:rPr>
                        <a:t>données du niveau 2 avec pour chaque îlot, sa surface de référence, son caractère irrigué ou non, et les caractéristiques de l’exploitation (anonymisées) : forme juridique, classe d’âge pour les exploitants individuels, surface déclarée, département de rattachement administratif</a:t>
                      </a:r>
                      <a:endParaRPr lang="fr-FR" sz="1400" dirty="0">
                        <a:latin typeface="Candara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55718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Candara"/>
                          <a:ea typeface="Times New Roman"/>
                          <a:cs typeface="Times New Roman"/>
                        </a:rPr>
                        <a:t>Niveau 4</a:t>
                      </a:r>
                      <a:endParaRPr lang="fr-F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Candara" pitchFamily="34" charset="0"/>
                          <a:ea typeface="Calibri"/>
                          <a:cs typeface="Times New Roman"/>
                        </a:rPr>
                        <a:t>données du niveau 3 avec par exploitation un identifiant numérique et non significatif</a:t>
                      </a:r>
                      <a:endParaRPr lang="fr-FR" sz="1400" dirty="0">
                        <a:latin typeface="Candara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7859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Candara"/>
                          <a:ea typeface="Times New Roman"/>
                          <a:cs typeface="Times New Roman"/>
                        </a:rPr>
                        <a:t>Niveau 5</a:t>
                      </a:r>
                      <a:endParaRPr lang="fr-F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Candara" pitchFamily="34" charset="0"/>
                          <a:ea typeface="Calibri"/>
                          <a:cs typeface="Times New Roman"/>
                        </a:rPr>
                        <a:t>données du niveau 4 avec nom ou raison sociale de l’exploitant</a:t>
                      </a:r>
                      <a:endParaRPr lang="fr-FR" sz="1400" dirty="0">
                        <a:latin typeface="Candara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859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Candara"/>
                          <a:ea typeface="Times New Roman"/>
                          <a:cs typeface="Times New Roman"/>
                        </a:rPr>
                        <a:t>Niveau 6</a:t>
                      </a:r>
                      <a:endParaRPr lang="fr-F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400" dirty="0">
                          <a:latin typeface="Candara" pitchFamily="34" charset="0"/>
                          <a:ea typeface="Calibri"/>
                          <a:cs typeface="Times New Roman"/>
                        </a:rPr>
                        <a:t>données du niveau 5 avec régime et montant des aides</a:t>
                      </a:r>
                      <a:endParaRPr lang="fr-FR" sz="1400" dirty="0">
                        <a:latin typeface="Candara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85720" y="1000108"/>
            <a:ext cx="792961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Cultures déclarées </a:t>
            </a:r>
          </a:p>
          <a:p>
            <a:r>
              <a:rPr lang="fr-FR" sz="2000" b="1" dirty="0" smtClean="0"/>
              <a:t>             </a:t>
            </a:r>
            <a:r>
              <a:rPr lang="fr-FR" sz="2000" dirty="0" smtClean="0"/>
              <a:t>↓</a:t>
            </a:r>
          </a:p>
          <a:p>
            <a:r>
              <a:rPr lang="fr-FR" sz="2000" b="1" dirty="0" smtClean="0"/>
              <a:t>Groupes </a:t>
            </a:r>
            <a:r>
              <a:rPr lang="fr-FR" sz="2000" b="1" dirty="0"/>
              <a:t>de Culture </a:t>
            </a:r>
            <a:r>
              <a:rPr lang="fr-FR" sz="2000" b="1" dirty="0" smtClean="0"/>
              <a:t> (GC )    :  </a:t>
            </a:r>
            <a:r>
              <a:rPr lang="fr-FR" sz="2000" dirty="0" smtClean="0"/>
              <a:t>Nomenclature </a:t>
            </a:r>
            <a:r>
              <a:rPr lang="fr-FR" sz="2000" dirty="0"/>
              <a:t>28 </a:t>
            </a:r>
            <a:r>
              <a:rPr lang="fr-FR" sz="2000" dirty="0" smtClean="0"/>
              <a:t>postes</a:t>
            </a:r>
            <a:endParaRPr lang="fr-FR" sz="2000" dirty="0"/>
          </a:p>
          <a:p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357158" y="2179796"/>
            <a:ext cx="457203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C000"/>
                </a:solidFill>
              </a:rPr>
              <a:t>1	 BLE TENDRE</a:t>
            </a:r>
          </a:p>
          <a:p>
            <a:r>
              <a:rPr lang="fr-FR" sz="1400" dirty="0">
                <a:solidFill>
                  <a:srgbClr val="FFC000"/>
                </a:solidFill>
              </a:rPr>
              <a:t>2	 MAIS GRAIN ET ENSILAGE</a:t>
            </a:r>
          </a:p>
          <a:p>
            <a:r>
              <a:rPr lang="fr-FR" sz="1400" dirty="0">
                <a:solidFill>
                  <a:srgbClr val="FFC000"/>
                </a:solidFill>
              </a:rPr>
              <a:t>3	 ORGE</a:t>
            </a:r>
          </a:p>
          <a:p>
            <a:r>
              <a:rPr lang="fr-FR" sz="1400" dirty="0">
                <a:solidFill>
                  <a:srgbClr val="FFC000"/>
                </a:solidFill>
              </a:rPr>
              <a:t>4 	AUTRES CEREALES</a:t>
            </a:r>
          </a:p>
          <a:p>
            <a:r>
              <a:rPr lang="fr-FR" sz="1400" dirty="0">
                <a:solidFill>
                  <a:srgbClr val="FFC000"/>
                </a:solidFill>
              </a:rPr>
              <a:t>5 	COLZA</a:t>
            </a:r>
          </a:p>
          <a:p>
            <a:r>
              <a:rPr lang="fr-FR" sz="1400" dirty="0">
                <a:solidFill>
                  <a:srgbClr val="FFC000"/>
                </a:solidFill>
              </a:rPr>
              <a:t>6 	TOURNESOL</a:t>
            </a:r>
          </a:p>
          <a:p>
            <a:r>
              <a:rPr lang="fr-FR" sz="1400" dirty="0">
                <a:solidFill>
                  <a:srgbClr val="FFC000"/>
                </a:solidFill>
              </a:rPr>
              <a:t>7 	AUTRES OLEAGINEUX</a:t>
            </a:r>
          </a:p>
          <a:p>
            <a:r>
              <a:rPr lang="fr-FR" sz="1400" dirty="0">
                <a:solidFill>
                  <a:srgbClr val="FFC000"/>
                </a:solidFill>
              </a:rPr>
              <a:t>8 	PROTEAGINEUX</a:t>
            </a:r>
          </a:p>
          <a:p>
            <a:r>
              <a:rPr lang="fr-FR" sz="1400" dirty="0">
                <a:solidFill>
                  <a:srgbClr val="FFC000"/>
                </a:solidFill>
              </a:rPr>
              <a:t>9 	PLANTES A FIBRES</a:t>
            </a:r>
          </a:p>
          <a:p>
            <a:r>
              <a:rPr lang="fr-FR" sz="1400" dirty="0"/>
              <a:t>10 	SEMENCES</a:t>
            </a:r>
          </a:p>
          <a:p>
            <a:r>
              <a:rPr lang="fr-FR" sz="1400" dirty="0"/>
              <a:t>11 	GEL (SURFACES GELEES SANS PRODUCTION)</a:t>
            </a:r>
          </a:p>
          <a:p>
            <a:r>
              <a:rPr lang="fr-FR" sz="1400" dirty="0"/>
              <a:t>12 	GEL INDUSTRIEL</a:t>
            </a:r>
          </a:p>
          <a:p>
            <a:r>
              <a:rPr lang="fr-FR" sz="1400" dirty="0" smtClean="0"/>
              <a:t>13 	AUTRES GELS</a:t>
            </a:r>
          </a:p>
          <a:p>
            <a:r>
              <a:rPr lang="fr-FR" sz="1400" dirty="0">
                <a:solidFill>
                  <a:srgbClr val="FFC000"/>
                </a:solidFill>
              </a:rPr>
              <a:t>14 	RIZ</a:t>
            </a:r>
          </a:p>
          <a:p>
            <a:r>
              <a:rPr lang="fr-FR" sz="1400" dirty="0">
                <a:solidFill>
                  <a:srgbClr val="FFC000"/>
                </a:solidFill>
              </a:rPr>
              <a:t>15 	LEGUMINEUSES A GRAINS</a:t>
            </a:r>
          </a:p>
          <a:p>
            <a:r>
              <a:rPr lang="fr-FR" sz="1400" dirty="0">
                <a:solidFill>
                  <a:schemeClr val="accent3">
                    <a:lumMod val="50000"/>
                  </a:schemeClr>
                </a:solidFill>
              </a:rPr>
              <a:t>16 	FOURRAGE</a:t>
            </a:r>
          </a:p>
          <a:p>
            <a:r>
              <a:rPr lang="fr-FR" sz="1400" dirty="0">
                <a:solidFill>
                  <a:srgbClr val="00B050"/>
                </a:solidFill>
              </a:rPr>
              <a:t>17 	ESTIVES LANDES</a:t>
            </a:r>
          </a:p>
          <a:p>
            <a:r>
              <a:rPr lang="fr-FR" sz="1400" dirty="0">
                <a:solidFill>
                  <a:srgbClr val="00B050"/>
                </a:solidFill>
              </a:rPr>
              <a:t>18 	PRAIRIES PERMANENTES</a:t>
            </a:r>
          </a:p>
          <a:p>
            <a:r>
              <a:rPr lang="fr-FR" sz="1400" dirty="0">
                <a:solidFill>
                  <a:srgbClr val="00B050"/>
                </a:solidFill>
              </a:rPr>
              <a:t>19 	PRAIRIES TEMPORAIRES</a:t>
            </a:r>
          </a:p>
          <a:p>
            <a:endParaRPr lang="fr-FR" sz="1400" dirty="0"/>
          </a:p>
          <a:p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4929190" y="4357694"/>
            <a:ext cx="385765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2">
                    <a:lumMod val="75000"/>
                  </a:schemeClr>
                </a:solidFill>
              </a:rPr>
              <a:t>20 	VERGERS</a:t>
            </a:r>
          </a:p>
          <a:p>
            <a:r>
              <a:rPr lang="fr-FR" sz="1400" dirty="0">
                <a:solidFill>
                  <a:schemeClr val="accent2">
                    <a:lumMod val="75000"/>
                  </a:schemeClr>
                </a:solidFill>
              </a:rPr>
              <a:t>21 	VIGNES</a:t>
            </a:r>
          </a:p>
          <a:p>
            <a:r>
              <a:rPr lang="fr-FR" sz="1400" dirty="0">
                <a:solidFill>
                  <a:schemeClr val="accent2">
                    <a:lumMod val="75000"/>
                  </a:schemeClr>
                </a:solidFill>
              </a:rPr>
              <a:t>22 	FRUITS A COQUE</a:t>
            </a:r>
          </a:p>
          <a:p>
            <a:r>
              <a:rPr lang="fr-FR" sz="1400" dirty="0">
                <a:solidFill>
                  <a:schemeClr val="accent2">
                    <a:lumMod val="75000"/>
                  </a:schemeClr>
                </a:solidFill>
              </a:rPr>
              <a:t>23 	OLIVIERS</a:t>
            </a:r>
          </a:p>
          <a:p>
            <a:r>
              <a:rPr lang="fr-FR" sz="1400" dirty="0"/>
              <a:t>24 	AUTRES CULTURES INDUSTRIELLES</a:t>
            </a:r>
          </a:p>
          <a:p>
            <a:r>
              <a:rPr lang="fr-FR" sz="1400" dirty="0"/>
              <a:t>25 	LEGUMES-FLEURS</a:t>
            </a:r>
          </a:p>
          <a:p>
            <a:r>
              <a:rPr lang="fr-FR" sz="1400" dirty="0"/>
              <a:t>26 	CANNE A SUCRE</a:t>
            </a:r>
          </a:p>
          <a:p>
            <a:r>
              <a:rPr lang="fr-FR" sz="1400" dirty="0">
                <a:solidFill>
                  <a:schemeClr val="accent2">
                    <a:lumMod val="75000"/>
                  </a:schemeClr>
                </a:solidFill>
              </a:rPr>
              <a:t>27 	ARBORICULTURE</a:t>
            </a:r>
          </a:p>
          <a:p>
            <a:r>
              <a:rPr lang="fr-FR" sz="1400" dirty="0"/>
              <a:t>28	</a:t>
            </a:r>
            <a:r>
              <a:rPr lang="fr-FR" sz="1400" i="1" dirty="0"/>
              <a:t>DIVERS</a:t>
            </a:r>
            <a:endParaRPr lang="fr-FR" sz="1400" dirty="0"/>
          </a:p>
        </p:txBody>
      </p:sp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2692" y="31279"/>
          <a:ext cx="9141308" cy="611639"/>
        </p:xfrm>
        <a:graphic>
          <a:graphicData uri="http://schemas.openxmlformats.org/drawingml/2006/table">
            <a:tbl>
              <a:tblPr/>
              <a:tblGrid>
                <a:gridCol w="1640350"/>
                <a:gridCol w="5570314"/>
                <a:gridCol w="1930644"/>
              </a:tblGrid>
              <a:tr h="6116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200025" algn="l"/>
                          <a:tab pos="869950" algn="ctr"/>
                        </a:tabLst>
                      </a:pPr>
                      <a:endParaRPr lang="fr-FR" sz="1000" dirty="0">
                        <a:highlight>
                          <a:srgbClr val="FFFF00"/>
                        </a:highligh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683" marR="406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endParaRPr lang="fr-FR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fr-FR" sz="1500" b="0" i="1" dirty="0" smtClean="0">
                          <a:latin typeface="Century Gothic"/>
                          <a:ea typeface="Calibri"/>
                          <a:cs typeface="Times New Roman"/>
                        </a:rPr>
                        <a:t>Formation utilisateurs</a:t>
                      </a:r>
                      <a:r>
                        <a:rPr lang="fr-FR" sz="1500" b="0" i="1" baseline="0" dirty="0" smtClean="0">
                          <a:latin typeface="Century Gothic"/>
                          <a:ea typeface="Calibri"/>
                          <a:cs typeface="Times New Roman"/>
                        </a:rPr>
                        <a:t> de la plateforme ODR</a:t>
                      </a:r>
                      <a:r>
                        <a:rPr lang="fr-FR" sz="1500" b="0" i="1" dirty="0" smtClean="0">
                          <a:latin typeface="Century Gothic"/>
                          <a:ea typeface="Calibri"/>
                          <a:cs typeface="Times New Roman"/>
                        </a:rPr>
                        <a:t> </a:t>
                      </a:r>
                      <a:endParaRPr lang="fr-FR" sz="1000" b="0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683" marR="406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fr-FR" sz="900" i="1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000" i="1" dirty="0" smtClean="0">
                          <a:latin typeface="Century Gothic" pitchFamily="34" charset="0"/>
                          <a:ea typeface="Calibri"/>
                          <a:cs typeface="Times New Roman"/>
                        </a:rPr>
                        <a:t>Septembre</a:t>
                      </a:r>
                      <a:r>
                        <a:rPr lang="fr-FR" sz="1000" i="1" baseline="0" dirty="0" smtClean="0">
                          <a:latin typeface="Century Gothic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fr-FR" sz="1000" i="1" dirty="0" smtClean="0">
                          <a:latin typeface="Century Gothic" pitchFamily="34" charset="0"/>
                          <a:ea typeface="Calibri"/>
                          <a:cs typeface="Times New Roman"/>
                        </a:rPr>
                        <a:t>2012</a:t>
                      </a:r>
                      <a:endParaRPr lang="fr-FR" sz="1000" dirty="0"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40683" marR="406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6" name="Image 1" descr="logoODR_4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476375" cy="714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421</TotalTime>
  <Words>1029</Words>
  <Application>Microsoft Office PowerPoint</Application>
  <PresentationFormat>Affichage à l'écran (4:3)</PresentationFormat>
  <Paragraphs>456</Paragraphs>
  <Slides>25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25</vt:i4>
      </vt:variant>
    </vt:vector>
  </HeadingPairs>
  <TitlesOfParts>
    <vt:vector size="26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ODR</dc:creator>
  <cp:lastModifiedBy>ODR</cp:lastModifiedBy>
  <cp:revision>49</cp:revision>
  <dcterms:created xsi:type="dcterms:W3CDTF">2012-09-17T08:36:14Z</dcterms:created>
  <dcterms:modified xsi:type="dcterms:W3CDTF">2012-09-19T08:26:09Z</dcterms:modified>
</cp:coreProperties>
</file>