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2" r:id="rId2"/>
    <p:sldId id="264" r:id="rId3"/>
    <p:sldId id="259" r:id="rId4"/>
    <p:sldId id="260" r:id="rId5"/>
    <p:sldId id="261" r:id="rId6"/>
    <p:sldId id="265" r:id="rId7"/>
    <p:sldId id="263" r:id="rId8"/>
    <p:sldId id="266" r:id="rId9"/>
    <p:sldId id="268" r:id="rId10"/>
    <p:sldId id="267" r:id="rId11"/>
    <p:sldId id="271" r:id="rId12"/>
    <p:sldId id="269" r:id="rId13"/>
    <p:sldId id="273" r:id="rId14"/>
    <p:sldId id="270" r:id="rId15"/>
    <p:sldId id="272" r:id="rId16"/>
    <p:sldId id="276" r:id="rId17"/>
    <p:sldId id="278" r:id="rId18"/>
    <p:sldId id="277" r:id="rId19"/>
    <p:sldId id="275" r:id="rId20"/>
    <p:sldId id="282" r:id="rId21"/>
    <p:sldId id="279" r:id="rId22"/>
    <p:sldId id="280" r:id="rId23"/>
    <p:sldId id="281" r:id="rId24"/>
    <p:sldId id="274" r:id="rId25"/>
    <p:sldId id="283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4" autoAdjust="0"/>
    <p:restoredTop sz="94660"/>
  </p:normalViewPr>
  <p:slideViewPr>
    <p:cSldViewPr>
      <p:cViewPr varScale="1">
        <p:scale>
          <a:sx n="76" d="100"/>
          <a:sy n="76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335C4-9EDF-4EB4-AD21-F586CFB2AEBA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4BCE-90C3-42CA-B0FD-7453BFBC8A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94BCE-90C3-42CA-B0FD-7453BFBC8AC0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²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94CBF-365A-437C-AD0E-16ED18608FB0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28444-7B99-4BD7-8C37-B766F964C821}" type="datetimeFigureOut">
              <a:rPr lang="fr-FR" smtClean="0"/>
              <a:pPr/>
              <a:t>19/09/2012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0839C-9D91-4DF9-AB55-72FFA9A864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928662" y="1714488"/>
            <a:ext cx="7000924" cy="1944216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egistre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arcellaire 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raphique</a:t>
            </a:r>
            <a:r>
              <a:rPr lang="fr-FR" sz="3200" dirty="0" smtClean="0">
                <a:latin typeface="+mj-lt"/>
                <a:ea typeface="+mj-ea"/>
                <a:cs typeface="+mj-cs"/>
              </a:rPr>
              <a:t> et l’ODR</a:t>
            </a:r>
            <a:endParaRPr lang="fr-FR" sz="32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fr-FR" sz="3200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fr-FR" sz="3200" b="1" i="1" dirty="0" smtClean="0"/>
              <a:t>Gestion et disponibilité des données du RPG sur la plateforme logicielle ODR</a:t>
            </a:r>
            <a:endParaRPr lang="fr-FR" sz="3200" dirty="0" smtClean="0"/>
          </a:p>
          <a:p>
            <a:pPr lvl="0">
              <a:spcBef>
                <a:spcPct val="0"/>
              </a:spcBef>
            </a:pPr>
            <a:endParaRPr lang="fr-FR" sz="32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fr-FR" sz="32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142976" y="4357694"/>
            <a:ext cx="600079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pierre.cantelaube@toulouse.inra.fr </a:t>
            </a:r>
          </a:p>
          <a:p>
            <a:endParaRPr lang="fr-FR" sz="2000" dirty="0" smtClean="0"/>
          </a:p>
          <a:p>
            <a:endParaRPr lang="fr-FR" dirty="0" smtClean="0"/>
          </a:p>
          <a:p>
            <a:r>
              <a:rPr lang="fr-FR" sz="2000" dirty="0" smtClean="0"/>
              <a:t>INRA, U.S. ODR</a:t>
            </a:r>
          </a:p>
          <a:p>
            <a:endParaRPr lang="fr-FR" dirty="0" smtClean="0"/>
          </a:p>
          <a:p>
            <a:r>
              <a:rPr lang="fr-FR" dirty="0" smtClean="0"/>
              <a:t>19 Septembre 2012</a:t>
            </a:r>
          </a:p>
          <a:p>
            <a:pPr algn="ctr"/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800" i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9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500034" y="3000372"/>
          <a:ext cx="6429420" cy="3534735"/>
        </p:xfrm>
        <a:graphic>
          <a:graphicData uri="http://schemas.openxmlformats.org/drawingml/2006/table">
            <a:tbl>
              <a:tblPr/>
              <a:tblGrid>
                <a:gridCol w="1754436"/>
                <a:gridCol w="3977707"/>
                <a:gridCol w="697277"/>
              </a:tblGrid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  Champs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Description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Unité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Times New Roman"/>
                        </a:rPr>
                        <a:t>ilot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N°  identifiant îlot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Times New Roman"/>
                        </a:rPr>
                        <a:t>GC1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Surface  occupée par le GC1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Times New Roman"/>
                        </a:rPr>
                        <a:t>GC2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Surface occupée par le GC 2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.. </a:t>
                      </a:r>
                      <a:r>
                        <a:rPr lang="fr-FR" sz="1100" b="1" i="1">
                          <a:latin typeface="Calibri"/>
                          <a:ea typeface="Calibri"/>
                          <a:cs typeface="Times New Roman"/>
                        </a:rPr>
                        <a:t>GC n</a:t>
                      </a: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 …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i="1" dirty="0">
                          <a:latin typeface="Calibri"/>
                          <a:ea typeface="Calibri"/>
                          <a:cs typeface="Times New Roman"/>
                        </a:rPr>
                        <a:t>Surface occupée par le GC n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GC28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Surface occupée par le GC 28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latin typeface="Calibri"/>
                          <a:ea typeface="Calibri"/>
                          <a:cs typeface="Times New Roman"/>
                        </a:rPr>
                        <a:t>total_ha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Surface totale de l’ilot </a:t>
                      </a:r>
                      <a:r>
                        <a:rPr lang="fr-FR" sz="1000" dirty="0">
                          <a:latin typeface="Calibri"/>
                          <a:ea typeface="Calibri"/>
                          <a:cs typeface="Times New Roman"/>
                        </a:rPr>
                        <a:t>(Somme GC1+…+GC28)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Times New Roman"/>
                        </a:rPr>
                        <a:t>commune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Commune de l’îlot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exploitation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Identifiant de l’exploitation à laquelle appartient l’îlot.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caract_irrigue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l’îlot est irrigable ? (O/N)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Booléen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forme_juridique_expl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Statut juridique de l’exploitation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classe_age_expl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Classe d’âge du chef  d’exploitation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dept_rattachement_expl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Département d’instruction du dossier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surf_declaree_expl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Surface totale (déclarée) de l’exploitation (France entière)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latin typeface="Calibri"/>
                          <a:ea typeface="Calibri"/>
                          <a:cs typeface="Times New Roman"/>
                        </a:rPr>
                        <a:t>surface_reference_ilot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Surface déclarée de l’îlot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714744" y="221455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		par département      </a:t>
            </a:r>
            <a:endParaRPr lang="fr-FR" sz="16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600" dirty="0" smtClean="0"/>
              <a:t>		   et campagne</a:t>
            </a:r>
            <a:r>
              <a:rPr lang="fr-FR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28596" y="2071678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Version V0</a:t>
            </a:r>
          </a:p>
          <a:p>
            <a:r>
              <a:rPr lang="fr-FR" sz="2000" i="1" dirty="0" smtClean="0"/>
              <a:t>table individuelle au niveau de l’</a:t>
            </a:r>
            <a:r>
              <a:rPr lang="fr-FR" sz="2000" b="1" i="1" u="sng" dirty="0" smtClean="0"/>
              <a:t>ilot</a:t>
            </a:r>
            <a:r>
              <a:rPr lang="fr-FR" sz="2000" i="1" dirty="0" smtClean="0"/>
              <a:t> </a:t>
            </a:r>
            <a:endParaRPr lang="fr-FR" sz="2000" i="1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357158" y="1071546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/>
              <a:t>Disponibilité ODR   </a:t>
            </a:r>
          </a:p>
          <a:p>
            <a:r>
              <a:rPr lang="fr-FR" sz="2400" b="1" i="1" dirty="0" smtClean="0"/>
              <a:t>Campagnes 2006 – 2010 …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hpsq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14356"/>
            <a:ext cx="9144000" cy="6094572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Image 1" descr="logoODR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pic>
        <p:nvPicPr>
          <p:cNvPr id="4" name="Image 3" descr="phpsq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4356"/>
            <a:ext cx="10726547" cy="614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 1" descr="logoODR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214282" y="1071546"/>
            <a:ext cx="70723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Disponibilité ODR  : Différentes options  pour la version  V0   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5720" y="1857364"/>
            <a:ext cx="86439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Données agrégées - à la </a:t>
            </a:r>
            <a:r>
              <a:rPr lang="fr-FR" sz="2000" b="1" i="1" dirty="0" smtClean="0"/>
              <a:t>commune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	  - à l’</a:t>
            </a:r>
            <a:r>
              <a:rPr lang="fr-FR" sz="2000" b="1" i="1" dirty="0" smtClean="0"/>
              <a:t>exploitation</a:t>
            </a:r>
          </a:p>
          <a:p>
            <a:endParaRPr lang="fr-FR" sz="2000" b="1" i="1" dirty="0"/>
          </a:p>
          <a:p>
            <a:r>
              <a:rPr lang="fr-FR" sz="2000" dirty="0" smtClean="0"/>
              <a:t>Données rangées par importance des </a:t>
            </a:r>
            <a:r>
              <a:rPr lang="fr-FR" sz="2000" i="1" dirty="0" smtClean="0"/>
              <a:t>Groupes de Cultures</a:t>
            </a:r>
          </a:p>
          <a:p>
            <a:endParaRPr lang="fr-FR" sz="2000" b="1" i="1" dirty="0"/>
          </a:p>
          <a:p>
            <a:r>
              <a:rPr lang="fr-FR" sz="2000" dirty="0" smtClean="0"/>
              <a:t> </a:t>
            </a:r>
            <a:endParaRPr lang="fr-FR" sz="2000" b="1" i="1" dirty="0" smtClean="0"/>
          </a:p>
          <a:p>
            <a:endParaRPr lang="fr-FR" sz="2000" b="1" i="1" dirty="0" smtClean="0"/>
          </a:p>
          <a:p>
            <a:r>
              <a:rPr lang="fr-FR" sz="2000" dirty="0" smtClean="0"/>
              <a:t>		   </a:t>
            </a:r>
            <a:endParaRPr lang="fr-FR" sz="2000" b="1" i="1" dirty="0" smtClean="0"/>
          </a:p>
          <a:p>
            <a:endParaRPr lang="fr-FR" sz="2000" b="1" i="1" dirty="0" smtClean="0"/>
          </a:p>
          <a:p>
            <a:endParaRPr lang="fr-FR" sz="2000" b="1" i="1" dirty="0"/>
          </a:p>
          <a:p>
            <a:r>
              <a:rPr lang="fr-FR" sz="2000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pic>
        <p:nvPicPr>
          <p:cNvPr id="4" name="Image 3" descr="phpsq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5770"/>
            <a:ext cx="10553785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85720" y="1785926"/>
          <a:ext cx="8286808" cy="4857786"/>
        </p:xfrm>
        <a:graphic>
          <a:graphicData uri="http://schemas.openxmlformats.org/drawingml/2006/table">
            <a:tbl>
              <a:tblPr/>
              <a:tblGrid>
                <a:gridCol w="1441994"/>
                <a:gridCol w="1200533"/>
                <a:gridCol w="1681761"/>
                <a:gridCol w="1320840"/>
                <a:gridCol w="2641680"/>
              </a:tblGrid>
              <a:tr h="37630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Version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Individu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ndara"/>
                          <a:ea typeface="Calibri"/>
                          <a:cs typeface="Times New Roman"/>
                        </a:rPr>
                        <a:t>(unité géo)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attributs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 Nom ODR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7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  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05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800" dirty="0">
                        <a:latin typeface="Tahom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ndara" pitchFamily="34" charset="0"/>
                          <a:ea typeface="Calibri"/>
                          <a:cs typeface="Times New Roman"/>
                        </a:rPr>
                        <a:t>V0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ndara" pitchFamily="34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RPG anonyme niveau 4   (fournit par l’ASP par département)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Ilot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Commune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Exploitation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A0   :  Groupes </a:t>
                      </a: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cultures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        Description exploitation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1510"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A0 ‘ : Groupes </a:t>
                      </a: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cultures 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rangés par importance sur l’îlot.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           + Suivi  campagnes précédente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                                         et suivante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A0    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Somme Groupes </a:t>
                      </a: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cultures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A0    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Somme Groupes </a:t>
                      </a: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cultures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51510"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A0’’ : Groupe cultures rangés par importance pour l’exploitation.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Calibri"/>
                        </a:rPr>
                        <a:t>RPG_v0_20yy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RPG_ v0_20yy_rang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Calibri"/>
                        </a:rPr>
                        <a:t>RPG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Calibri"/>
                        </a:rPr>
                        <a:t>_ v0_20yy_suivi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Calibri"/>
                        </a:rPr>
                        <a:t>RPG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Calibri"/>
                        </a:rPr>
                        <a:t>_ v0_20yy_com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Calibri"/>
                        </a:rPr>
                        <a:t>RPG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Calibri"/>
                        </a:rPr>
                        <a:t>_ v0_20yy_exploit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/>
                          <a:cs typeface="Calibri"/>
                        </a:rPr>
                        <a:t>RPG_ v0_20yy_exploit_rang</a:t>
                      </a:r>
                      <a:endParaRPr lang="fr-FR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14282" y="1071546"/>
            <a:ext cx="70723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Disponibilité ODR  : Différentes options  pour la version  V0  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85720" y="1857364"/>
            <a:ext cx="8501122" cy="440120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2000" b="1" dirty="0" smtClean="0">
                <a:ea typeface="Calibri"/>
                <a:cs typeface="Times New Roman"/>
              </a:rPr>
              <a:t>Version RPG complété avec les </a:t>
            </a:r>
            <a:r>
              <a:rPr lang="fr-FR" sz="2000" b="1" i="1" dirty="0" smtClean="0">
                <a:ea typeface="Calibri"/>
                <a:cs typeface="Times New Roman"/>
              </a:rPr>
              <a:t>Mesures Agro-Environnementales</a:t>
            </a:r>
          </a:p>
          <a:p>
            <a:endParaRPr lang="fr-FR" sz="2000" b="1" i="1" dirty="0">
              <a:cs typeface="Times New Roman"/>
            </a:endParaRPr>
          </a:p>
          <a:p>
            <a:r>
              <a:rPr lang="fr-FR" sz="2000" dirty="0" smtClean="0">
                <a:cs typeface="Times New Roman"/>
              </a:rPr>
              <a:t>Mesures surfaciques, disponibles sous la forme de données géographiques</a:t>
            </a:r>
          </a:p>
          <a:p>
            <a:r>
              <a:rPr lang="fr-FR" dirty="0" smtClean="0">
                <a:cs typeface="Times New Roman"/>
              </a:rPr>
              <a:t>Mêmes sources, mêmes propriétés </a:t>
            </a:r>
            <a:r>
              <a:rPr lang="fr-FR" dirty="0" err="1" smtClean="0">
                <a:cs typeface="Times New Roman"/>
              </a:rPr>
              <a:t>géogrpahqiues</a:t>
            </a:r>
            <a:r>
              <a:rPr lang="fr-FR" dirty="0" smtClean="0">
                <a:cs typeface="Times New Roman"/>
              </a:rPr>
              <a:t> (résolution, projection..)</a:t>
            </a:r>
          </a:p>
          <a:p>
            <a:endParaRPr lang="fr-FR" sz="2000" dirty="0">
              <a:cs typeface="Times New Roman"/>
            </a:endParaRPr>
          </a:p>
          <a:p>
            <a:r>
              <a:rPr lang="fr-FR" sz="2000" dirty="0" smtClean="0">
                <a:cs typeface="Times New Roman"/>
              </a:rPr>
              <a:t>2</a:t>
            </a:r>
            <a:r>
              <a:rPr lang="fr-FR" sz="2000" baseline="30000" dirty="0" smtClean="0">
                <a:cs typeface="Times New Roman"/>
              </a:rPr>
              <a:t>ième</a:t>
            </a:r>
            <a:r>
              <a:rPr lang="fr-FR" sz="2000" dirty="0" smtClean="0">
                <a:cs typeface="Times New Roman"/>
              </a:rPr>
              <a:t> Règlement de Développement Rural  (RDR 2)   PDRH 2007 – 2013</a:t>
            </a:r>
          </a:p>
          <a:p>
            <a:endParaRPr lang="fr-FR" sz="2000" b="1" i="1" dirty="0">
              <a:cs typeface="Times New Roman"/>
            </a:endParaRPr>
          </a:p>
          <a:p>
            <a:r>
              <a:rPr lang="fr-FR" sz="2000" b="1" i="1" dirty="0" smtClean="0">
                <a:cs typeface="Times New Roman"/>
              </a:rPr>
              <a:t>Mesures 214   - 	A  - PHAE2</a:t>
            </a:r>
          </a:p>
          <a:p>
            <a:r>
              <a:rPr lang="fr-FR" sz="2000" b="1" i="1" dirty="0" smtClean="0">
                <a:cs typeface="Times New Roman"/>
              </a:rPr>
              <a:t>                           	C  - SFEI</a:t>
            </a:r>
          </a:p>
          <a:p>
            <a:r>
              <a:rPr lang="fr-FR" sz="2000" b="1" i="1" dirty="0">
                <a:cs typeface="Times New Roman"/>
              </a:rPr>
              <a:t>	</a:t>
            </a:r>
            <a:r>
              <a:rPr lang="fr-FR" sz="2000" b="1" i="1" dirty="0" smtClean="0">
                <a:cs typeface="Times New Roman"/>
              </a:rPr>
              <a:t>	D  - CAB</a:t>
            </a:r>
          </a:p>
          <a:p>
            <a:r>
              <a:rPr lang="fr-FR" sz="2000" b="1" i="1" dirty="0" smtClean="0">
                <a:cs typeface="Times New Roman"/>
              </a:rPr>
              <a:t>		E   - MAB</a:t>
            </a:r>
          </a:p>
          <a:p>
            <a:r>
              <a:rPr lang="fr-FR" sz="2000" b="1" i="1" dirty="0">
                <a:cs typeface="Times New Roman"/>
              </a:rPr>
              <a:t>	</a:t>
            </a:r>
            <a:r>
              <a:rPr lang="fr-FR" sz="2000" b="1" i="1" dirty="0" smtClean="0">
                <a:cs typeface="Times New Roman"/>
              </a:rPr>
              <a:t>	I  -  MAE territorialisées  </a:t>
            </a:r>
          </a:p>
          <a:p>
            <a:endParaRPr lang="fr-FR" sz="2000" b="1" i="1" dirty="0">
              <a:cs typeface="Times New Roman"/>
            </a:endParaRPr>
          </a:p>
          <a:p>
            <a:endParaRPr lang="fr-FR" sz="2000" dirty="0"/>
          </a:p>
        </p:txBody>
      </p:sp>
      <p:sp>
        <p:nvSpPr>
          <p:cNvPr id="8" name="Rectangle 7"/>
          <p:cNvSpPr/>
          <p:nvPr/>
        </p:nvSpPr>
        <p:spPr>
          <a:xfrm>
            <a:off x="244424" y="1273334"/>
            <a:ext cx="8286808" cy="40011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2000" b="1" dirty="0" smtClean="0"/>
              <a:t>Disponibilité ODR  :  la</a:t>
            </a:r>
            <a:r>
              <a:rPr lang="fr-FR" sz="2000" b="1" i="1" dirty="0" smtClean="0"/>
              <a:t> version  V1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orm_rpg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8420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rm_rpg4ml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42016" cy="6858000"/>
          </a:xfrm>
          <a:prstGeom prst="rect">
            <a:avLst/>
          </a:prstGeom>
        </p:spPr>
      </p:pic>
      <p:pic>
        <p:nvPicPr>
          <p:cNvPr id="6" name="Image 5" descr="rpgformale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6" y="2143116"/>
            <a:ext cx="1828793" cy="1192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14282" y="2000240"/>
          <a:ext cx="8001055" cy="4556760"/>
        </p:xfrm>
        <a:graphic>
          <a:graphicData uri="http://schemas.openxmlformats.org/drawingml/2006/table">
            <a:tbl>
              <a:tblPr/>
              <a:tblGrid>
                <a:gridCol w="1392270"/>
                <a:gridCol w="1322374"/>
                <a:gridCol w="1460530"/>
                <a:gridCol w="1275293"/>
                <a:gridCol w="2550588"/>
              </a:tblGrid>
              <a:tr h="624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ndara"/>
                          <a:ea typeface="Calibri"/>
                          <a:cs typeface="Times New Roman"/>
                        </a:rPr>
                        <a:t>Version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ndara"/>
                          <a:ea typeface="Calibri"/>
                          <a:cs typeface="Times New Roman"/>
                        </a:rPr>
                        <a:t>Individu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latin typeface="Candara"/>
                          <a:ea typeface="Calibri"/>
                          <a:cs typeface="Times New Roman"/>
                        </a:rPr>
                        <a:t>(unité géo)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ndara"/>
                          <a:ea typeface="Calibri"/>
                          <a:cs typeface="Times New Roman"/>
                        </a:rPr>
                        <a:t>attributs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ndara"/>
                          <a:ea typeface="Calibri"/>
                          <a:cs typeface="Times New Roman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ndara"/>
                          <a:ea typeface="Calibri"/>
                          <a:cs typeface="Times New Roman"/>
                        </a:rPr>
                        <a:t> Nom ODR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090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ahoma"/>
                          <a:ea typeface="Calibri"/>
                          <a:cs typeface="Times New Roman"/>
                        </a:rPr>
                        <a:t>V1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ahoma"/>
                          <a:ea typeface="Calibri"/>
                          <a:cs typeface="Times New Roman"/>
                        </a:rPr>
                        <a:t>RPG complété avec les </a:t>
                      </a:r>
                      <a:r>
                        <a:rPr lang="fr-FR" sz="1400" i="1" dirty="0">
                          <a:latin typeface="Tahoma"/>
                          <a:ea typeface="Calibri"/>
                          <a:cs typeface="Times New Roman"/>
                        </a:rPr>
                        <a:t>Mesures Agro- environnementales</a:t>
                      </a:r>
                      <a:r>
                        <a:rPr lang="fr-FR" sz="1400" dirty="0"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Ilot</a:t>
                      </a:r>
                      <a:b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</a:b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Commune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Parcelle 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ODR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A1  :   Groupes culture initiaux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     + part de l’ilot sous MAE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     + type d’actions MAE présentes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     + Zone Référence </a:t>
                      </a:r>
                      <a:r>
                        <a:rPr lang="fr-FR" sz="1400" dirty="0" err="1">
                          <a:latin typeface="Candara"/>
                          <a:ea typeface="Calibri"/>
                          <a:cs typeface="Times New Roman"/>
                        </a:rPr>
                        <a:t>MAE_t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  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A1 ‘  : A1  + distinction NOR, EXT, GP pour les </a:t>
                      </a:r>
                      <a:r>
                        <a:rPr lang="fr-FR" sz="1400" dirty="0" err="1">
                          <a:latin typeface="Candara"/>
                          <a:ea typeface="Calibri"/>
                          <a:cs typeface="Times New Roman"/>
                        </a:rPr>
                        <a:t>gc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prairies </a:t>
                      </a:r>
                      <a:r>
                        <a:rPr lang="fr-FR" sz="1400" i="1" dirty="0">
                          <a:latin typeface="Candara"/>
                          <a:ea typeface="Calibri"/>
                          <a:cs typeface="Times New Roman"/>
                        </a:rPr>
                        <a:t>(pour ilot avec contractualisation PHAE)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  </a:t>
                      </a: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A1 ‘  </a:t>
                      </a: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1465" indent="-2914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A1  ou A1 ‘ 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RPG_ v1pp_20yy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Calibri"/>
                        </a:rPr>
                        <a:t>RPG_v1p_20yy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Calibri"/>
                        </a:rPr>
                        <a:t>RPG_v1p_20yy_com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Calibri"/>
                          <a:cs typeface="Calibri"/>
                        </a:rPr>
                        <a:t>RPG_v1_20yy_com</a:t>
                      </a:r>
                      <a:endParaRPr lang="fr-FR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14282" y="1071546"/>
            <a:ext cx="79296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i="1" dirty="0" smtClean="0"/>
              <a:t>Disponibilité ODR  : Différentes options  pour la version  V1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800" i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9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85720" y="1142984"/>
            <a:ext cx="8572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Registre </a:t>
            </a:r>
            <a:r>
              <a:rPr lang="fr-FR" sz="2400" b="1" dirty="0"/>
              <a:t>Parcellaire Graphique </a:t>
            </a:r>
            <a:r>
              <a:rPr lang="fr-FR" sz="2400" dirty="0" smtClean="0"/>
              <a:t>?</a:t>
            </a:r>
          </a:p>
          <a:p>
            <a:endParaRPr lang="fr-FR" sz="2000" dirty="0" smtClean="0"/>
          </a:p>
          <a:p>
            <a:r>
              <a:rPr lang="fr-FR" sz="2000" dirty="0" smtClean="0"/>
              <a:t>Le </a:t>
            </a:r>
            <a:r>
              <a:rPr lang="fr-FR" sz="2000" dirty="0"/>
              <a:t>Règlement communautaire </a:t>
            </a:r>
            <a:r>
              <a:rPr lang="fr-FR" dirty="0" smtClean="0"/>
              <a:t>CE</a:t>
            </a:r>
            <a:r>
              <a:rPr lang="fr-FR" sz="2000" dirty="0" smtClean="0"/>
              <a:t> </a:t>
            </a:r>
            <a:r>
              <a:rPr lang="fr-FR" dirty="0" smtClean="0"/>
              <a:t>n°1593/2000</a:t>
            </a:r>
            <a:r>
              <a:rPr lang="fr-FR" sz="2000" dirty="0" smtClean="0"/>
              <a:t> a </a:t>
            </a:r>
            <a:r>
              <a:rPr lang="fr-FR" sz="2000" dirty="0"/>
              <a:t>institué </a:t>
            </a:r>
            <a:r>
              <a:rPr lang="fr-FR" sz="2000" dirty="0" smtClean="0"/>
              <a:t>l'obligation aux E.M. </a:t>
            </a:r>
          </a:p>
          <a:p>
            <a:r>
              <a:rPr lang="fr-FR" sz="2000" dirty="0" smtClean="0"/>
              <a:t>de </a:t>
            </a:r>
            <a:r>
              <a:rPr lang="fr-FR" sz="2000" b="1" i="1" dirty="0"/>
              <a:t>localiser</a:t>
            </a:r>
            <a:r>
              <a:rPr lang="fr-FR" sz="2000" dirty="0"/>
              <a:t> et d'</a:t>
            </a:r>
            <a:r>
              <a:rPr lang="fr-FR" sz="2000" b="1" i="1" dirty="0"/>
              <a:t>identifier</a:t>
            </a:r>
            <a:r>
              <a:rPr lang="fr-FR" sz="2000" dirty="0"/>
              <a:t> les </a:t>
            </a:r>
            <a:r>
              <a:rPr lang="fr-FR" sz="2000" b="1" i="1" dirty="0"/>
              <a:t>parcelles </a:t>
            </a:r>
            <a:r>
              <a:rPr lang="fr-FR" sz="2000" b="1" i="1" dirty="0" smtClean="0"/>
              <a:t>agricoles</a:t>
            </a:r>
          </a:p>
          <a:p>
            <a:endParaRPr lang="fr-FR" sz="2000" b="1" i="1" dirty="0" smtClean="0"/>
          </a:p>
          <a:p>
            <a:r>
              <a:rPr lang="fr-FR" sz="1600" dirty="0" smtClean="0"/>
              <a:t>→</a:t>
            </a:r>
            <a:r>
              <a:rPr lang="fr-FR" sz="2000" dirty="0" smtClean="0"/>
              <a:t>  Mise en place du RPG  ‘</a:t>
            </a:r>
            <a:r>
              <a:rPr lang="fr-FR" sz="2000" i="1" dirty="0" smtClean="0"/>
              <a:t>Système </a:t>
            </a:r>
            <a:r>
              <a:rPr lang="fr-FR" sz="2000" i="1" dirty="0"/>
              <a:t>d'information </a:t>
            </a:r>
            <a:r>
              <a:rPr lang="fr-FR" sz="2000" i="1" dirty="0" smtClean="0"/>
              <a:t>géographique</a:t>
            </a:r>
            <a:r>
              <a:rPr lang="fr-FR" sz="2000" dirty="0" smtClean="0"/>
              <a:t>’ :</a:t>
            </a:r>
          </a:p>
          <a:p>
            <a:r>
              <a:rPr lang="fr-FR" sz="2000" dirty="0" smtClean="0"/>
              <a:t>      - Données </a:t>
            </a:r>
            <a:r>
              <a:rPr lang="fr-FR" sz="2000" dirty="0"/>
              <a:t>géographiques </a:t>
            </a:r>
            <a:r>
              <a:rPr lang="fr-FR" sz="2000" dirty="0" smtClean="0"/>
              <a:t>vectorielles</a:t>
            </a:r>
          </a:p>
          <a:p>
            <a:r>
              <a:rPr lang="fr-FR" sz="2000" dirty="0" smtClean="0"/>
              <a:t>      - Surfaces </a:t>
            </a:r>
            <a:r>
              <a:rPr lang="fr-FR" sz="2000" dirty="0"/>
              <a:t>objets des aides du 1</a:t>
            </a:r>
            <a:r>
              <a:rPr lang="fr-FR" sz="2000" baseline="30000" dirty="0"/>
              <a:t>er</a:t>
            </a:r>
            <a:r>
              <a:rPr lang="fr-FR" sz="2000" dirty="0"/>
              <a:t> pilier et mesures surfaciques du 2</a:t>
            </a:r>
            <a:r>
              <a:rPr lang="fr-FR" sz="2000" baseline="30000" dirty="0"/>
              <a:t>nd</a:t>
            </a:r>
            <a:r>
              <a:rPr lang="fr-FR" sz="2000" dirty="0"/>
              <a:t> pilier</a:t>
            </a:r>
            <a:r>
              <a:rPr lang="fr-FR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5720" y="1857364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fr-FR" sz="2000" b="1" dirty="0" smtClean="0">
                <a:ea typeface="Calibri"/>
                <a:cs typeface="Times New Roman"/>
              </a:rPr>
              <a:t>Version </a:t>
            </a:r>
            <a:r>
              <a:rPr lang="fr-FR" sz="2000" b="1" dirty="0" smtClean="0">
                <a:ea typeface="Calibri"/>
                <a:cs typeface="Times New Roman"/>
              </a:rPr>
              <a:t>« RPG enrichie »  </a:t>
            </a:r>
            <a:r>
              <a:rPr lang="fr-FR" sz="2000" b="1" dirty="0" smtClean="0">
                <a:ea typeface="Calibri"/>
                <a:cs typeface="Times New Roman"/>
              </a:rPr>
              <a:t>:  estimation du couvert hors RPG</a:t>
            </a:r>
            <a:endParaRPr lang="fr-FR" sz="2000" b="1" i="1" dirty="0" smtClean="0">
              <a:ea typeface="Calibri"/>
              <a:cs typeface="Times New Roman"/>
            </a:endParaRPr>
          </a:p>
          <a:p>
            <a:endParaRPr lang="fr-FR" sz="2000" i="1" dirty="0" smtClean="0">
              <a:ea typeface="Calibri"/>
              <a:cs typeface="Times New Roman"/>
            </a:endParaRPr>
          </a:p>
          <a:p>
            <a:r>
              <a:rPr lang="fr-FR" sz="2000" i="1" dirty="0" smtClean="0">
                <a:ea typeface="Calibri"/>
                <a:cs typeface="Times New Roman"/>
              </a:rPr>
              <a:t>Projet !</a:t>
            </a:r>
            <a:endParaRPr lang="fr-FR" sz="2000" i="1" dirty="0" smtClean="0">
              <a:ea typeface="Calibri"/>
              <a:cs typeface="Times New Roman"/>
            </a:endParaRPr>
          </a:p>
          <a:p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285720" y="1214422"/>
            <a:ext cx="8245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i="1" dirty="0" smtClean="0"/>
              <a:t>Disponibilité ODR  :  la version  </a:t>
            </a:r>
            <a:r>
              <a:rPr lang="fr-FR" sz="2000" b="1" i="1" dirty="0" smtClean="0"/>
              <a:t>V2</a:t>
            </a:r>
            <a:endParaRPr lang="fr-FR" sz="2000" b="1" i="1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orm_rpg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8420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orm_rpg5all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8420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orm_rpg6fore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15602" cy="6917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00034" y="2786058"/>
          <a:ext cx="7072361" cy="3801624"/>
        </p:xfrm>
        <a:graphic>
          <a:graphicData uri="http://schemas.openxmlformats.org/drawingml/2006/table">
            <a:tbl>
              <a:tblPr/>
              <a:tblGrid>
                <a:gridCol w="1230668"/>
                <a:gridCol w="1198224"/>
                <a:gridCol w="1261664"/>
                <a:gridCol w="1381542"/>
                <a:gridCol w="2000263"/>
              </a:tblGrid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Version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Individu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ndara"/>
                          <a:ea typeface="Calibri"/>
                          <a:cs typeface="Times New Roman"/>
                        </a:rPr>
                        <a:t>(unité géo)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attributs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Candara"/>
                          <a:ea typeface="Calibri"/>
                          <a:cs typeface="Times New Roman"/>
                        </a:rPr>
                        <a:t> Nom ODR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29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ahom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ahoma"/>
                          <a:ea typeface="Calibri"/>
                          <a:cs typeface="Times New Roman"/>
                        </a:rPr>
                        <a:t>V2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ahoma"/>
                          <a:ea typeface="Calibri"/>
                          <a:cs typeface="Times New Roman"/>
                        </a:rPr>
                        <a:t>RPG enrichi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latin typeface="Tahoma"/>
                          <a:ea typeface="Calibri"/>
                          <a:cs typeface="Times New Roman"/>
                        </a:rPr>
                        <a:t>Couverture exhaustive du territoire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Parcelle ODR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latin typeface="Candara"/>
                          <a:ea typeface="Calibri"/>
                          <a:cs typeface="Times New Roman"/>
                        </a:rPr>
                        <a:t>(RPG)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ou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latin typeface="Candara"/>
                          <a:ea typeface="Calibri"/>
                          <a:cs typeface="Times New Roman"/>
                        </a:rPr>
                        <a:t>Unité de Couverture du Sol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 (hors RPG)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Commune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A2 = A1  ou A0 </a:t>
                      </a:r>
                      <a:r>
                        <a:rPr lang="fr-FR" sz="1400" i="1" dirty="0">
                          <a:latin typeface="Candara"/>
                          <a:ea typeface="Calibri"/>
                          <a:cs typeface="Times New Roman"/>
                        </a:rPr>
                        <a:t>(RPG)</a:t>
                      </a: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 + 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latin typeface="Candara"/>
                          <a:ea typeface="Calibri"/>
                          <a:cs typeface="Times New Roman"/>
                        </a:rPr>
                        <a:t>(hors RPG)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Surface Agricole non déclarée RPG,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Forêt,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Surface en eau,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Calibri"/>
                          <a:cs typeface="Times New Roman"/>
                        </a:rPr>
                        <a:t>Surface Artificielle (Urbain, route)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latin typeface="Candar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Candara"/>
                          <a:ea typeface="Calibri"/>
                          <a:cs typeface="Times New Roman"/>
                        </a:rPr>
                        <a:t>A2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RPG _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Calibri"/>
                        </a:rPr>
                        <a:t>v2_20yy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RPG _v2_20yy_com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44424" y="1273334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Disponibilité ODR  :  la</a:t>
            </a:r>
            <a:r>
              <a:rPr lang="fr-FR" sz="2000" b="1" i="1" dirty="0" smtClean="0"/>
              <a:t> version  V2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1785926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/>
            <a:r>
              <a:rPr lang="fr-FR" sz="2000" b="1" dirty="0" smtClean="0">
                <a:ea typeface="Calibri"/>
                <a:cs typeface="Times New Roman"/>
              </a:rPr>
              <a:t>Version RPG enrichie  :  estimation du couvert hors RPG</a:t>
            </a:r>
            <a:endParaRPr lang="fr-FR" sz="2000" b="1" i="1" dirty="0" smtClean="0">
              <a:ea typeface="Calibri"/>
              <a:cs typeface="Times New Roman"/>
            </a:endParaRPr>
          </a:p>
          <a:p>
            <a:pPr marL="800100" lvl="1" indent="-342900"/>
            <a:endParaRPr lang="fr-FR" sz="800" b="1" dirty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 marL="800100" lvl="1" indent="-342900"/>
            <a:r>
              <a:rPr lang="fr-FR" b="1" dirty="0">
                <a:solidFill>
                  <a:schemeClr val="tx2">
                    <a:lumMod val="75000"/>
                  </a:schemeClr>
                </a:solidFill>
                <a:cs typeface="Times New Roman"/>
              </a:rPr>
              <a:t>→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pour une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Tahoma"/>
                <a:ea typeface="Calibri"/>
                <a:cs typeface="Times New Roman"/>
              </a:rPr>
              <a:t>Couverture exhaustive du territoire</a:t>
            </a:r>
            <a:endParaRPr lang="fr-FR" b="1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428596" y="928670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Versions du RPG proposées par l’ODR </a:t>
            </a:r>
            <a:endParaRPr lang="fr-FR" b="1" dirty="0" smtClean="0">
              <a:solidFill>
                <a:schemeClr val="tx2"/>
              </a:solidFill>
            </a:endParaRPr>
          </a:p>
          <a:p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785786" y="1643050"/>
          <a:ext cx="7858182" cy="3500464"/>
        </p:xfrm>
        <a:graphic>
          <a:graphicData uri="http://schemas.openxmlformats.org/drawingml/2006/table">
            <a:tbl>
              <a:tblPr/>
              <a:tblGrid>
                <a:gridCol w="1460370"/>
                <a:gridCol w="2599974"/>
                <a:gridCol w="759171"/>
                <a:gridCol w="759171"/>
                <a:gridCol w="759832"/>
                <a:gridCol w="759832"/>
                <a:gridCol w="759832"/>
              </a:tblGrid>
              <a:tr h="27106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2010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Calibri"/>
                          <a:ea typeface="Calibri"/>
                          <a:cs typeface="Times New Roman"/>
                        </a:rPr>
                        <a:t>2009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2008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2007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latin typeface="Calibri"/>
                          <a:ea typeface="Calibri"/>
                          <a:cs typeface="Times New Roman"/>
                        </a:rPr>
                        <a:t>2006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Tahoma"/>
                          <a:ea typeface="Calibri"/>
                          <a:cs typeface="Times New Roman"/>
                        </a:rPr>
                        <a:t>V0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_v0_20yy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_v0_20yy_rang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_v0_20yy_suivi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_v0_20yy_com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 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_v0_20yy_exploit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2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_v0_20yy_exploit_rang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latin typeface="+mn-lt"/>
                          <a:ea typeface="Calibri"/>
                          <a:cs typeface="Aharoni"/>
                        </a:rPr>
                        <a:t>o</a:t>
                      </a: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Tahoma"/>
                          <a:ea typeface="Calibri"/>
                          <a:cs typeface="Times New Roman"/>
                        </a:rPr>
                        <a:t>V1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_v1pp_20yy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_v1p_20yy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_v1p_20yy_com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7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_v1_20yy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latin typeface="MS Reference Sans Serif"/>
                          <a:ea typeface="Calibri"/>
                          <a:cs typeface="Times New Roman"/>
                        </a:rPr>
                        <a:t>•</a:t>
                      </a:r>
                      <a:r>
                        <a:rPr lang="fr-FR" sz="1100" b="1" dirty="0" smtClean="0">
                          <a:latin typeface="Calibri"/>
                          <a:ea typeface="Calibri"/>
                          <a:cs typeface="Aharoni"/>
                        </a:rPr>
                        <a:t> 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Aharoni"/>
                        </a:rPr>
                        <a:t>o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Aharoni"/>
                        </a:rPr>
                        <a:t>o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solidFill>
                            <a:srgbClr val="FF0000"/>
                          </a:solidFill>
                          <a:latin typeface="Arial Unicode MS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Tahoma"/>
                          <a:ea typeface="Calibri"/>
                          <a:cs typeface="Times New Roman"/>
                        </a:rPr>
                        <a:t>V2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_v2_20yy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Aharoni"/>
                        </a:rPr>
                        <a:t>o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0" dirty="0">
                          <a:latin typeface="Calibri"/>
                          <a:ea typeface="Calibri"/>
                          <a:cs typeface="Calibri"/>
                        </a:rPr>
                        <a:t>RPG _v2_20yy_com</a:t>
                      </a:r>
                      <a:endParaRPr lang="fr-FR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Aharoni"/>
                        </a:rPr>
                        <a:t>o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1285860"/>
            <a:ext cx="6945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Disponibilit</a:t>
            </a:r>
            <a:r>
              <a:rPr lang="fr-FR" sz="16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é</a:t>
            </a:r>
            <a:r>
              <a:rPr lang="fr-FR" sz="1600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1400" i="1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(Septembre 2012</a:t>
            </a:r>
            <a:r>
              <a:rPr lang="fr-FR" sz="1400" i="1" dirty="0" smtClean="0">
                <a:solidFill>
                  <a:prstClr val="black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lang="fr-FR" sz="14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357290" y="5072074"/>
            <a:ext cx="7215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avec</a:t>
            </a:r>
            <a:r>
              <a:rPr lang="fr-FR" sz="16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 :  </a:t>
            </a:r>
            <a:r>
              <a:rPr lang="fr-FR" sz="1600" dirty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•</a:t>
            </a:r>
            <a:r>
              <a:rPr lang="fr-FR" sz="1600" dirty="0">
                <a:solidFill>
                  <a:prstClr val="black"/>
                </a:solidFill>
                <a:latin typeface="MS Reference Sans Serif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16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= disponible,  </a:t>
            </a:r>
            <a:r>
              <a:rPr lang="fr-FR" sz="16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Aharoni" pitchFamily="2" charset="-79"/>
              </a:rPr>
              <a:t>o </a:t>
            </a:r>
            <a:r>
              <a:rPr lang="fr-FR" sz="16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= partiellement </a:t>
            </a:r>
            <a:r>
              <a:rPr lang="fr-FR" sz="1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disponible</a:t>
            </a:r>
            <a:r>
              <a:rPr lang="fr-FR" sz="1600" baseline="300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fr-FR" sz="1600" baseline="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</a:t>
            </a:r>
            <a:r>
              <a:rPr lang="fr-FR" sz="1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  </a:t>
            </a:r>
            <a:r>
              <a:rPr lang="fr-FR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fr-FR" sz="1600" dirty="0" smtClean="0">
                <a:solidFill>
                  <a:srgbClr val="FF0000"/>
                </a:solidFill>
                <a:latin typeface="Antique Olive Compact" pitchFamily="34" charset="0"/>
                <a:ea typeface="Calibri" pitchFamily="34" charset="0"/>
                <a:cs typeface="Aharoni" pitchFamily="2" charset="-79"/>
              </a:rPr>
              <a:t> </a:t>
            </a:r>
            <a:r>
              <a:rPr lang="fr-FR" sz="16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= ne </a:t>
            </a:r>
            <a:r>
              <a:rPr lang="fr-FR" sz="1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sera pas disponible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14348" y="557214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Par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département : Zone de dépôt :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rpg_20yy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                              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tables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</a:rPr>
              <a:t>: rpg_v0_deptDD_20yy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, etc.</a:t>
            </a: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France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entière :     Zone de dépôt : </a:t>
            </a:r>
            <a:r>
              <a:rPr lang="fr-FR" b="1" dirty="0" err="1" smtClean="0">
                <a:solidFill>
                  <a:schemeClr val="tx2">
                    <a:lumMod val="75000"/>
                  </a:schemeClr>
                </a:solidFill>
              </a:rPr>
              <a:t>rpg_anonyme</a:t>
            </a:r>
            <a:endParaRPr lang="fr-FR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	                               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tables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</a:rPr>
              <a:t>: rpg_v0_20yy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fr-FR" i="1" dirty="0" err="1" smtClean="0">
                <a:solidFill>
                  <a:schemeClr val="tx2">
                    <a:lumMod val="75000"/>
                  </a:schemeClr>
                </a:solidFill>
              </a:rPr>
              <a:t>etc</a:t>
            </a:r>
            <a:endParaRPr lang="fr-FR" dirty="0" smtClean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rm_rpg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8420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orm_rpg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8420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form_rpg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8420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357158" y="4071942"/>
            <a:ext cx="90011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Agriculteurs </a:t>
            </a:r>
            <a:r>
              <a:rPr lang="fr-FR" sz="2400" dirty="0" smtClean="0">
                <a:latin typeface="MS Reference Sans Serif"/>
                <a:cs typeface="Calibri"/>
              </a:rPr>
              <a:t> →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smtClean="0"/>
              <a:t> Administration </a:t>
            </a:r>
            <a:r>
              <a:rPr lang="fr-FR" sz="2000" dirty="0" smtClean="0"/>
              <a:t>:  dossier </a:t>
            </a:r>
            <a:r>
              <a:rPr lang="fr-FR" sz="2000" dirty="0"/>
              <a:t>de déclaration de surfaces </a:t>
            </a:r>
            <a:endParaRPr lang="fr-FR" sz="2000" dirty="0" smtClean="0"/>
          </a:p>
          <a:p>
            <a:r>
              <a:rPr lang="fr-FR" sz="2000" dirty="0" smtClean="0"/>
              <a:t>comprend : </a:t>
            </a:r>
          </a:p>
          <a:p>
            <a:r>
              <a:rPr lang="fr-FR" sz="1400" dirty="0" smtClean="0">
                <a:latin typeface="MS Reference Sans Serif"/>
              </a:rPr>
              <a:t>•</a:t>
            </a:r>
            <a:r>
              <a:rPr lang="fr-FR" sz="2000" dirty="0" smtClean="0">
                <a:latin typeface="MS Reference Sans Serif"/>
              </a:rPr>
              <a:t> </a:t>
            </a:r>
            <a:r>
              <a:rPr lang="fr-FR" sz="2000" dirty="0" smtClean="0"/>
              <a:t>le </a:t>
            </a:r>
            <a:r>
              <a:rPr lang="fr-FR" sz="2000" dirty="0"/>
              <a:t>dessin des îlots de culture qu'ils exploitent </a:t>
            </a:r>
            <a:endParaRPr lang="fr-FR" sz="2000" dirty="0" smtClean="0"/>
          </a:p>
          <a:p>
            <a:r>
              <a:rPr lang="fr-FR" sz="1400" dirty="0" smtClean="0">
                <a:latin typeface="MS Reference Sans Serif"/>
              </a:rPr>
              <a:t>•</a:t>
            </a:r>
            <a:r>
              <a:rPr lang="fr-FR" sz="2000" dirty="0" smtClean="0"/>
              <a:t> les </a:t>
            </a:r>
            <a:r>
              <a:rPr lang="fr-FR" sz="2000" dirty="0"/>
              <a:t>cultures qui y sont pratiquées</a:t>
            </a:r>
            <a:r>
              <a:rPr lang="fr-FR" sz="2000" dirty="0" smtClean="0"/>
              <a:t>.</a:t>
            </a:r>
          </a:p>
          <a:p>
            <a:endParaRPr lang="fr-FR" sz="2000" dirty="0" smtClean="0"/>
          </a:p>
          <a:p>
            <a:r>
              <a:rPr lang="fr-FR" sz="1900" dirty="0" smtClean="0"/>
              <a:t>La </a:t>
            </a:r>
            <a:r>
              <a:rPr lang="fr-FR" sz="1900" dirty="0"/>
              <a:t>localisation des îlots se fait à l'échelle du 1:5000 sur </a:t>
            </a:r>
            <a:r>
              <a:rPr lang="fr-FR" sz="1900" dirty="0" smtClean="0"/>
              <a:t>fond de </a:t>
            </a:r>
            <a:r>
              <a:rPr lang="fr-FR" sz="1900" dirty="0"/>
              <a:t>la BD Ortho (</a:t>
            </a:r>
            <a:r>
              <a:rPr lang="fr-FR" sz="1900" dirty="0" smtClean="0"/>
              <a:t>IGN)</a:t>
            </a:r>
          </a:p>
          <a:p>
            <a:r>
              <a:rPr lang="fr-FR" sz="1900" dirty="0" smtClean="0"/>
              <a:t>Leur </a:t>
            </a:r>
            <a:r>
              <a:rPr lang="fr-FR" sz="1900" dirty="0"/>
              <a:t>mise à jour est annuelle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85720" y="1142984"/>
            <a:ext cx="857256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Registre </a:t>
            </a:r>
            <a:r>
              <a:rPr lang="fr-FR" sz="2400" b="1" dirty="0"/>
              <a:t>Parcellaire Graphique </a:t>
            </a:r>
            <a:r>
              <a:rPr lang="fr-FR" sz="2400" dirty="0" smtClean="0"/>
              <a:t>?</a:t>
            </a:r>
          </a:p>
          <a:p>
            <a:endParaRPr lang="fr-FR" sz="2000" dirty="0" smtClean="0"/>
          </a:p>
          <a:p>
            <a:r>
              <a:rPr lang="fr-FR" sz="2000" dirty="0" smtClean="0"/>
              <a:t>Le </a:t>
            </a:r>
            <a:r>
              <a:rPr lang="fr-FR" sz="2000" dirty="0"/>
              <a:t>Règlement communautaire </a:t>
            </a:r>
            <a:r>
              <a:rPr lang="fr-FR" dirty="0" smtClean="0"/>
              <a:t>CE</a:t>
            </a:r>
            <a:r>
              <a:rPr lang="fr-FR" sz="2000" dirty="0" smtClean="0"/>
              <a:t> </a:t>
            </a:r>
            <a:r>
              <a:rPr lang="fr-FR" dirty="0" smtClean="0"/>
              <a:t>n°1593/2000</a:t>
            </a:r>
            <a:r>
              <a:rPr lang="fr-FR" sz="2000" dirty="0" smtClean="0"/>
              <a:t> a </a:t>
            </a:r>
            <a:r>
              <a:rPr lang="fr-FR" sz="2000" dirty="0"/>
              <a:t>institué </a:t>
            </a:r>
            <a:r>
              <a:rPr lang="fr-FR" sz="2000" dirty="0" smtClean="0"/>
              <a:t>l'obligation aux E.M. </a:t>
            </a:r>
          </a:p>
          <a:p>
            <a:r>
              <a:rPr lang="fr-FR" sz="2000" dirty="0" smtClean="0"/>
              <a:t>de </a:t>
            </a:r>
            <a:r>
              <a:rPr lang="fr-FR" sz="2000" b="1" i="1" dirty="0"/>
              <a:t>localiser</a:t>
            </a:r>
            <a:r>
              <a:rPr lang="fr-FR" sz="2000" dirty="0"/>
              <a:t> et d'</a:t>
            </a:r>
            <a:r>
              <a:rPr lang="fr-FR" sz="2000" b="1" i="1" dirty="0"/>
              <a:t>identifier</a:t>
            </a:r>
            <a:r>
              <a:rPr lang="fr-FR" sz="2000" dirty="0"/>
              <a:t> les </a:t>
            </a:r>
            <a:r>
              <a:rPr lang="fr-FR" sz="2000" b="1" i="1" dirty="0"/>
              <a:t>parcelles </a:t>
            </a:r>
            <a:r>
              <a:rPr lang="fr-FR" sz="2000" b="1" i="1" dirty="0" smtClean="0"/>
              <a:t>agricoles</a:t>
            </a:r>
          </a:p>
          <a:p>
            <a:endParaRPr lang="fr-FR" sz="2000" b="1" i="1" dirty="0" smtClean="0"/>
          </a:p>
          <a:p>
            <a:r>
              <a:rPr lang="fr-FR" sz="1600" dirty="0" smtClean="0"/>
              <a:t>→</a:t>
            </a:r>
            <a:r>
              <a:rPr lang="fr-FR" sz="2000" dirty="0" smtClean="0"/>
              <a:t>  Mise en place du RPG  ‘</a:t>
            </a:r>
            <a:r>
              <a:rPr lang="fr-FR" sz="2000" i="1" dirty="0" smtClean="0"/>
              <a:t>Système </a:t>
            </a:r>
            <a:r>
              <a:rPr lang="fr-FR" sz="2000" i="1" dirty="0"/>
              <a:t>d'information </a:t>
            </a:r>
            <a:r>
              <a:rPr lang="fr-FR" sz="2000" i="1" dirty="0" smtClean="0"/>
              <a:t>géographique</a:t>
            </a:r>
            <a:r>
              <a:rPr lang="fr-FR" sz="2000" dirty="0" smtClean="0"/>
              <a:t>’ :</a:t>
            </a:r>
          </a:p>
          <a:p>
            <a:r>
              <a:rPr lang="fr-FR" sz="2000" dirty="0" smtClean="0"/>
              <a:t>      - Données </a:t>
            </a:r>
            <a:r>
              <a:rPr lang="fr-FR" sz="2000" dirty="0"/>
              <a:t>géographiques </a:t>
            </a:r>
            <a:r>
              <a:rPr lang="fr-FR" sz="2000" dirty="0" smtClean="0"/>
              <a:t>vectorielles</a:t>
            </a:r>
          </a:p>
          <a:p>
            <a:r>
              <a:rPr lang="fr-FR" sz="2000" dirty="0" smtClean="0"/>
              <a:t>      - Surfaces </a:t>
            </a:r>
            <a:r>
              <a:rPr lang="fr-FR" sz="2000" dirty="0"/>
              <a:t>objets des aides du 1</a:t>
            </a:r>
            <a:r>
              <a:rPr lang="fr-FR" sz="2000" baseline="30000" dirty="0"/>
              <a:t>er</a:t>
            </a:r>
            <a:r>
              <a:rPr lang="fr-FR" sz="2000" dirty="0"/>
              <a:t> pilier et mesures surfaciques du 2</a:t>
            </a:r>
            <a:r>
              <a:rPr lang="fr-FR" sz="2000" baseline="30000" dirty="0"/>
              <a:t>nd</a:t>
            </a:r>
            <a:r>
              <a:rPr lang="fr-FR" sz="2000" dirty="0"/>
              <a:t> pilier</a:t>
            </a:r>
            <a:r>
              <a:rPr lang="fr-FR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800" i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9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Image 1" descr="logoODR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214282" y="3714728"/>
            <a:ext cx="8572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</a:t>
            </a:r>
            <a:r>
              <a:rPr lang="fr-FR" dirty="0" smtClean="0">
                <a:latin typeface="Century Gothic" pitchFamily="34" charset="0"/>
              </a:rPr>
              <a:t>données ASP            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→    </a:t>
            </a:r>
            <a:r>
              <a:rPr lang="fr-FR" dirty="0" smtClean="0"/>
              <a:t>                          </a:t>
            </a:r>
            <a:r>
              <a:rPr lang="fr-FR" dirty="0" smtClean="0">
                <a:latin typeface="Century Gothic" pitchFamily="34" charset="0"/>
              </a:rPr>
              <a:t>bases de données ODR</a:t>
            </a:r>
          </a:p>
          <a:p>
            <a:r>
              <a:rPr lang="fr-FR" dirty="0">
                <a:latin typeface="Century Gothic" pitchFamily="34" charset="0"/>
              </a:rPr>
              <a:t>	</a:t>
            </a:r>
            <a:r>
              <a:rPr lang="fr-FR" dirty="0" smtClean="0">
                <a:latin typeface="Century Gothic" pitchFamily="34" charset="0"/>
              </a:rPr>
              <a:t>			               ‘</a:t>
            </a:r>
            <a:r>
              <a:rPr lang="fr-FR" i="1" dirty="0" smtClean="0">
                <a:latin typeface="Century Gothic" pitchFamily="34" charset="0"/>
              </a:rPr>
              <a:t>mission données’ INRA</a:t>
            </a:r>
            <a:r>
              <a:rPr lang="fr-FR" dirty="0" smtClean="0">
                <a:latin typeface="Century Gothic" pitchFamily="34" charset="0"/>
              </a:rPr>
              <a:t> </a:t>
            </a:r>
            <a:endParaRPr lang="fr-FR" dirty="0">
              <a:latin typeface="Century Gothic" pitchFamily="34" charset="0"/>
            </a:endParaRPr>
          </a:p>
        </p:txBody>
      </p:sp>
      <p:pic>
        <p:nvPicPr>
          <p:cNvPr id="8" name="Image 7" descr="as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786058"/>
            <a:ext cx="1343213" cy="1028844"/>
          </a:xfrm>
          <a:prstGeom prst="rect">
            <a:avLst/>
          </a:prstGeom>
        </p:spPr>
      </p:pic>
      <p:pic>
        <p:nvPicPr>
          <p:cNvPr id="9" name="Image 1" descr="logoODR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928910"/>
            <a:ext cx="1620713" cy="785794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85720" y="1071546"/>
            <a:ext cx="8643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Le RPG est administré par </a:t>
            </a:r>
            <a:r>
              <a:rPr lang="fr-FR" sz="2000" dirty="0"/>
              <a:t>l’Agence de services et de paiement (ASP</a:t>
            </a:r>
            <a:r>
              <a:rPr lang="fr-FR" sz="2000" dirty="0" smtClean="0"/>
              <a:t>).</a:t>
            </a:r>
          </a:p>
          <a:p>
            <a:r>
              <a:rPr lang="fr-FR" dirty="0" smtClean="0"/>
              <a:t>La </a:t>
            </a:r>
            <a:r>
              <a:rPr lang="fr-FR" dirty="0"/>
              <a:t>propriété intellectuelle des données </a:t>
            </a:r>
            <a:r>
              <a:rPr lang="fr-FR" dirty="0" smtClean="0"/>
              <a:t>est </a:t>
            </a:r>
            <a:r>
              <a:rPr lang="fr-FR" dirty="0"/>
              <a:t>partagée entre </a:t>
            </a:r>
            <a:r>
              <a:rPr lang="fr-FR" dirty="0" smtClean="0"/>
              <a:t>l'ASP </a:t>
            </a:r>
            <a:r>
              <a:rPr lang="fr-FR" dirty="0"/>
              <a:t>et le </a:t>
            </a:r>
            <a:r>
              <a:rPr lang="fr-FR" dirty="0" smtClean="0"/>
              <a:t>Ministère</a:t>
            </a:r>
            <a:r>
              <a:rPr lang="fr-FR" dirty="0"/>
              <a:t> MAAPRAT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57158" y="2143116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Convention</a:t>
            </a:r>
            <a:r>
              <a:rPr lang="fr-FR" sz="2000" dirty="0" smtClean="0"/>
              <a:t> INRA / ASP pour la </a:t>
            </a:r>
            <a:r>
              <a:rPr lang="fr-FR" sz="2000" i="1" dirty="0" smtClean="0"/>
              <a:t>mise à disposition des données </a:t>
            </a:r>
            <a:r>
              <a:rPr lang="fr-FR" sz="2000" dirty="0" smtClean="0"/>
              <a:t>du RPG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				</a:t>
            </a:r>
            <a:r>
              <a:rPr lang="fr-FR" dirty="0" smtClean="0"/>
              <a:t>                            (Juillet 2010)</a:t>
            </a:r>
            <a:endParaRPr lang="fr-FR" dirty="0"/>
          </a:p>
        </p:txBody>
      </p:sp>
      <p:pic>
        <p:nvPicPr>
          <p:cNvPr id="12" name="Image 11" descr="logo_INR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5000636"/>
            <a:ext cx="1214446" cy="41708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57884" y="450057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/>
                <a:cs typeface="Calibri"/>
              </a:rPr>
              <a:t>↙ </a:t>
            </a:r>
            <a:r>
              <a:rPr lang="fr-FR" dirty="0" smtClean="0"/>
              <a:t>↓ </a:t>
            </a:r>
            <a:r>
              <a:rPr lang="fr-FR" dirty="0" smtClean="0">
                <a:cs typeface="Calibri"/>
              </a:rPr>
              <a:t>↘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285720" y="1142984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Caractère ‘Anonymisées’ </a:t>
            </a:r>
            <a:r>
              <a:rPr lang="fr-FR" sz="2000" i="1" dirty="0" smtClean="0"/>
              <a:t>des données </a:t>
            </a:r>
            <a:r>
              <a:rPr lang="fr-FR" sz="2000" dirty="0" smtClean="0"/>
              <a:t>:  </a:t>
            </a:r>
          </a:p>
          <a:p>
            <a:r>
              <a:rPr lang="fr-FR" sz="2000" dirty="0" smtClean="0"/>
              <a:t>Mise </a:t>
            </a:r>
            <a:r>
              <a:rPr lang="fr-FR" sz="2000" dirty="0"/>
              <a:t>à </a:t>
            </a:r>
            <a:r>
              <a:rPr lang="fr-FR" sz="2000" dirty="0" smtClean="0"/>
              <a:t>disposition  organisée </a:t>
            </a:r>
            <a:r>
              <a:rPr lang="fr-FR" sz="2000" dirty="0"/>
              <a:t>selon </a:t>
            </a:r>
            <a:r>
              <a:rPr lang="fr-FR" sz="2000" dirty="0" smtClean="0"/>
              <a:t>6 niveaux d’information, </a:t>
            </a:r>
          </a:p>
          <a:p>
            <a:r>
              <a:rPr lang="fr-FR" sz="2000" dirty="0" smtClean="0"/>
              <a:t>convention ASP/INRA  </a:t>
            </a:r>
            <a:r>
              <a:rPr lang="fr-FR" sz="1600" dirty="0" smtClean="0">
                <a:cs typeface="Calibri"/>
              </a:rPr>
              <a:t>↔ </a:t>
            </a:r>
            <a:r>
              <a:rPr lang="fr-FR" sz="1600" dirty="0" smtClean="0"/>
              <a:t> </a:t>
            </a:r>
            <a:r>
              <a:rPr lang="fr-FR" sz="2000" dirty="0" smtClean="0"/>
              <a:t>niveau 4</a:t>
            </a:r>
          </a:p>
          <a:p>
            <a:endParaRPr lang="fr-FR" sz="20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57158" y="2571744"/>
          <a:ext cx="7929618" cy="3286148"/>
        </p:xfrm>
        <a:graphic>
          <a:graphicData uri="http://schemas.openxmlformats.org/drawingml/2006/table">
            <a:tbl>
              <a:tblPr/>
              <a:tblGrid>
                <a:gridCol w="1360995"/>
                <a:gridCol w="6568623"/>
              </a:tblGrid>
              <a:tr h="4102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Times New Roman"/>
                          <a:cs typeface="Times New Roman"/>
                        </a:rPr>
                        <a:t>Niveau 1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données graphiques avec un identifiant numérique et non significatif par îlot  </a:t>
                      </a:r>
                      <a:endParaRPr lang="fr-FR" sz="14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18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Times New Roman"/>
                          <a:cs typeface="Times New Roman"/>
                        </a:rPr>
                        <a:t>Niveau 2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données du niveau 1 avec la commune de localisation de l’îlot, les cultures déclarées et leurs surfaces décrites en 28 groupes </a:t>
                      </a:r>
                      <a:endParaRPr lang="fr-FR" sz="14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43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Times New Roman"/>
                          <a:cs typeface="Times New Roman"/>
                        </a:rPr>
                        <a:t>Niveau 3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données du niveau 2 avec pour chaque îlot, sa surface de référence, son caractère irrigué ou non, et les caractéristiques de l’exploitation (anonymisées) : forme juridique, classe d’âge pour les exploitants individuels, surface déclarée, département de rattachement administratif</a:t>
                      </a:r>
                      <a:endParaRPr lang="fr-FR" sz="14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5718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Times New Roman"/>
                          <a:cs typeface="Times New Roman"/>
                        </a:rPr>
                        <a:t>Niveau 4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données du niveau 3 avec par exploitation un identifiant numérique et non significatif</a:t>
                      </a:r>
                      <a:endParaRPr lang="fr-FR" sz="14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Times New Roman"/>
                          <a:cs typeface="Times New Roman"/>
                        </a:rPr>
                        <a:t>Niveau 5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données du niveau 4 avec nom ou raison sociale de l’exploitant</a:t>
                      </a:r>
                      <a:endParaRPr lang="fr-FR" sz="14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/>
                          <a:ea typeface="Times New Roman"/>
                          <a:cs typeface="Times New Roman"/>
                        </a:rPr>
                        <a:t>Niveau 6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ndara" pitchFamily="34" charset="0"/>
                          <a:ea typeface="Calibri"/>
                          <a:cs typeface="Times New Roman"/>
                        </a:rPr>
                        <a:t>données du niveau 5 avec régime et montant des aides</a:t>
                      </a:r>
                      <a:endParaRPr lang="fr-FR" sz="1400" dirty="0">
                        <a:latin typeface="Candar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720" y="1000108"/>
            <a:ext cx="79296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Cultures déclarées </a:t>
            </a:r>
          </a:p>
          <a:p>
            <a:r>
              <a:rPr lang="fr-FR" sz="2000" b="1" dirty="0" smtClean="0"/>
              <a:t>             </a:t>
            </a:r>
            <a:r>
              <a:rPr lang="fr-FR" sz="2000" dirty="0" smtClean="0"/>
              <a:t>↓</a:t>
            </a:r>
          </a:p>
          <a:p>
            <a:r>
              <a:rPr lang="fr-FR" sz="2000" b="1" dirty="0" smtClean="0"/>
              <a:t>Groupes </a:t>
            </a:r>
            <a:r>
              <a:rPr lang="fr-FR" sz="2000" b="1" dirty="0"/>
              <a:t>de Culture </a:t>
            </a:r>
            <a:r>
              <a:rPr lang="fr-FR" sz="2000" b="1" dirty="0" smtClean="0"/>
              <a:t> (GC )    :  </a:t>
            </a:r>
            <a:r>
              <a:rPr lang="fr-FR" sz="2000" dirty="0" smtClean="0"/>
              <a:t>Nomenclature </a:t>
            </a:r>
            <a:r>
              <a:rPr lang="fr-FR" sz="2000" dirty="0"/>
              <a:t>28 </a:t>
            </a:r>
            <a:r>
              <a:rPr lang="fr-FR" sz="2000" dirty="0" smtClean="0"/>
              <a:t>postes</a:t>
            </a:r>
            <a:endParaRPr lang="fr-FR" sz="2000" dirty="0"/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57158" y="2179796"/>
            <a:ext cx="457203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C000"/>
                </a:solidFill>
              </a:rPr>
              <a:t>1	 BLE TENDRE</a:t>
            </a:r>
          </a:p>
          <a:p>
            <a:r>
              <a:rPr lang="fr-FR" sz="1400" dirty="0">
                <a:solidFill>
                  <a:srgbClr val="FFC000"/>
                </a:solidFill>
              </a:rPr>
              <a:t>2	 MAIS GRAIN ET ENSILAGE</a:t>
            </a:r>
          </a:p>
          <a:p>
            <a:r>
              <a:rPr lang="fr-FR" sz="1400" dirty="0">
                <a:solidFill>
                  <a:srgbClr val="FFC000"/>
                </a:solidFill>
              </a:rPr>
              <a:t>3	 ORGE</a:t>
            </a:r>
          </a:p>
          <a:p>
            <a:r>
              <a:rPr lang="fr-FR" sz="1400" dirty="0">
                <a:solidFill>
                  <a:srgbClr val="FFC000"/>
                </a:solidFill>
              </a:rPr>
              <a:t>4 	AUTRES CEREALES</a:t>
            </a:r>
          </a:p>
          <a:p>
            <a:r>
              <a:rPr lang="fr-FR" sz="1400" dirty="0">
                <a:solidFill>
                  <a:srgbClr val="FFC000"/>
                </a:solidFill>
              </a:rPr>
              <a:t>5 	COLZA</a:t>
            </a:r>
          </a:p>
          <a:p>
            <a:r>
              <a:rPr lang="fr-FR" sz="1400" dirty="0">
                <a:solidFill>
                  <a:srgbClr val="FFC000"/>
                </a:solidFill>
              </a:rPr>
              <a:t>6 	TOURNESOL</a:t>
            </a:r>
          </a:p>
          <a:p>
            <a:r>
              <a:rPr lang="fr-FR" sz="1400" dirty="0">
                <a:solidFill>
                  <a:srgbClr val="FFC000"/>
                </a:solidFill>
              </a:rPr>
              <a:t>7 	AUTRES OLEAGINEUX</a:t>
            </a:r>
          </a:p>
          <a:p>
            <a:r>
              <a:rPr lang="fr-FR" sz="1400" dirty="0">
                <a:solidFill>
                  <a:srgbClr val="FFC000"/>
                </a:solidFill>
              </a:rPr>
              <a:t>8 	PROTEAGINEUX</a:t>
            </a:r>
          </a:p>
          <a:p>
            <a:r>
              <a:rPr lang="fr-FR" sz="1400" dirty="0">
                <a:solidFill>
                  <a:srgbClr val="FFC000"/>
                </a:solidFill>
              </a:rPr>
              <a:t>9 	PLANTES A FIBRES</a:t>
            </a:r>
          </a:p>
          <a:p>
            <a:r>
              <a:rPr lang="fr-FR" sz="1400" dirty="0"/>
              <a:t>10 	SEMENCES</a:t>
            </a:r>
          </a:p>
          <a:p>
            <a:r>
              <a:rPr lang="fr-FR" sz="1400" dirty="0"/>
              <a:t>11 	GEL (SURFACES GELEES SANS PRODUCTION)</a:t>
            </a:r>
          </a:p>
          <a:p>
            <a:r>
              <a:rPr lang="fr-FR" sz="1400" dirty="0"/>
              <a:t>12 	GEL INDUSTRIEL</a:t>
            </a:r>
          </a:p>
          <a:p>
            <a:r>
              <a:rPr lang="fr-FR" sz="1400" dirty="0" smtClean="0"/>
              <a:t>13 	AUTRES GELS</a:t>
            </a:r>
          </a:p>
          <a:p>
            <a:r>
              <a:rPr lang="fr-FR" sz="1400" dirty="0">
                <a:solidFill>
                  <a:srgbClr val="FFC000"/>
                </a:solidFill>
              </a:rPr>
              <a:t>14 	RIZ</a:t>
            </a:r>
          </a:p>
          <a:p>
            <a:r>
              <a:rPr lang="fr-FR" sz="1400" dirty="0">
                <a:solidFill>
                  <a:srgbClr val="FFC000"/>
                </a:solidFill>
              </a:rPr>
              <a:t>15 	LEGUMINEUSES A GRAINS</a:t>
            </a:r>
          </a:p>
          <a:p>
            <a:r>
              <a:rPr lang="fr-FR" sz="1400" dirty="0">
                <a:solidFill>
                  <a:schemeClr val="accent3">
                    <a:lumMod val="50000"/>
                  </a:schemeClr>
                </a:solidFill>
              </a:rPr>
              <a:t>16 	FOURRAGE</a:t>
            </a:r>
          </a:p>
          <a:p>
            <a:r>
              <a:rPr lang="fr-FR" sz="1400" dirty="0">
                <a:solidFill>
                  <a:srgbClr val="00B050"/>
                </a:solidFill>
              </a:rPr>
              <a:t>17 	ESTIVES LANDES</a:t>
            </a:r>
          </a:p>
          <a:p>
            <a:r>
              <a:rPr lang="fr-FR" sz="1400" dirty="0">
                <a:solidFill>
                  <a:srgbClr val="00B050"/>
                </a:solidFill>
              </a:rPr>
              <a:t>18 	PRAIRIES PERMANENTES</a:t>
            </a:r>
          </a:p>
          <a:p>
            <a:r>
              <a:rPr lang="fr-FR" sz="1400" dirty="0">
                <a:solidFill>
                  <a:srgbClr val="00B050"/>
                </a:solidFill>
              </a:rPr>
              <a:t>19 	PRAIRIES TEMPORAIRES</a:t>
            </a:r>
          </a:p>
          <a:p>
            <a:endParaRPr lang="fr-FR" sz="1400" dirty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929190" y="4357694"/>
            <a:ext cx="3857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20 	VERGERS</a:t>
            </a:r>
          </a:p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21 	VIGNES</a:t>
            </a:r>
          </a:p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22 	FRUITS A COQUE</a:t>
            </a:r>
          </a:p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23 	OLIVIERS</a:t>
            </a:r>
          </a:p>
          <a:p>
            <a:r>
              <a:rPr lang="fr-FR" sz="1400" dirty="0"/>
              <a:t>24 	AUTRES CULTURES INDUSTRIELLES</a:t>
            </a:r>
          </a:p>
          <a:p>
            <a:r>
              <a:rPr lang="fr-FR" sz="1400" dirty="0"/>
              <a:t>25 	LEGUMES-FLEURS</a:t>
            </a:r>
          </a:p>
          <a:p>
            <a:r>
              <a:rPr lang="fr-FR" sz="1400" dirty="0"/>
              <a:t>26 	CANNE A SUCRE</a:t>
            </a:r>
          </a:p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27 	ARBORICULTURE</a:t>
            </a:r>
          </a:p>
          <a:p>
            <a:r>
              <a:rPr lang="fr-FR" sz="1400" dirty="0"/>
              <a:t>28	</a:t>
            </a:r>
            <a:r>
              <a:rPr lang="fr-FR" sz="1400" i="1" dirty="0"/>
              <a:t>DIVERS</a:t>
            </a:r>
            <a:endParaRPr lang="fr-FR" sz="14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692" y="31279"/>
          <a:ext cx="9141308" cy="611639"/>
        </p:xfrm>
        <a:graphic>
          <a:graphicData uri="http://schemas.openxmlformats.org/drawingml/2006/table">
            <a:tbl>
              <a:tblPr/>
              <a:tblGrid>
                <a:gridCol w="1640350"/>
                <a:gridCol w="5570314"/>
                <a:gridCol w="1930644"/>
              </a:tblGrid>
              <a:tr h="61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200025" algn="l"/>
                          <a:tab pos="869950" algn="ctr"/>
                        </a:tabLst>
                      </a:pPr>
                      <a:endParaRPr lang="fr-FR" sz="10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fr-FR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Formation utilisateurs</a:t>
                      </a:r>
                      <a:r>
                        <a:rPr lang="fr-FR" sz="1500" b="0" i="1" baseline="0" dirty="0" smtClean="0">
                          <a:latin typeface="Century Gothic"/>
                          <a:ea typeface="Calibri"/>
                          <a:cs typeface="Times New Roman"/>
                        </a:rPr>
                        <a:t> de la plateforme ODR</a:t>
                      </a:r>
                      <a:r>
                        <a:rPr lang="fr-FR" sz="1500" b="0" i="1" dirty="0" smtClean="0">
                          <a:latin typeface="Century Gothic"/>
                          <a:ea typeface="Calibri"/>
                          <a:cs typeface="Times New Roman"/>
                        </a:rPr>
                        <a:t> </a:t>
                      </a:r>
                      <a:endParaRPr lang="fr-FR" sz="10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Septembre</a:t>
                      </a:r>
                      <a:r>
                        <a:rPr lang="fr-FR" sz="1000" i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i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fr-FR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40683" marR="40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 1" descr="logoODR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1029</Words>
  <Application>Microsoft Office PowerPoint</Application>
  <PresentationFormat>Affichage à l'écran (4:3)</PresentationFormat>
  <Paragraphs>456</Paragraphs>
  <Slides>25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ODR</dc:creator>
  <cp:lastModifiedBy>ODR</cp:lastModifiedBy>
  <cp:revision>49</cp:revision>
  <dcterms:created xsi:type="dcterms:W3CDTF">2012-09-17T08:36:14Z</dcterms:created>
  <dcterms:modified xsi:type="dcterms:W3CDTF">2012-09-19T08:26:09Z</dcterms:modified>
</cp:coreProperties>
</file>