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68" r:id="rId3"/>
    <p:sldId id="269" r:id="rId4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EBD3"/>
    <a:srgbClr val="7D6253"/>
    <a:srgbClr val="BCAEA3"/>
    <a:srgbClr val="333333"/>
    <a:srgbClr val="8B796D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58" autoAdjust="0"/>
    <p:restoredTop sz="76082" autoAdjust="0"/>
  </p:normalViewPr>
  <p:slideViewPr>
    <p:cSldViewPr>
      <p:cViewPr varScale="1">
        <p:scale>
          <a:sx n="86" d="100"/>
          <a:sy n="86" d="100"/>
        </p:scale>
        <p:origin x="195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04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4DC47C-9F94-4674-915E-C262E5974B23}" type="datetimeFigureOut">
              <a:rPr lang="fr-FR" smtClean="0"/>
              <a:t>09/06/2017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1DFFE7-BC43-43C1-86C4-C86A16E004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599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28AC8F-31BC-4097-AE82-4224C56A1ABC}" type="datetimeFigureOut">
              <a:rPr lang="fr-FR" smtClean="0"/>
              <a:t>09/06/2017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387291-9267-4907-AD31-3C05B2B0FD5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0824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87291-9267-4907-AD31-3C05B2B0FD5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9525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Récupération des guides déjà créés et dispersés</a:t>
            </a:r>
            <a:r>
              <a:rPr lang="fr-FR" baseline="0" dirty="0" smtClean="0"/>
              <a:t> sur l’ODR pour ne faire qu’un guide : la bible de l’ODR.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Deux guides :</a:t>
            </a:r>
            <a:r>
              <a:rPr lang="fr-FR" baseline="0" dirty="0" smtClean="0"/>
              <a:t> un guide avancée pour l’équipe et un classique pour les utilisateurs externes de l’ODR</a:t>
            </a:r>
          </a:p>
          <a:p>
            <a:endParaRPr lang="fr-FR" baseline="0" dirty="0" smtClean="0"/>
          </a:p>
          <a:p>
            <a:pPr marL="228600" indent="-228600">
              <a:buAutoNum type="arabicPeriod"/>
            </a:pPr>
            <a:r>
              <a:rPr lang="fr-FR" baseline="0" dirty="0" smtClean="0"/>
              <a:t>Navigation sur l’ODR : Présentation de la création ou de la validation d’un compte, de l’utilisation de l’ensemble des menus jusqu’à modification et la création d’articles</a:t>
            </a:r>
          </a:p>
          <a:p>
            <a:pPr marL="228600" indent="-228600">
              <a:buAutoNum type="arabicPeriod"/>
            </a:pPr>
            <a:r>
              <a:rPr lang="fr-FR" baseline="0" dirty="0" err="1" smtClean="0"/>
              <a:t>Administrator</a:t>
            </a:r>
            <a:r>
              <a:rPr lang="fr-FR" baseline="0" dirty="0" smtClean="0"/>
              <a:t> Joomla : Présentation de l’interface et des procédures de création d’une newsletters, de gestion des documents et de création de programme</a:t>
            </a:r>
          </a:p>
          <a:p>
            <a:pPr marL="228600" indent="-228600">
              <a:buAutoNum type="arabicPeriod"/>
            </a:pPr>
            <a:r>
              <a:rPr lang="fr-FR" baseline="0" dirty="0" err="1" smtClean="0"/>
              <a:t>Carto</a:t>
            </a:r>
            <a:r>
              <a:rPr lang="fr-FR" baseline="0" dirty="0" smtClean="0"/>
              <a:t> Dynamique : 2 niveaux d’utilisation : statut visiteur ou titulaire. Visiteur : consulter, modifier une carte existante et l’exporter. Titulaire : stocker ses données sur l’ODR et créer une carte. Puis explication de </a:t>
            </a:r>
            <a:r>
              <a:rPr lang="fr-FR" baseline="0" dirty="0" err="1" smtClean="0"/>
              <a:t>carto</a:t>
            </a:r>
            <a:r>
              <a:rPr lang="fr-FR" baseline="0" dirty="0" smtClean="0"/>
              <a:t> rapide, des zones de dépôt partagées mais encore de la vérification des données</a:t>
            </a:r>
          </a:p>
          <a:p>
            <a:pPr marL="228600" indent="-228600">
              <a:buAutoNum type="arabicPeriod"/>
            </a:pPr>
            <a:endParaRPr lang="fr-FR" baseline="0" dirty="0" smtClean="0"/>
          </a:p>
          <a:p>
            <a:pPr marL="0" indent="0">
              <a:buNone/>
            </a:pPr>
            <a:r>
              <a:rPr lang="fr-FR" dirty="0" smtClean="0"/>
              <a:t>A</a:t>
            </a:r>
            <a:r>
              <a:rPr lang="fr-FR" baseline="0" dirty="0" smtClean="0"/>
              <a:t> terme, ne mettre en ligne que le guide et supprimer les aides déjà existantes.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87291-9267-4907-AD31-3C05B2B0FD59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338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87291-9267-4907-AD31-3C05B2B0FD5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4202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-Intro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6146" y="116632"/>
            <a:ext cx="2223966" cy="1224136"/>
          </a:xfrm>
          <a:prstGeom prst="rect">
            <a:avLst/>
          </a:prstGeom>
        </p:spPr>
      </p:pic>
      <p:sp>
        <p:nvSpPr>
          <p:cNvPr id="21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1916832"/>
            <a:ext cx="8229600" cy="648072"/>
          </a:xfrm>
          <a:prstGeom prst="rect">
            <a:avLst/>
          </a:prstGeom>
        </p:spPr>
        <p:txBody>
          <a:bodyPr/>
          <a:lstStyle>
            <a:lvl1pPr>
              <a:defRPr sz="3600" b="1" baseline="0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Titre du document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1116013" y="3789040"/>
            <a:ext cx="6840537" cy="4321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Nom Prénom – Lieu - Date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2636912"/>
            <a:ext cx="8229599" cy="5032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fr-FR" sz="18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971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-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6453336"/>
            <a:ext cx="9144000" cy="442190"/>
          </a:xfrm>
          <a:prstGeom prst="rect">
            <a:avLst/>
          </a:prstGeom>
          <a:solidFill>
            <a:srgbClr val="8B79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9396" y="4568"/>
            <a:ext cx="4774604" cy="93968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7859216" cy="490066"/>
          </a:xfrm>
          <a:prstGeom prst="rect">
            <a:avLst/>
          </a:prstGeom>
        </p:spPr>
        <p:txBody>
          <a:bodyPr/>
          <a:lstStyle>
            <a:lvl1pPr algn="r">
              <a:defRPr sz="2400" b="1" baseline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fr-FR" dirty="0" smtClean="0"/>
              <a:t>SOMMAIRE</a:t>
            </a:r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8289054" y="6373739"/>
            <a:ext cx="360040" cy="5217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47878" y="6584573"/>
            <a:ext cx="442392" cy="241002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333333"/>
                </a:solidFill>
                <a:latin typeface="+mj-lt"/>
              </a:defRPr>
            </a:lvl1pPr>
          </a:lstStyle>
          <a:p>
            <a:fld id="{CF32ABDC-C653-4B9A-AF15-496F673BA7D7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468064" y="1125538"/>
            <a:ext cx="8208392" cy="4895750"/>
          </a:xfrm>
          <a:prstGeom prst="rect">
            <a:avLst/>
          </a:prstGeom>
        </p:spPr>
        <p:txBody>
          <a:bodyPr/>
          <a:lstStyle>
            <a:lvl1pPr>
              <a:buFont typeface="+mj-lt"/>
              <a:buAutoNum type="arabicPeriod"/>
              <a:defRPr lang="fr-FR" sz="1400" b="1" kern="1200" dirty="0" smtClean="0">
                <a:solidFill>
                  <a:srgbClr val="7D6253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>
              <a:buFont typeface="+mj-lt"/>
              <a:buAutoNum type="alphaLcPeriod"/>
              <a:defRPr lang="fr-FR" sz="1400" b="1" kern="1200" dirty="0" smtClean="0">
                <a:solidFill>
                  <a:srgbClr val="777777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>
              <a:defRPr lang="fr-FR" sz="1200" kern="1200" dirty="0" smtClean="0">
                <a:solidFill>
                  <a:srgbClr val="777777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143000" indent="-228600">
              <a:defRPr/>
            </a:lvl4pPr>
            <a:lvl5pPr marL="1143000" indent="-228600"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420" y="6545011"/>
            <a:ext cx="648072" cy="268365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6545010"/>
            <a:ext cx="502473" cy="268366"/>
          </a:xfrm>
          <a:prstGeom prst="rect">
            <a:avLst/>
          </a:prstGeom>
        </p:spPr>
      </p:pic>
      <p:sp>
        <p:nvSpPr>
          <p:cNvPr id="16" name="Espace réservé du contenu 15"/>
          <p:cNvSpPr>
            <a:spLocks noGrp="1"/>
          </p:cNvSpPr>
          <p:nvPr>
            <p:ph sz="quarter" idx="14" hasCustomPrompt="1"/>
          </p:nvPr>
        </p:nvSpPr>
        <p:spPr>
          <a:xfrm>
            <a:off x="6732240" y="6584950"/>
            <a:ext cx="1152525" cy="2286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 baseline="30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 smtClean="0"/>
              <a:t>21/04/2016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519897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-titre">
    <p:bg>
      <p:bgPr>
        <a:blipFill dpi="0" rotWithShape="1">
          <a:blip r:embed="rId2" cstate="print">
            <a:alphaModFix amt="2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039" y="6248888"/>
            <a:ext cx="869457" cy="36004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2076" y="6204681"/>
            <a:ext cx="745925" cy="398392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172400" y="6525344"/>
            <a:ext cx="442392" cy="241002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fld id="{CF32ABDC-C653-4B9A-AF15-496F673BA7D7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u texte 9"/>
          <p:cNvSpPr>
            <a:spLocks noGrp="1"/>
          </p:cNvSpPr>
          <p:nvPr>
            <p:ph type="body" sz="quarter" idx="13" hasCustomPrompt="1"/>
          </p:nvPr>
        </p:nvSpPr>
        <p:spPr>
          <a:xfrm>
            <a:off x="480243" y="4702231"/>
            <a:ext cx="8075811" cy="576262"/>
          </a:xfrm>
          <a:prstGeom prst="rect">
            <a:avLst/>
          </a:prstGeom>
          <a:noFill/>
        </p:spPr>
        <p:txBody>
          <a:bodyPr/>
          <a:lstStyle>
            <a:lvl1pPr marL="0" indent="0" algn="r">
              <a:buNone/>
              <a:defRPr lang="fr-FR" sz="2400" b="1" kern="1200" baseline="0" dirty="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 smtClean="0">
                <a:solidFill>
                  <a:schemeClr val="bg1"/>
                </a:solidFill>
              </a:rPr>
              <a:t>TITRE DE LA PAGE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743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- 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6453336"/>
            <a:ext cx="9144000" cy="442190"/>
          </a:xfrm>
          <a:prstGeom prst="rect">
            <a:avLst/>
          </a:prstGeom>
          <a:solidFill>
            <a:srgbClr val="8B79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9396" y="4568"/>
            <a:ext cx="4774604" cy="93968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7859216" cy="490066"/>
          </a:xfrm>
          <a:prstGeom prst="rect">
            <a:avLst/>
          </a:prstGeom>
        </p:spPr>
        <p:txBody>
          <a:bodyPr/>
          <a:lstStyle>
            <a:lvl1pPr algn="r">
              <a:defRPr sz="2400" b="1" baseline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fr-FR" dirty="0" smtClean="0"/>
              <a:t>TITRE DE LA PAGE</a:t>
            </a:r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3" hasCustomPrompt="1"/>
          </p:nvPr>
        </p:nvSpPr>
        <p:spPr>
          <a:xfrm>
            <a:off x="468313" y="1412874"/>
            <a:ext cx="8180387" cy="4680421"/>
          </a:xfrm>
          <a:prstGeom prst="rect">
            <a:avLst/>
          </a:prstGeom>
        </p:spPr>
        <p:txBody>
          <a:bodyPr/>
          <a:lstStyle>
            <a:lvl1pPr marL="342900" indent="-342900" algn="l">
              <a:buSzPct val="100000"/>
              <a:buFont typeface="Arial" panose="020B0604020202020204" pitchFamily="34" charset="0"/>
              <a:buChar char="•"/>
              <a:defRPr sz="2000" baseline="0">
                <a:solidFill>
                  <a:srgbClr val="7D6253"/>
                </a:solidFill>
                <a:latin typeface="Calibri" panose="020F0502020204030204" pitchFamily="34" charset="0"/>
              </a:defRPr>
            </a:lvl1pPr>
            <a:lvl2pPr marL="628650" indent="-171450"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>
              <a:buNone/>
              <a:defRPr>
                <a:latin typeface="+mj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smtClean="0"/>
              <a:t>Premier niveau – titre paragraphe</a:t>
            </a:r>
          </a:p>
          <a:p>
            <a:pPr lvl="1"/>
            <a:r>
              <a:rPr lang="fr-FR" dirty="0" smtClean="0"/>
              <a:t>Deuxième niveau – texte et contenu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8289054" y="6373739"/>
            <a:ext cx="360040" cy="5217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47878" y="6584573"/>
            <a:ext cx="442392" cy="241002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333333"/>
                </a:solidFill>
                <a:latin typeface="+mj-lt"/>
              </a:defRPr>
            </a:lvl1pPr>
          </a:lstStyle>
          <a:p>
            <a:fld id="{CF32ABDC-C653-4B9A-AF15-496F673BA7D7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420" y="6545011"/>
            <a:ext cx="648072" cy="268365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6545010"/>
            <a:ext cx="502473" cy="268366"/>
          </a:xfrm>
          <a:prstGeom prst="rect">
            <a:avLst/>
          </a:prstGeom>
        </p:spPr>
      </p:pic>
      <p:sp>
        <p:nvSpPr>
          <p:cNvPr id="11" name="Espace réservé du contenu 15"/>
          <p:cNvSpPr>
            <a:spLocks noGrp="1"/>
          </p:cNvSpPr>
          <p:nvPr>
            <p:ph sz="quarter" idx="14" hasCustomPrompt="1"/>
          </p:nvPr>
        </p:nvSpPr>
        <p:spPr>
          <a:xfrm>
            <a:off x="6732240" y="6584950"/>
            <a:ext cx="1152525" cy="2286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 baseline="30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 smtClean="0"/>
              <a:t>21/04/2016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46286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3515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8" r:id="rId3"/>
    <p:sldLayoutId id="2147483666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Guide d’utilisation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1"/>
          </p:nvPr>
        </p:nvSpPr>
        <p:spPr>
          <a:xfrm>
            <a:off x="1116013" y="3789040"/>
            <a:ext cx="6840537" cy="432123"/>
          </a:xfrm>
        </p:spPr>
        <p:txBody>
          <a:bodyPr/>
          <a:lstStyle/>
          <a:p>
            <a:r>
              <a:rPr lang="fr-FR" dirty="0" smtClean="0"/>
              <a:t>Juin 2017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2693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Guide d’utilisation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2ABDC-C653-4B9A-AF15-496F673BA7D7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1800" dirty="0" smtClean="0">
                <a:solidFill>
                  <a:schemeClr val="tx1"/>
                </a:solidFill>
              </a:rPr>
              <a:t>2 guides :</a:t>
            </a:r>
          </a:p>
          <a:p>
            <a:pPr marL="285750" indent="-285750">
              <a:buFontTx/>
              <a:buChar char="-"/>
            </a:pPr>
            <a:r>
              <a:rPr lang="fr-FR" b="0" dirty="0" smtClean="0">
                <a:solidFill>
                  <a:schemeClr val="tx1"/>
                </a:solidFill>
              </a:rPr>
              <a:t>Guide d’utilisation avancé</a:t>
            </a:r>
          </a:p>
          <a:p>
            <a:pPr marL="285750" indent="-285750">
              <a:buFontTx/>
              <a:buChar char="-"/>
            </a:pPr>
            <a:r>
              <a:rPr lang="fr-FR" b="0" dirty="0" smtClean="0">
                <a:solidFill>
                  <a:schemeClr val="tx1"/>
                </a:solidFill>
              </a:rPr>
              <a:t>Guide d’utilisation</a:t>
            </a:r>
          </a:p>
          <a:p>
            <a:pPr marL="285750" indent="-285750">
              <a:buFontTx/>
              <a:buChar char="-"/>
            </a:pPr>
            <a:endParaRPr lang="fr-FR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b="0" dirty="0" smtClean="0">
                <a:solidFill>
                  <a:schemeClr val="tx1"/>
                </a:solidFill>
              </a:rPr>
              <a:t>Sommaire du guide d’utilisation avancé : </a:t>
            </a:r>
          </a:p>
          <a:p>
            <a:r>
              <a:rPr lang="fr-FR" b="0" dirty="0" smtClean="0">
                <a:solidFill>
                  <a:schemeClr val="tx1"/>
                </a:solidFill>
              </a:rPr>
              <a:t>Navigation sur l’ODR</a:t>
            </a:r>
          </a:p>
          <a:p>
            <a:r>
              <a:rPr lang="fr-FR" b="0" dirty="0" err="1" smtClean="0">
                <a:solidFill>
                  <a:schemeClr val="tx1"/>
                </a:solidFill>
              </a:rPr>
              <a:t>Administrator</a:t>
            </a:r>
            <a:r>
              <a:rPr lang="fr-FR" b="0" dirty="0" smtClean="0">
                <a:solidFill>
                  <a:schemeClr val="tx1"/>
                </a:solidFill>
              </a:rPr>
              <a:t> Joomla</a:t>
            </a:r>
          </a:p>
          <a:p>
            <a:r>
              <a:rPr lang="fr-FR" b="0" dirty="0" err="1" smtClean="0">
                <a:solidFill>
                  <a:schemeClr val="tx1"/>
                </a:solidFill>
              </a:rPr>
              <a:t>Carto</a:t>
            </a:r>
            <a:r>
              <a:rPr lang="fr-FR" b="0" dirty="0" smtClean="0">
                <a:solidFill>
                  <a:schemeClr val="tx1"/>
                </a:solidFill>
              </a:rPr>
              <a:t> Dynamique</a:t>
            </a:r>
          </a:p>
          <a:p>
            <a:endParaRPr lang="fr-FR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b="0" dirty="0" smtClean="0">
                <a:solidFill>
                  <a:schemeClr val="tx1"/>
                </a:solidFill>
              </a:rPr>
              <a:t>Mise en ligne du document, pour que chacun puisse compléter ou modifier.</a:t>
            </a:r>
            <a:endParaRPr lang="fr-FR" b="0" dirty="0" smtClean="0"/>
          </a:p>
        </p:txBody>
      </p:sp>
    </p:spTree>
    <p:extLst>
      <p:ext uri="{BB962C8B-B14F-4D97-AF65-F5344CB8AC3E}">
        <p14:creationId xmlns:p14="http://schemas.microsoft.com/office/powerpoint/2010/main" val="4162944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Vidéos tutoriels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2ABDC-C653-4B9A-AF15-496F673BA7D7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468064" y="1125538"/>
            <a:ext cx="4463976" cy="4895750"/>
          </a:xfrm>
        </p:spPr>
        <p:txBody>
          <a:bodyPr/>
          <a:lstStyle/>
          <a:p>
            <a:pPr marL="0" indent="0">
              <a:buNone/>
            </a:pPr>
            <a:r>
              <a:rPr lang="fr-FR" b="0" dirty="0" smtClean="0">
                <a:solidFill>
                  <a:schemeClr val="tx1"/>
                </a:solidFill>
              </a:rPr>
              <a:t>Mise en place d’une chaîne de vidéos sur l’ODR.</a:t>
            </a:r>
          </a:p>
          <a:p>
            <a:pPr marL="0" indent="0">
              <a:buNone/>
            </a:pPr>
            <a:endParaRPr lang="fr-FR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b="0" dirty="0" smtClean="0">
                <a:solidFill>
                  <a:schemeClr val="tx1"/>
                </a:solidFill>
              </a:rPr>
              <a:t>Création de vidéos par plusieurs agents?</a:t>
            </a:r>
          </a:p>
          <a:p>
            <a:pPr marL="0" indent="0">
              <a:buNone/>
            </a:pPr>
            <a:endParaRPr lang="fr-FR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dirty="0" smtClean="0">
                <a:solidFill>
                  <a:schemeClr val="tx1"/>
                </a:solidFill>
              </a:rPr>
              <a:t>Suggestion de vidéos à réaliser : </a:t>
            </a:r>
          </a:p>
          <a:p>
            <a:pPr marL="285750" indent="-285750">
              <a:buFontTx/>
              <a:buChar char="-"/>
            </a:pPr>
            <a:r>
              <a:rPr lang="fr-FR" b="0" dirty="0" smtClean="0">
                <a:solidFill>
                  <a:schemeClr val="tx1"/>
                </a:solidFill>
              </a:rPr>
              <a:t>Comment se connecter à l’ODR et créer un compte ?</a:t>
            </a:r>
          </a:p>
          <a:p>
            <a:pPr marL="285750" indent="-285750">
              <a:buFontTx/>
              <a:buChar char="-"/>
            </a:pPr>
            <a:r>
              <a:rPr lang="fr-FR" b="0" dirty="0" smtClean="0">
                <a:solidFill>
                  <a:schemeClr val="tx1"/>
                </a:solidFill>
              </a:rPr>
              <a:t>Naviguer sur l’ODR (présentation des différents menus)</a:t>
            </a:r>
          </a:p>
          <a:p>
            <a:pPr marL="285750" indent="-285750">
              <a:buFontTx/>
              <a:buChar char="-"/>
            </a:pPr>
            <a:r>
              <a:rPr lang="fr-FR" b="0" dirty="0" smtClean="0">
                <a:solidFill>
                  <a:schemeClr val="tx1"/>
                </a:solidFill>
              </a:rPr>
              <a:t>Les flux TJS</a:t>
            </a:r>
          </a:p>
          <a:p>
            <a:pPr marL="285750" indent="-285750">
              <a:buFontTx/>
              <a:buChar char="-"/>
            </a:pPr>
            <a:r>
              <a:rPr lang="fr-FR" b="0" dirty="0" smtClean="0">
                <a:solidFill>
                  <a:schemeClr val="tx1"/>
                </a:solidFill>
              </a:rPr>
              <a:t>Les dossiers thématiques</a:t>
            </a:r>
          </a:p>
          <a:p>
            <a:pPr marL="285750" indent="-285750">
              <a:buFontTx/>
              <a:buChar char="-"/>
            </a:pPr>
            <a:r>
              <a:rPr lang="fr-FR" b="0" dirty="0" smtClean="0">
                <a:solidFill>
                  <a:schemeClr val="tx1"/>
                </a:solidFill>
              </a:rPr>
              <a:t>Les données primaires</a:t>
            </a:r>
          </a:p>
          <a:p>
            <a:pPr marL="285750" indent="-285750">
              <a:buFontTx/>
              <a:buChar char="-"/>
            </a:pPr>
            <a:r>
              <a:rPr lang="fr-FR" b="0" dirty="0" smtClean="0">
                <a:solidFill>
                  <a:schemeClr val="tx1"/>
                </a:solidFill>
              </a:rPr>
              <a:t>Le répertoire des SIQO</a:t>
            </a:r>
          </a:p>
          <a:p>
            <a:pPr marL="285750" indent="-285750">
              <a:buFontTx/>
              <a:buChar char="-"/>
            </a:pPr>
            <a:r>
              <a:rPr lang="fr-FR" b="0" dirty="0" smtClean="0">
                <a:solidFill>
                  <a:schemeClr val="tx1"/>
                </a:solidFill>
              </a:rPr>
              <a:t>Le répertoire des documents</a:t>
            </a:r>
          </a:p>
          <a:p>
            <a:pPr marL="285750" indent="-285750">
              <a:buFontTx/>
              <a:buChar char="-"/>
            </a:pPr>
            <a:r>
              <a:rPr lang="fr-FR" b="0" dirty="0" smtClean="0">
                <a:solidFill>
                  <a:schemeClr val="tx1"/>
                </a:solidFill>
              </a:rPr>
              <a:t>Wiki ODR</a:t>
            </a:r>
          </a:p>
          <a:p>
            <a:pPr marL="285750" indent="-285750">
              <a:buFontTx/>
              <a:buChar char="-"/>
            </a:pPr>
            <a:r>
              <a:rPr lang="fr-FR" b="0" dirty="0" smtClean="0">
                <a:solidFill>
                  <a:schemeClr val="tx1"/>
                </a:solidFill>
              </a:rPr>
              <a:t>Créer un article</a:t>
            </a:r>
          </a:p>
          <a:p>
            <a:pPr marL="285750" indent="-285750">
              <a:buFontTx/>
              <a:buChar char="-"/>
            </a:pPr>
            <a:r>
              <a:rPr lang="fr-FR" b="0" dirty="0" smtClean="0">
                <a:solidFill>
                  <a:schemeClr val="tx1"/>
                </a:solidFill>
              </a:rPr>
              <a:t>Gérer les inscriptions</a:t>
            </a:r>
          </a:p>
          <a:p>
            <a:pPr marL="285750" indent="-285750">
              <a:buFontTx/>
              <a:buChar char="-"/>
            </a:pPr>
            <a:r>
              <a:rPr lang="fr-FR" b="0" dirty="0" smtClean="0">
                <a:solidFill>
                  <a:schemeClr val="tx1"/>
                </a:solidFill>
              </a:rPr>
              <a:t>Présentation de </a:t>
            </a:r>
            <a:r>
              <a:rPr lang="fr-FR" b="0" dirty="0" err="1" smtClean="0">
                <a:solidFill>
                  <a:schemeClr val="tx1"/>
                </a:solidFill>
              </a:rPr>
              <a:t>Administrator</a:t>
            </a:r>
            <a:r>
              <a:rPr lang="fr-FR" b="0" dirty="0" smtClean="0">
                <a:solidFill>
                  <a:schemeClr val="tx1"/>
                </a:solidFill>
              </a:rPr>
              <a:t> Joomla</a:t>
            </a:r>
          </a:p>
          <a:p>
            <a:pPr marL="285750" indent="-285750">
              <a:buFontTx/>
              <a:buChar char="-"/>
            </a:pPr>
            <a:r>
              <a:rPr lang="fr-FR" b="0" dirty="0" smtClean="0">
                <a:solidFill>
                  <a:schemeClr val="tx1"/>
                </a:solidFill>
              </a:rPr>
              <a:t>Créer une newsletter</a:t>
            </a:r>
          </a:p>
          <a:p>
            <a:pPr marL="285750" indent="-285750">
              <a:buFontTx/>
              <a:buChar char="-"/>
            </a:pPr>
            <a:r>
              <a:rPr lang="fr-FR" b="0" dirty="0" smtClean="0">
                <a:solidFill>
                  <a:schemeClr val="tx1"/>
                </a:solidFill>
              </a:rPr>
              <a:t>Gérer les documents sur </a:t>
            </a:r>
            <a:r>
              <a:rPr lang="fr-FR" b="0" dirty="0" err="1" smtClean="0">
                <a:solidFill>
                  <a:schemeClr val="tx1"/>
                </a:solidFill>
              </a:rPr>
              <a:t>Administrator</a:t>
            </a:r>
            <a:endParaRPr lang="fr-FR" b="0" dirty="0" smtClean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b="0" dirty="0" smtClean="0">
                <a:solidFill>
                  <a:schemeClr val="tx1"/>
                </a:solidFill>
              </a:rPr>
              <a:t>Créer un programme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932040" y="2426937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Tx/>
              <a:buChar char="-"/>
            </a:pPr>
            <a:r>
              <a:rPr lang="fr-FR" sz="1400" dirty="0">
                <a:latin typeface="Calibri" panose="020F0502020204030204" pitchFamily="34" charset="0"/>
              </a:rPr>
              <a:t>Modifier une carte</a:t>
            </a:r>
          </a:p>
          <a:p>
            <a:pPr marL="285750" indent="-285750">
              <a:buFontTx/>
              <a:buChar char="-"/>
            </a:pPr>
            <a:r>
              <a:rPr lang="fr-FR" sz="1400" dirty="0">
                <a:latin typeface="Calibri" panose="020F0502020204030204" pitchFamily="34" charset="0"/>
              </a:rPr>
              <a:t>Exporter une carte</a:t>
            </a:r>
          </a:p>
          <a:p>
            <a:pPr marL="285750" indent="-285750">
              <a:buFontTx/>
              <a:buChar char="-"/>
            </a:pPr>
            <a:r>
              <a:rPr lang="fr-FR" sz="1400" dirty="0">
                <a:latin typeface="Calibri" panose="020F0502020204030204" pitchFamily="34" charset="0"/>
              </a:rPr>
              <a:t>Devenir titulaire </a:t>
            </a:r>
            <a:r>
              <a:rPr lang="fr-FR" sz="1400" dirty="0" err="1">
                <a:latin typeface="Calibri" panose="020F0502020204030204" pitchFamily="34" charset="0"/>
              </a:rPr>
              <a:t>Carto</a:t>
            </a:r>
            <a:endParaRPr lang="fr-FR" sz="1400" dirty="0">
              <a:latin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fr-FR" sz="1400" dirty="0">
                <a:latin typeface="Calibri" panose="020F0502020204030204" pitchFamily="34" charset="0"/>
              </a:rPr>
              <a:t>Importer ses données sur l’ODR</a:t>
            </a:r>
          </a:p>
          <a:p>
            <a:pPr marL="285750" indent="-285750">
              <a:buFontTx/>
              <a:buChar char="-"/>
            </a:pPr>
            <a:r>
              <a:rPr lang="fr-FR" sz="1400" dirty="0">
                <a:latin typeface="Calibri" panose="020F0502020204030204" pitchFamily="34" charset="0"/>
              </a:rPr>
              <a:t>Créer une carte</a:t>
            </a:r>
          </a:p>
          <a:p>
            <a:pPr marL="285750" indent="-285750">
              <a:buFontTx/>
              <a:buChar char="-"/>
            </a:pPr>
            <a:r>
              <a:rPr lang="fr-FR" sz="1400" dirty="0">
                <a:latin typeface="Calibri" panose="020F0502020204030204" pitchFamily="34" charset="0"/>
              </a:rPr>
              <a:t>Différence entre traitement / thème</a:t>
            </a:r>
          </a:p>
          <a:p>
            <a:pPr marL="285750" indent="-285750">
              <a:buFontTx/>
              <a:buChar char="-"/>
            </a:pPr>
            <a:r>
              <a:rPr lang="fr-FR" sz="1400" dirty="0" err="1">
                <a:latin typeface="Calibri" panose="020F0502020204030204" pitchFamily="34" charset="0"/>
              </a:rPr>
              <a:t>Carto</a:t>
            </a:r>
            <a:r>
              <a:rPr lang="fr-FR" sz="1400" dirty="0">
                <a:latin typeface="Calibri" panose="020F0502020204030204" pitchFamily="34" charset="0"/>
              </a:rPr>
              <a:t> Rapide</a:t>
            </a:r>
          </a:p>
          <a:p>
            <a:pPr marL="285750" indent="-285750">
              <a:buFontTx/>
              <a:buChar char="-"/>
            </a:pPr>
            <a:r>
              <a:rPr lang="fr-FR" sz="1400" dirty="0">
                <a:latin typeface="Calibri" panose="020F0502020204030204" pitchFamily="34" charset="0"/>
              </a:rPr>
              <a:t>Zone de dépôt partagée</a:t>
            </a:r>
          </a:p>
        </p:txBody>
      </p:sp>
    </p:spTree>
    <p:extLst>
      <p:ext uri="{BB962C8B-B14F-4D97-AF65-F5344CB8AC3E}">
        <p14:creationId xmlns:p14="http://schemas.microsoft.com/office/powerpoint/2010/main" val="98247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DR">
      <a:majorFont>
        <a:latin typeface="Economica"/>
        <a:ea typeface=""/>
        <a:cs typeface=""/>
      </a:majorFont>
      <a:minorFont>
        <a:latin typeface="Ralew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7132</TotalTime>
  <Words>315</Words>
  <Application>Microsoft Office PowerPoint</Application>
  <PresentationFormat>Affichage à l'écran (4:3)</PresentationFormat>
  <Paragraphs>55</Paragraphs>
  <Slides>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Economica</vt:lpstr>
      <vt:lpstr>Raleway</vt:lpstr>
      <vt:lpstr>Thème Office</vt:lpstr>
      <vt:lpstr>Guide d’utilisation</vt:lpstr>
      <vt:lpstr>Guide d’utilisation</vt:lpstr>
      <vt:lpstr>Vidéos tutoriels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du document Sous-titre et informations supplémentaires à ajouter ici</dc:title>
  <dc:creator>lcanolozano</dc:creator>
  <cp:lastModifiedBy>Benoit</cp:lastModifiedBy>
  <cp:revision>291</cp:revision>
  <cp:lastPrinted>2016-04-18T13:31:50Z</cp:lastPrinted>
  <dcterms:created xsi:type="dcterms:W3CDTF">2015-05-11T14:43:23Z</dcterms:created>
  <dcterms:modified xsi:type="dcterms:W3CDTF">2017-06-09T06:48:13Z</dcterms:modified>
</cp:coreProperties>
</file>