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77" r:id="rId2"/>
    <p:sldId id="289" r:id="rId3"/>
    <p:sldId id="293" r:id="rId4"/>
    <p:sldId id="297" r:id="rId5"/>
    <p:sldId id="304" r:id="rId6"/>
    <p:sldId id="298" r:id="rId7"/>
    <p:sldId id="299" r:id="rId8"/>
    <p:sldId id="302" r:id="rId9"/>
    <p:sldId id="303" r:id="rId10"/>
    <p:sldId id="305" r:id="rId11"/>
    <p:sldId id="306" r:id="rId12"/>
    <p:sldId id="294" r:id="rId13"/>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884">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DD01"/>
    <a:srgbClr val="E6AA00"/>
    <a:srgbClr val="6F9D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87451" autoAdjust="0"/>
  </p:normalViewPr>
  <p:slideViewPr>
    <p:cSldViewPr>
      <p:cViewPr varScale="1">
        <p:scale>
          <a:sx n="77" d="100"/>
          <a:sy n="77" d="100"/>
        </p:scale>
        <p:origin x="1734" y="84"/>
      </p:cViewPr>
      <p:guideLst>
        <p:guide orient="horz" pos="2160"/>
        <p:guide pos="884"/>
      </p:guideLst>
    </p:cSldViewPr>
  </p:slideViewPr>
  <p:outlineViewPr>
    <p:cViewPr>
      <p:scale>
        <a:sx n="33" d="100"/>
        <a:sy n="33" d="100"/>
      </p:scale>
      <p:origin x="0" y="739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2808"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C0D87EE-B389-4449-916D-B4AEFA9707A3}" type="datetimeFigureOut">
              <a:rPr lang="fr-FR" smtClean="0"/>
              <a:pPr/>
              <a:t>11/06/2017</a:t>
            </a:fld>
            <a:endParaRPr lang="fr-FR"/>
          </a:p>
        </p:txBody>
      </p:sp>
      <p:sp>
        <p:nvSpPr>
          <p:cNvPr id="4" name="Espace réservé du pied de pag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386AAA8-38A0-406A-932D-5FE2B120B461}" type="slidenum">
              <a:rPr lang="fr-FR" smtClean="0"/>
              <a:pPr/>
              <a:t>‹N°›</a:t>
            </a:fld>
            <a:endParaRPr lang="fr-FR"/>
          </a:p>
        </p:txBody>
      </p:sp>
    </p:spTree>
    <p:extLst>
      <p:ext uri="{BB962C8B-B14F-4D97-AF65-F5344CB8AC3E}">
        <p14:creationId xmlns:p14="http://schemas.microsoft.com/office/powerpoint/2010/main" val="659942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4F207DED-7FF1-4B7C-B2EA-2FAB7E344AFA}" type="datetimeFigureOut">
              <a:rPr lang="fr-FR" smtClean="0"/>
              <a:pPr/>
              <a:t>11/06/2017</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A217672-C9AB-417B-ABF1-B3E41B43B288}" type="slidenum">
              <a:rPr lang="fr-FR" smtClean="0"/>
              <a:pPr/>
              <a:t>‹N°›</a:t>
            </a:fld>
            <a:endParaRPr lang="fr-FR"/>
          </a:p>
        </p:txBody>
      </p:sp>
    </p:spTree>
    <p:extLst>
      <p:ext uri="{BB962C8B-B14F-4D97-AF65-F5344CB8AC3E}">
        <p14:creationId xmlns:p14="http://schemas.microsoft.com/office/powerpoint/2010/main" val="3694003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1</a:t>
            </a:fld>
            <a:endParaRPr lang="fr-FR"/>
          </a:p>
        </p:txBody>
      </p:sp>
    </p:spTree>
    <p:extLst>
      <p:ext uri="{BB962C8B-B14F-4D97-AF65-F5344CB8AC3E}">
        <p14:creationId xmlns:p14="http://schemas.microsoft.com/office/powerpoint/2010/main" val="1024107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10</a:t>
            </a:fld>
            <a:endParaRPr lang="fr-FR"/>
          </a:p>
        </p:txBody>
      </p:sp>
    </p:spTree>
    <p:extLst>
      <p:ext uri="{BB962C8B-B14F-4D97-AF65-F5344CB8AC3E}">
        <p14:creationId xmlns:p14="http://schemas.microsoft.com/office/powerpoint/2010/main" val="1375337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11</a:t>
            </a:fld>
            <a:endParaRPr lang="fr-FR"/>
          </a:p>
        </p:txBody>
      </p:sp>
    </p:spTree>
    <p:extLst>
      <p:ext uri="{BB962C8B-B14F-4D97-AF65-F5344CB8AC3E}">
        <p14:creationId xmlns:p14="http://schemas.microsoft.com/office/powerpoint/2010/main" val="3117677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12</a:t>
            </a:fld>
            <a:endParaRPr lang="fr-FR"/>
          </a:p>
        </p:txBody>
      </p:sp>
    </p:spTree>
    <p:extLst>
      <p:ext uri="{BB962C8B-B14F-4D97-AF65-F5344CB8AC3E}">
        <p14:creationId xmlns:p14="http://schemas.microsoft.com/office/powerpoint/2010/main" val="650773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platform is an Information System which has as vocation to gather and make available to researchers and partners from large data sets on economic and social rural theme. This platform also offers the possibility to cross and manipulate data (under the authorization agreement signed with suppliers) to create statistical indicators.</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2</a:t>
            </a:fld>
            <a:endParaRPr lang="fr-FR"/>
          </a:p>
        </p:txBody>
      </p:sp>
    </p:spTree>
    <p:extLst>
      <p:ext uri="{BB962C8B-B14F-4D97-AF65-F5344CB8AC3E}">
        <p14:creationId xmlns:p14="http://schemas.microsoft.com/office/powerpoint/2010/main" val="21169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3</a:t>
            </a:fld>
            <a:endParaRPr lang="fr-FR"/>
          </a:p>
        </p:txBody>
      </p:sp>
    </p:spTree>
    <p:extLst>
      <p:ext uri="{BB962C8B-B14F-4D97-AF65-F5344CB8AC3E}">
        <p14:creationId xmlns:p14="http://schemas.microsoft.com/office/powerpoint/2010/main" val="1473280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4</a:t>
            </a:fld>
            <a:endParaRPr lang="fr-FR"/>
          </a:p>
        </p:txBody>
      </p:sp>
    </p:spTree>
    <p:extLst>
      <p:ext uri="{BB962C8B-B14F-4D97-AF65-F5344CB8AC3E}">
        <p14:creationId xmlns:p14="http://schemas.microsoft.com/office/powerpoint/2010/main" val="2034192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5</a:t>
            </a:fld>
            <a:endParaRPr lang="fr-FR"/>
          </a:p>
        </p:txBody>
      </p:sp>
    </p:spTree>
    <p:extLst>
      <p:ext uri="{BB962C8B-B14F-4D97-AF65-F5344CB8AC3E}">
        <p14:creationId xmlns:p14="http://schemas.microsoft.com/office/powerpoint/2010/main" val="967037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6</a:t>
            </a:fld>
            <a:endParaRPr lang="fr-FR"/>
          </a:p>
        </p:txBody>
      </p:sp>
    </p:spTree>
    <p:extLst>
      <p:ext uri="{BB962C8B-B14F-4D97-AF65-F5344CB8AC3E}">
        <p14:creationId xmlns:p14="http://schemas.microsoft.com/office/powerpoint/2010/main" val="2639127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7</a:t>
            </a:fld>
            <a:endParaRPr lang="fr-FR"/>
          </a:p>
        </p:txBody>
      </p:sp>
    </p:spTree>
    <p:extLst>
      <p:ext uri="{BB962C8B-B14F-4D97-AF65-F5344CB8AC3E}">
        <p14:creationId xmlns:p14="http://schemas.microsoft.com/office/powerpoint/2010/main" val="770469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8</a:t>
            </a:fld>
            <a:endParaRPr lang="fr-FR"/>
          </a:p>
        </p:txBody>
      </p:sp>
    </p:spTree>
    <p:extLst>
      <p:ext uri="{BB962C8B-B14F-4D97-AF65-F5344CB8AC3E}">
        <p14:creationId xmlns:p14="http://schemas.microsoft.com/office/powerpoint/2010/main" val="3707012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A217672-C9AB-417B-ABF1-B3E41B43B288}" type="slidenum">
              <a:rPr lang="fr-FR" smtClean="0"/>
              <a:pPr/>
              <a:t>9</a:t>
            </a:fld>
            <a:endParaRPr lang="fr-FR"/>
          </a:p>
        </p:txBody>
      </p:sp>
    </p:spTree>
    <p:extLst>
      <p:ext uri="{BB962C8B-B14F-4D97-AF65-F5344CB8AC3E}">
        <p14:creationId xmlns:p14="http://schemas.microsoft.com/office/powerpoint/2010/main" val="38352920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299600" y="3888000"/>
            <a:ext cx="6768000" cy="1076400"/>
          </a:xfrm>
        </p:spPr>
        <p:txBody>
          <a:bodyPr>
            <a:normAutofit/>
          </a:bodyPr>
          <a:lstStyle>
            <a:lvl1pPr algn="l">
              <a:defRPr sz="3200"/>
            </a:lvl1pPr>
          </a:lstStyle>
          <a:p>
            <a:r>
              <a:rPr lang="fr-FR" smtClean="0"/>
              <a:t>Cliquez pour modifier le style du titre</a:t>
            </a:r>
            <a:endParaRPr lang="fr-FR"/>
          </a:p>
        </p:txBody>
      </p:sp>
      <p:sp>
        <p:nvSpPr>
          <p:cNvPr id="3" name="Sous-titre 2"/>
          <p:cNvSpPr>
            <a:spLocks noGrp="1"/>
          </p:cNvSpPr>
          <p:nvPr>
            <p:ph type="subTitle" idx="1"/>
          </p:nvPr>
        </p:nvSpPr>
        <p:spPr>
          <a:xfrm>
            <a:off x="1299600" y="4860000"/>
            <a:ext cx="6768000" cy="370800"/>
          </a:xfrm>
        </p:spPr>
        <p:txBody>
          <a:bodyPr/>
          <a:lstStyle>
            <a:lvl1pPr marL="0" indent="0" algn="l">
              <a:buNone/>
              <a:defRPr sz="1800">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dirty="0"/>
          </a:p>
        </p:txBody>
      </p:sp>
      <p:sp>
        <p:nvSpPr>
          <p:cNvPr id="4" name="Espace réservé de la date 3"/>
          <p:cNvSpPr>
            <a:spLocks noGrp="1"/>
          </p:cNvSpPr>
          <p:nvPr>
            <p:ph type="dt" sz="half" idx="10"/>
          </p:nvPr>
        </p:nvSpPr>
        <p:spPr/>
        <p:txBody>
          <a:bodyPr/>
          <a:lstStyle>
            <a:lvl1pPr>
              <a:defRPr/>
            </a:lvl1pPr>
          </a:lstStyle>
          <a:p>
            <a:r>
              <a:rPr lang="fr-FR" smtClean="0"/>
              <a:t>January 15, 2014</a:t>
            </a:r>
            <a:endParaRPr lang="fr-FR"/>
          </a:p>
        </p:txBody>
      </p:sp>
      <p:sp>
        <p:nvSpPr>
          <p:cNvPr id="5" name="Espace réservé du pied de page 4"/>
          <p:cNvSpPr>
            <a:spLocks noGrp="1"/>
          </p:cNvSpPr>
          <p:nvPr>
            <p:ph type="ftr" sz="quarter" idx="11"/>
          </p:nvPr>
        </p:nvSpPr>
        <p:spPr/>
        <p:txBody>
          <a:bodyPr/>
          <a:lstStyle/>
          <a:p>
            <a:r>
              <a:rPr lang="fr-FR" smtClean="0"/>
              <a:t>CAHUZAC Eric</a:t>
            </a:r>
          </a:p>
          <a:p>
            <a:r>
              <a:rPr lang="fr-FR" smtClean="0">
                <a:solidFill>
                  <a:srgbClr val="C5DD01"/>
                </a:solidFill>
              </a:rPr>
              <a:t>INRA, US ODR</a:t>
            </a:r>
          </a:p>
          <a:p>
            <a:r>
              <a:rPr lang="fr-FR" smtClean="0">
                <a:solidFill>
                  <a:srgbClr val="C5DD01"/>
                </a:solidFill>
              </a:rPr>
              <a:t>F-31000 Toulouse</a:t>
            </a:r>
            <a:endParaRPr lang="fr-FR">
              <a:solidFill>
                <a:srgbClr val="C5DD01"/>
              </a:solidFill>
            </a:endParaRPr>
          </a:p>
        </p:txBody>
      </p:sp>
      <p:pic>
        <p:nvPicPr>
          <p:cNvPr id="10" name="Image 9" descr="logotype-INRA-RVB.jpg"/>
          <p:cNvPicPr>
            <a:picLocks noChangeAspect="1"/>
          </p:cNvPicPr>
          <p:nvPr userDrawn="1"/>
        </p:nvPicPr>
        <p:blipFill>
          <a:blip r:embed="rId2" cstate="print"/>
          <a:stretch>
            <a:fillRect/>
          </a:stretch>
        </p:blipFill>
        <p:spPr>
          <a:xfrm>
            <a:off x="507108" y="2852936"/>
            <a:ext cx="2160000" cy="885427"/>
          </a:xfrm>
          <a:prstGeom prst="rect">
            <a:avLst/>
          </a:prstGeom>
        </p:spPr>
      </p:pic>
      <p:pic>
        <p:nvPicPr>
          <p:cNvPr id="12" name="Image 11" descr="Symboles-tripode--transparent.png"/>
          <p:cNvPicPr>
            <a:picLocks noChangeAspect="1"/>
          </p:cNvPicPr>
          <p:nvPr userDrawn="1"/>
        </p:nvPicPr>
        <p:blipFill>
          <a:blip r:embed="rId3" cstate="print"/>
          <a:stretch>
            <a:fillRect/>
          </a:stretch>
        </p:blipFill>
        <p:spPr>
          <a:xfrm>
            <a:off x="1403648" y="5532072"/>
            <a:ext cx="1260000" cy="633232"/>
          </a:xfrm>
          <a:prstGeom prst="rect">
            <a:avLst/>
          </a:prstGeom>
        </p:spPr>
      </p:pic>
      <p:sp>
        <p:nvSpPr>
          <p:cNvPr id="13" name="Rectangle 12"/>
          <p:cNvSpPr/>
          <p:nvPr userDrawn="1"/>
        </p:nvSpPr>
        <p:spPr>
          <a:xfrm>
            <a:off x="35496" y="6237312"/>
            <a:ext cx="1224136" cy="576064"/>
          </a:xfrm>
          <a:prstGeom prst="rect">
            <a:avLst/>
          </a:prstGeom>
          <a:solidFill>
            <a:srgbClr val="6F9D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299600" y="259200"/>
            <a:ext cx="6768000" cy="522000"/>
          </a:xfrm>
          <a:solidFill>
            <a:schemeClr val="bg1"/>
          </a:solidFill>
        </p:spPr>
        <p:txBody>
          <a:bodyPr vert="horz" lIns="91440" tIns="45720" rIns="91440" bIns="45720" rtlCol="0" anchor="ctr">
            <a:normAutofit/>
          </a:bodyPr>
          <a:lstStyle>
            <a:lvl1pPr algn="l" defTabSz="914400" rtl="0" eaLnBrk="1" latinLnBrk="0" hangingPunct="1">
              <a:spcBef>
                <a:spcPct val="0"/>
              </a:spcBef>
              <a:buNone/>
              <a:defRPr lang="fr-BE" sz="2800" b="1" kern="1200" dirty="0">
                <a:solidFill>
                  <a:srgbClr val="6F9D20"/>
                </a:solidFill>
                <a:latin typeface="Arial" pitchFamily="34" charset="0"/>
                <a:ea typeface="+mj-ea"/>
                <a:cs typeface="Arial" pitchFamily="34" charset="0"/>
              </a:defRPr>
            </a:lvl1pPr>
          </a:lstStyle>
          <a:p>
            <a:r>
              <a:rPr lang="fr-FR" smtClean="0"/>
              <a:t>Cliquez pour modifier le style du titre</a:t>
            </a:r>
            <a:endParaRPr lang="fr-BE" dirty="0"/>
          </a:p>
        </p:txBody>
      </p:sp>
      <p:sp>
        <p:nvSpPr>
          <p:cNvPr id="3" name="Espace réservé du contenu 2"/>
          <p:cNvSpPr>
            <a:spLocks noGrp="1"/>
          </p:cNvSpPr>
          <p:nvPr>
            <p:ph idx="1"/>
          </p:nvPr>
        </p:nvSpPr>
        <p:spPr>
          <a:xfrm>
            <a:off x="1299600" y="1101600"/>
            <a:ext cx="7232400" cy="47772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dirty="0"/>
          </a:p>
        </p:txBody>
      </p:sp>
      <p:sp>
        <p:nvSpPr>
          <p:cNvPr id="4" name="Espace réservé du texte 3"/>
          <p:cNvSpPr>
            <a:spLocks noGrp="1"/>
          </p:cNvSpPr>
          <p:nvPr>
            <p:ph type="body" sz="half" idx="2"/>
          </p:nvPr>
        </p:nvSpPr>
        <p:spPr>
          <a:xfrm>
            <a:off x="1299600" y="691200"/>
            <a:ext cx="6768000" cy="338400"/>
          </a:xfrm>
        </p:spPr>
        <p:txBody>
          <a:bodyPr>
            <a:normAutofit/>
          </a:bodyPr>
          <a:lstStyle>
            <a:lvl1pPr marL="0" indent="0">
              <a:buNone/>
              <a:defRPr sz="1600">
                <a:solidFill>
                  <a:srgbClr val="C5DD0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r>
              <a:rPr lang="fr-FR" smtClean="0"/>
              <a:t>January 15, 2014</a:t>
            </a:r>
            <a:endParaRPr lang="fr-BE"/>
          </a:p>
        </p:txBody>
      </p:sp>
      <p:sp>
        <p:nvSpPr>
          <p:cNvPr id="7" name="Espace réservé du numéro de diapositive 29"/>
          <p:cNvSpPr>
            <a:spLocks noGrp="1"/>
          </p:cNvSpPr>
          <p:nvPr>
            <p:ph type="sldNum" sz="quarter" idx="4"/>
          </p:nvPr>
        </p:nvSpPr>
        <p:spPr>
          <a:xfrm>
            <a:off x="7884000" y="6246000"/>
            <a:ext cx="1123200" cy="248400"/>
          </a:xfrm>
          <a:prstGeom prst="rect">
            <a:avLst/>
          </a:prstGeom>
        </p:spPr>
        <p:txBody>
          <a:bodyPr vert="horz" lIns="91440" tIns="45720" rIns="91440" bIns="45720" rtlCol="0" anchor="ctr"/>
          <a:lstStyle>
            <a:lvl1pPr algn="r">
              <a:defRPr sz="1600">
                <a:solidFill>
                  <a:schemeClr val="bg1"/>
                </a:solidFill>
                <a:latin typeface="Arial" pitchFamily="34" charset="0"/>
                <a:cs typeface="Arial" pitchFamily="34" charset="0"/>
              </a:defRPr>
            </a:lvl1pPr>
          </a:lstStyle>
          <a:p>
            <a:r>
              <a:rPr lang="fr-FR" smtClean="0"/>
              <a:t>.0</a:t>
            </a:r>
            <a:fld id="{87F82608-1F87-4CE6-AB9F-1A3E6FFBDE6F}" type="slidenum">
              <a:rPr lang="fr-FR" smtClean="0"/>
              <a:pPr/>
              <a:t>‹N°›</a:t>
            </a:fld>
            <a:endParaRPr lang="fr-FR"/>
          </a:p>
        </p:txBody>
      </p:sp>
      <p:sp>
        <p:nvSpPr>
          <p:cNvPr id="11" name="Espace réservé du texte 10"/>
          <p:cNvSpPr>
            <a:spLocks noGrp="1"/>
          </p:cNvSpPr>
          <p:nvPr>
            <p:ph type="body" sz="quarter" idx="12" hasCustomPrompt="1"/>
          </p:nvPr>
        </p:nvSpPr>
        <p:spPr>
          <a:xfrm>
            <a:off x="3492000" y="6469200"/>
            <a:ext cx="4392488" cy="230832"/>
          </a:xfrm>
          <a:noFill/>
        </p:spPr>
        <p:txBody>
          <a:bodyPr wrap="square" rtlCol="0" anchor="ctr" anchorCtr="0">
            <a:spAutoFit/>
          </a:bodyPr>
          <a:lstStyle>
            <a:lvl1pPr marL="0" algn="r" defTabSz="914400" rtl="0" eaLnBrk="1" latinLnBrk="0" hangingPunct="1">
              <a:defRPr lang="fr-FR" sz="900" b="1" kern="1200" smtClean="0">
                <a:solidFill>
                  <a:srgbClr val="C5DD01"/>
                </a:solidFill>
                <a:latin typeface="Arial" pitchFamily="34" charset="0"/>
                <a:ea typeface="+mn-ea"/>
                <a:cs typeface="Arial" pitchFamily="34" charset="0"/>
              </a:defRPr>
            </a:lvl1pPr>
            <a:lvl2pPr marL="0" algn="r" defTabSz="914400" rtl="0" eaLnBrk="1" latinLnBrk="0" hangingPunct="1">
              <a:buNone/>
              <a:defRPr lang="fr-FR" sz="900" b="1" kern="1200" smtClean="0">
                <a:solidFill>
                  <a:srgbClr val="C5DD01"/>
                </a:solidFill>
                <a:latin typeface="Arial" pitchFamily="34" charset="0"/>
                <a:ea typeface="+mn-ea"/>
                <a:cs typeface="Arial" pitchFamily="34" charset="0"/>
              </a:defRPr>
            </a:lvl2pPr>
            <a:lvl3pPr marL="0" algn="r" defTabSz="914400" rtl="0" eaLnBrk="1" latinLnBrk="0" hangingPunct="1">
              <a:buNone/>
              <a:defRPr lang="fr-FR" sz="900" b="1" kern="1200" smtClean="0">
                <a:solidFill>
                  <a:srgbClr val="C5DD01"/>
                </a:solidFill>
                <a:latin typeface="Arial" pitchFamily="34" charset="0"/>
                <a:ea typeface="+mn-ea"/>
                <a:cs typeface="Arial" pitchFamily="34" charset="0"/>
              </a:defRPr>
            </a:lvl3pPr>
            <a:lvl4pPr marL="0" algn="r" defTabSz="914400" rtl="0" eaLnBrk="1" latinLnBrk="0" hangingPunct="1">
              <a:buNone/>
              <a:defRPr lang="fr-FR" sz="900" b="1" kern="1200" smtClean="0">
                <a:solidFill>
                  <a:srgbClr val="C5DD01"/>
                </a:solidFill>
                <a:latin typeface="Arial" pitchFamily="34" charset="0"/>
                <a:ea typeface="+mn-ea"/>
                <a:cs typeface="Arial" pitchFamily="34" charset="0"/>
              </a:defRPr>
            </a:lvl4pPr>
            <a:lvl5pPr marL="0" algn="r" defTabSz="914400" rtl="0" eaLnBrk="1" latinLnBrk="0" hangingPunct="1">
              <a:buNone/>
              <a:defRPr lang="fr-FR" sz="900" b="1" kern="1200" smtClean="0">
                <a:solidFill>
                  <a:srgbClr val="C5DD01"/>
                </a:solidFill>
                <a:latin typeface="Arial" pitchFamily="34" charset="0"/>
                <a:ea typeface="+mn-ea"/>
                <a:cs typeface="Arial" pitchFamily="34" charset="0"/>
              </a:defRPr>
            </a:lvl5pPr>
          </a:lstStyle>
          <a:p>
            <a:pPr lvl="0"/>
            <a:r>
              <a:rPr lang="fr-FR" dirty="0" smtClean="0"/>
              <a:t>Titre de la présentation</a:t>
            </a:r>
          </a:p>
        </p:txBody>
      </p:sp>
      <p:sp>
        <p:nvSpPr>
          <p:cNvPr id="9" name="Espace réservé du pied de page 4"/>
          <p:cNvSpPr>
            <a:spLocks noGrp="1"/>
          </p:cNvSpPr>
          <p:nvPr>
            <p:ph type="ftr" sz="quarter" idx="3"/>
          </p:nvPr>
        </p:nvSpPr>
        <p:spPr>
          <a:xfrm>
            <a:off x="1299196" y="6309320"/>
            <a:ext cx="1616620" cy="507831"/>
          </a:xfrm>
          <a:prstGeom prst="rect">
            <a:avLst/>
          </a:prstGeom>
          <a:noFill/>
        </p:spPr>
        <p:txBody>
          <a:bodyPr wrap="square" rtlCol="0">
            <a:spAutoFit/>
          </a:bodyPr>
          <a:lstStyle>
            <a:lvl1pPr marL="0" algn="l" defTabSz="914400" rtl="0" eaLnBrk="1" latinLnBrk="0" hangingPunct="1">
              <a:defRPr lang="fr-BE" sz="900" b="1" kern="1200" dirty="0" smtClean="0">
                <a:solidFill>
                  <a:schemeClr val="bg1"/>
                </a:solidFill>
                <a:latin typeface="Arial" pitchFamily="34" charset="0"/>
                <a:ea typeface="+mn-ea"/>
                <a:cs typeface="Arial" pitchFamily="34" charset="0"/>
              </a:defRPr>
            </a:lvl1pPr>
          </a:lstStyle>
          <a:p>
            <a:r>
              <a:rPr lang="fr-FR" smtClean="0"/>
              <a:t>CAHUZAC Eric</a:t>
            </a:r>
          </a:p>
          <a:p>
            <a:r>
              <a:rPr lang="fr-FR" smtClean="0">
                <a:solidFill>
                  <a:srgbClr val="C5DD01"/>
                </a:solidFill>
              </a:rPr>
              <a:t>INRA, US ODR</a:t>
            </a:r>
          </a:p>
          <a:p>
            <a:r>
              <a:rPr lang="fr-FR" smtClean="0">
                <a:solidFill>
                  <a:srgbClr val="C5DD01"/>
                </a:solidFill>
              </a:rPr>
              <a:t>F-31000 Toulouse</a:t>
            </a:r>
            <a:endParaRPr lang="fr-FR">
              <a:solidFill>
                <a:srgbClr val="C5DD0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55000">
              <a:srgbClr val="6F9D20">
                <a:lumMod val="100000"/>
              </a:srgbClr>
            </a:gs>
            <a:gs pos="100000">
              <a:srgbClr val="C5DD01"/>
            </a:gs>
          </a:gsLst>
          <a:path path="circle">
            <a:fillToRect l="100000" t="100000"/>
          </a:path>
        </a:gradFill>
        <a:effectLst/>
      </p:bgPr>
    </p:bg>
    <p:spTree>
      <p:nvGrpSpPr>
        <p:cNvPr id="1" name=""/>
        <p:cNvGrpSpPr/>
        <p:nvPr/>
      </p:nvGrpSpPr>
      <p:grpSpPr>
        <a:xfrm>
          <a:off x="0" y="0"/>
          <a:ext cx="0" cy="0"/>
          <a:chOff x="0" y="0"/>
          <a:chExt cx="0" cy="0"/>
        </a:xfrm>
      </p:grpSpPr>
      <p:sp>
        <p:nvSpPr>
          <p:cNvPr id="23" name="Rectangle 22"/>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 name="Imag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3648" y="44624"/>
            <a:ext cx="1304925" cy="2076450"/>
          </a:xfrm>
          <a:prstGeom prst="rect">
            <a:avLst/>
          </a:prstGeom>
        </p:spPr>
      </p:pic>
      <p:sp>
        <p:nvSpPr>
          <p:cNvPr id="16" name="Rectangle 15"/>
          <p:cNvSpPr/>
          <p:nvPr/>
        </p:nvSpPr>
        <p:spPr>
          <a:xfrm>
            <a:off x="0" y="6165304"/>
            <a:ext cx="9144000" cy="692696"/>
          </a:xfrm>
          <a:prstGeom prst="rect">
            <a:avLst/>
          </a:prstGeom>
          <a:gradFill flip="none" rotWithShape="1">
            <a:gsLst>
              <a:gs pos="0">
                <a:srgbClr val="C5DD01"/>
              </a:gs>
              <a:gs pos="11000">
                <a:srgbClr val="6F9D20"/>
              </a:gs>
              <a:gs pos="100000">
                <a:srgbClr val="6F9D2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04" y="6309320"/>
            <a:ext cx="1080000" cy="447225"/>
          </a:xfrm>
          <a:prstGeom prst="rect">
            <a:avLst/>
          </a:prstGeom>
        </p:spPr>
      </p:pic>
      <p:sp>
        <p:nvSpPr>
          <p:cNvPr id="18" name="Rectangle 17"/>
          <p:cNvSpPr/>
          <p:nvPr/>
        </p:nvSpPr>
        <p:spPr>
          <a:xfrm>
            <a:off x="0" y="6120399"/>
            <a:ext cx="1403648" cy="45719"/>
          </a:xfrm>
          <a:prstGeom prst="rect">
            <a:avLst/>
          </a:prstGeom>
          <a:solidFill>
            <a:srgbClr val="C5D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titre 1"/>
          <p:cNvSpPr>
            <a:spLocks noGrp="1"/>
          </p:cNvSpPr>
          <p:nvPr>
            <p:ph type="title"/>
          </p:nvPr>
        </p:nvSpPr>
        <p:spPr>
          <a:xfrm>
            <a:off x="1299600" y="259200"/>
            <a:ext cx="6768000" cy="522000"/>
          </a:xfrm>
          <a:prstGeom prst="rect">
            <a:avLst/>
          </a:prstGeom>
          <a:solidFill>
            <a:schemeClr val="bg1"/>
          </a:solidFill>
        </p:spPr>
        <p:txBody>
          <a:bodyPr vert="horz" lIns="91440" tIns="45720" rIns="91440" bIns="45720" rtlCol="0" anchor="ctr">
            <a:normAutofit/>
          </a:bodyPr>
          <a:lstStyle/>
          <a:p>
            <a:r>
              <a:rPr lang="fr-FR" dirty="0" smtClean="0"/>
              <a:t>Cliquez pour modifier le style du titre</a:t>
            </a:r>
            <a:endParaRPr lang="fr-BE" dirty="0"/>
          </a:p>
        </p:txBody>
      </p:sp>
      <p:sp>
        <p:nvSpPr>
          <p:cNvPr id="3" name="Espace réservé du texte 2"/>
          <p:cNvSpPr>
            <a:spLocks noGrp="1"/>
          </p:cNvSpPr>
          <p:nvPr>
            <p:ph type="body" idx="1"/>
          </p:nvPr>
        </p:nvSpPr>
        <p:spPr>
          <a:xfrm>
            <a:off x="1299600" y="1101600"/>
            <a:ext cx="7232400" cy="4775672"/>
          </a:xfrm>
          <a:prstGeom prst="rect">
            <a:avLst/>
          </a:prstGeom>
        </p:spPr>
        <p:txBody>
          <a:bodyPr vert="horz" lIns="91440" tIns="45720" rIns="91440" bIns="4572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 name="Espace réservé de la date 3"/>
          <p:cNvSpPr>
            <a:spLocks noGrp="1"/>
          </p:cNvSpPr>
          <p:nvPr>
            <p:ph type="dt" sz="half" idx="2"/>
          </p:nvPr>
        </p:nvSpPr>
        <p:spPr>
          <a:xfrm>
            <a:off x="7117200" y="6469200"/>
            <a:ext cx="1904400" cy="216000"/>
          </a:xfrm>
          <a:prstGeom prst="rect">
            <a:avLst/>
          </a:prstGeom>
        </p:spPr>
        <p:txBody>
          <a:bodyPr vert="horz" lIns="91440" tIns="45720" rIns="91440" bIns="45720" rtlCol="0" anchor="ctr"/>
          <a:lstStyle>
            <a:lvl1pPr marL="0" algn="r" defTabSz="914400" rtl="0" eaLnBrk="1" latinLnBrk="0" hangingPunct="1">
              <a:defRPr lang="fr-FR" sz="800" b="1" kern="1200" smtClean="0">
                <a:solidFill>
                  <a:schemeClr val="bg1"/>
                </a:solidFill>
                <a:latin typeface="Arial" pitchFamily="34" charset="0"/>
                <a:ea typeface="+mn-ea"/>
                <a:cs typeface="Arial" pitchFamily="34" charset="0"/>
              </a:defRPr>
            </a:lvl1pPr>
          </a:lstStyle>
          <a:p>
            <a:r>
              <a:rPr lang="fr-FR" smtClean="0"/>
              <a:t>January 15, 2014</a:t>
            </a:r>
            <a:endParaRPr lang="fr-FR"/>
          </a:p>
        </p:txBody>
      </p:sp>
      <p:sp>
        <p:nvSpPr>
          <p:cNvPr id="30" name="Espace réservé du numéro de diapositive 29"/>
          <p:cNvSpPr>
            <a:spLocks noGrp="1"/>
          </p:cNvSpPr>
          <p:nvPr>
            <p:ph type="sldNum" sz="quarter" idx="4"/>
          </p:nvPr>
        </p:nvSpPr>
        <p:spPr>
          <a:xfrm>
            <a:off x="7884000" y="6246000"/>
            <a:ext cx="1123200" cy="248400"/>
          </a:xfrm>
          <a:prstGeom prst="rect">
            <a:avLst/>
          </a:prstGeom>
        </p:spPr>
        <p:txBody>
          <a:bodyPr vert="horz" lIns="91440" tIns="45720" rIns="91440" bIns="45720" rtlCol="0" anchor="ctr"/>
          <a:lstStyle>
            <a:lvl1pPr algn="r">
              <a:defRPr sz="1600">
                <a:solidFill>
                  <a:schemeClr val="bg1"/>
                </a:solidFill>
                <a:latin typeface="Arial" pitchFamily="34" charset="0"/>
                <a:cs typeface="Arial" pitchFamily="34" charset="0"/>
              </a:defRPr>
            </a:lvl1pPr>
          </a:lstStyle>
          <a:p>
            <a:r>
              <a:rPr lang="fr-FR" smtClean="0"/>
              <a:t>.0</a:t>
            </a:r>
            <a:fld id="{87F82608-1F87-4CE6-AB9F-1A3E6FFBDE6F}" type="slidenum">
              <a:rPr lang="fr-FR" smtClean="0"/>
              <a:pPr/>
              <a:t>‹N°›</a:t>
            </a:fld>
            <a:endParaRPr lang="fr-FR"/>
          </a:p>
        </p:txBody>
      </p:sp>
      <p:sp>
        <p:nvSpPr>
          <p:cNvPr id="12" name="Espace réservé du pied de page 4"/>
          <p:cNvSpPr>
            <a:spLocks noGrp="1"/>
          </p:cNvSpPr>
          <p:nvPr>
            <p:ph type="ftr" sz="quarter" idx="3"/>
          </p:nvPr>
        </p:nvSpPr>
        <p:spPr>
          <a:xfrm>
            <a:off x="1299196" y="6309320"/>
            <a:ext cx="1616620" cy="507831"/>
          </a:xfrm>
          <a:prstGeom prst="rect">
            <a:avLst/>
          </a:prstGeom>
          <a:noFill/>
        </p:spPr>
        <p:txBody>
          <a:bodyPr wrap="square" rtlCol="0">
            <a:spAutoFit/>
          </a:bodyPr>
          <a:lstStyle>
            <a:lvl1pPr marL="0" algn="l" defTabSz="914400" rtl="0" eaLnBrk="1" latinLnBrk="0" hangingPunct="1">
              <a:defRPr lang="fr-BE" sz="900" b="1" kern="1200" dirty="0" smtClean="0">
                <a:solidFill>
                  <a:schemeClr val="bg1"/>
                </a:solidFill>
                <a:latin typeface="Arial" pitchFamily="34" charset="0"/>
                <a:ea typeface="+mn-ea"/>
                <a:cs typeface="Arial" pitchFamily="34" charset="0"/>
              </a:defRPr>
            </a:lvl1pPr>
          </a:lstStyle>
          <a:p>
            <a:r>
              <a:rPr lang="fr-FR" smtClean="0"/>
              <a:t>CAHUZAC Eric</a:t>
            </a:r>
          </a:p>
          <a:p>
            <a:r>
              <a:rPr lang="fr-FR" smtClean="0">
                <a:solidFill>
                  <a:srgbClr val="C5DD01"/>
                </a:solidFill>
              </a:rPr>
              <a:t>INRA, US ODR</a:t>
            </a:r>
          </a:p>
          <a:p>
            <a:r>
              <a:rPr lang="fr-FR" smtClean="0">
                <a:solidFill>
                  <a:srgbClr val="C5DD01"/>
                </a:solidFill>
              </a:rPr>
              <a:t>F-31000 Toulouse</a:t>
            </a:r>
            <a:endParaRPr lang="fr-FR">
              <a:solidFill>
                <a:srgbClr val="C5DD01"/>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73" r:id="rId2"/>
  </p:sldLayoutIdLst>
  <p:hf hdr="0"/>
  <p:txStyles>
    <p:titleStyle>
      <a:lvl1pPr algn="l" defTabSz="914400" rtl="0" eaLnBrk="1" latinLnBrk="0" hangingPunct="1">
        <a:spcBef>
          <a:spcPct val="0"/>
        </a:spcBef>
        <a:buNone/>
        <a:defRPr sz="2800" b="1" kern="1200">
          <a:solidFill>
            <a:srgbClr val="6F9D20"/>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None/>
        <a:defRPr sz="2000" b="1" kern="1200">
          <a:solidFill>
            <a:schemeClr val="tx1">
              <a:lumMod val="50000"/>
              <a:lumOff val="50000"/>
            </a:schemeClr>
          </a:solidFill>
          <a:latin typeface="Arial" pitchFamily="34" charset="0"/>
          <a:ea typeface="+mn-ea"/>
          <a:cs typeface="Arial" pitchFamily="34" charset="0"/>
        </a:defRPr>
      </a:lvl1pPr>
      <a:lvl2pPr marL="266700" indent="-266700" algn="l" defTabSz="914400" rtl="0" eaLnBrk="1" latinLnBrk="0" hangingPunct="1">
        <a:spcBef>
          <a:spcPct val="20000"/>
        </a:spcBef>
        <a:buClr>
          <a:srgbClr val="C5DD01"/>
        </a:buClr>
        <a:buFont typeface="Wingdings" pitchFamily="2" charset="2"/>
        <a:buChar char="v"/>
        <a:defRPr sz="1800" b="0" kern="1200">
          <a:solidFill>
            <a:schemeClr val="tx1">
              <a:lumMod val="50000"/>
              <a:lumOff val="50000"/>
            </a:schemeClr>
          </a:solidFill>
          <a:latin typeface="Arial" pitchFamily="34" charset="0"/>
          <a:ea typeface="+mn-ea"/>
          <a:cs typeface="Arial" pitchFamily="34" charset="0"/>
        </a:defRPr>
      </a:lvl2pPr>
      <a:lvl3pPr marL="628650" indent="-180975" algn="l" defTabSz="914400" rtl="0" eaLnBrk="1" latinLnBrk="0" hangingPunct="1">
        <a:spcBef>
          <a:spcPct val="20000"/>
        </a:spcBef>
        <a:buClr>
          <a:srgbClr val="C5DD01"/>
        </a:buClr>
        <a:buFont typeface="Wingdings" pitchFamily="2" charset="2"/>
        <a:buChar char="§"/>
        <a:defRPr sz="1800" b="0" kern="1200">
          <a:solidFill>
            <a:schemeClr val="tx1">
              <a:lumMod val="50000"/>
              <a:lumOff val="50000"/>
            </a:schemeClr>
          </a:solidFill>
          <a:latin typeface="Arial" pitchFamily="34" charset="0"/>
          <a:ea typeface="+mn-ea"/>
          <a:cs typeface="Arial" pitchFamily="34" charset="0"/>
        </a:defRPr>
      </a:lvl3pPr>
      <a:lvl4pPr marL="1076325" indent="-180975" algn="l" defTabSz="914400" rtl="0" eaLnBrk="1" latinLnBrk="0" hangingPunct="1">
        <a:spcBef>
          <a:spcPct val="20000"/>
        </a:spcBef>
        <a:buFont typeface="Wingdings" pitchFamily="2" charset="2"/>
        <a:buChar char="§"/>
        <a:defRPr sz="1800" b="0" kern="1200">
          <a:solidFill>
            <a:schemeClr val="tx1">
              <a:lumMod val="50000"/>
              <a:lumOff val="50000"/>
            </a:schemeClr>
          </a:solidFill>
          <a:latin typeface="Arial" pitchFamily="34" charset="0"/>
          <a:ea typeface="+mn-ea"/>
          <a:cs typeface="Arial" pitchFamily="34" charset="0"/>
        </a:defRPr>
      </a:lvl4pPr>
      <a:lvl5pPr marL="1524000" indent="-180975" algn="l" defTabSz="914400" rtl="0" eaLnBrk="1" latinLnBrk="0" hangingPunct="1">
        <a:spcBef>
          <a:spcPct val="20000"/>
        </a:spcBef>
        <a:buFont typeface="Wingdings" pitchFamily="2" charset="2"/>
        <a:buChar char="§"/>
        <a:defRPr sz="1800" b="0" kern="1200">
          <a:solidFill>
            <a:schemeClr val="tx1">
              <a:lumMod val="50000"/>
              <a:lumOff val="50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1.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8.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ctrTitle"/>
          </p:nvPr>
        </p:nvSpPr>
        <p:spPr>
          <a:xfrm>
            <a:off x="1299600" y="3888000"/>
            <a:ext cx="7376856" cy="1076400"/>
          </a:xfrm>
        </p:spPr>
        <p:txBody>
          <a:bodyPr/>
          <a:lstStyle/>
          <a:p>
            <a:r>
              <a:rPr lang="fr-FR" dirty="0" smtClean="0"/>
              <a:t>Plateforme ODR</a:t>
            </a:r>
            <a:endParaRPr lang="fr-FR" dirty="0"/>
          </a:p>
        </p:txBody>
      </p:sp>
      <p:sp>
        <p:nvSpPr>
          <p:cNvPr id="7" name="Sous-titre 6"/>
          <p:cNvSpPr>
            <a:spLocks noGrp="1"/>
          </p:cNvSpPr>
          <p:nvPr>
            <p:ph type="subTitle" idx="1"/>
          </p:nvPr>
        </p:nvSpPr>
        <p:spPr/>
        <p:txBody>
          <a:bodyPr/>
          <a:lstStyle/>
          <a:p>
            <a:r>
              <a:rPr lang="fr-FR" dirty="0" smtClean="0"/>
              <a:t>Toulouse, 12 Juin 2017</a:t>
            </a:r>
            <a:endParaRPr lang="fr-FR" dirty="0"/>
          </a:p>
        </p:txBody>
      </p:sp>
      <p:sp>
        <p:nvSpPr>
          <p:cNvPr id="4" name="Espace réservé de la date 3"/>
          <p:cNvSpPr>
            <a:spLocks noGrp="1"/>
          </p:cNvSpPr>
          <p:nvPr>
            <p:ph type="dt" sz="half" idx="10"/>
          </p:nvPr>
        </p:nvSpPr>
        <p:spPr/>
        <p:txBody>
          <a:bodyPr/>
          <a:lstStyle/>
          <a:p>
            <a:pPr algn="r"/>
            <a:r>
              <a:rPr lang="fr-FR" dirty="0" smtClean="0"/>
              <a:t>Juin 12, 2017</a:t>
            </a:r>
            <a:endParaRPr lang="fr-FR" dirty="0"/>
          </a:p>
        </p:txBody>
      </p:sp>
      <p:sp>
        <p:nvSpPr>
          <p:cNvPr id="5" name="Espace réservé du pied de page 4"/>
          <p:cNvSpPr>
            <a:spLocks noGrp="1"/>
          </p:cNvSpPr>
          <p:nvPr>
            <p:ph type="ftr" sz="quarter" idx="11"/>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899592" y="3401455"/>
            <a:ext cx="1470082" cy="1727372"/>
          </a:xfrm>
          <a:prstGeom prst="rect">
            <a:avLst/>
          </a:prstGeom>
          <a:ln cap="sq">
            <a:solidFill>
              <a:schemeClr val="accent6"/>
            </a:solidFill>
            <a:prstDash val="sysDot"/>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50" name="Rectangle 49"/>
          <p:cNvSpPr/>
          <p:nvPr/>
        </p:nvSpPr>
        <p:spPr>
          <a:xfrm>
            <a:off x="3275856" y="3501008"/>
            <a:ext cx="2070191" cy="16278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p:txBody>
          <a:bodyPr>
            <a:normAutofit fontScale="90000"/>
          </a:bodyPr>
          <a:lstStyle/>
          <a:p>
            <a:pPr marL="285750" indent="-285750">
              <a:lnSpc>
                <a:spcPct val="150000"/>
              </a:lnSpc>
            </a:pPr>
            <a:r>
              <a:rPr lang="fr-FR" dirty="0" smtClean="0"/>
              <a:t>Espace projet</a:t>
            </a:r>
            <a:endParaRPr lang="fr-FR" dirty="0"/>
          </a:p>
        </p:txBody>
      </p:sp>
      <p:sp>
        <p:nvSpPr>
          <p:cNvPr id="5" name="Espace réservé de la date 4"/>
          <p:cNvSpPr>
            <a:spLocks noGrp="1"/>
          </p:cNvSpPr>
          <p:nvPr>
            <p:ph type="dt" sz="half" idx="10"/>
          </p:nvPr>
        </p:nvSpPr>
        <p:spPr/>
        <p:txBody>
          <a:bodyPr/>
          <a:lstStyle/>
          <a:p>
            <a:r>
              <a:rPr lang="fr-FR" dirty="0" smtClean="0"/>
              <a:t>12 Juin, 2017</a:t>
            </a:r>
            <a:endParaRPr lang="fr-FR" dirty="0"/>
          </a:p>
        </p:txBody>
      </p:sp>
      <p:sp>
        <p:nvSpPr>
          <p:cNvPr id="6" name="Espace réservé du numéro de diapositive 5"/>
          <p:cNvSpPr>
            <a:spLocks noGrp="1"/>
          </p:cNvSpPr>
          <p:nvPr>
            <p:ph type="sldNum" sz="quarter" idx="4"/>
          </p:nvPr>
        </p:nvSpPr>
        <p:spPr/>
        <p:txBody>
          <a:bodyPr/>
          <a:lstStyle/>
          <a:p>
            <a:r>
              <a:rPr lang="fr-FR" dirty="0" smtClean="0"/>
              <a:t>.0</a:t>
            </a:r>
            <a:fld id="{87F82608-1F87-4CE6-AB9F-1A3E6FFBDE6F}" type="slidenum">
              <a:rPr lang="fr-FR" smtClean="0"/>
              <a:pPr/>
              <a:t>10</a:t>
            </a:fld>
            <a:endParaRPr lang="fr-FR" dirty="0"/>
          </a:p>
        </p:txBody>
      </p:sp>
      <p:sp>
        <p:nvSpPr>
          <p:cNvPr id="7" name="Espace réservé du texte 6"/>
          <p:cNvSpPr>
            <a:spLocks noGrp="1"/>
          </p:cNvSpPr>
          <p:nvPr>
            <p:ph type="body" sz="quarter" idx="12"/>
          </p:nvPr>
        </p:nvSpPr>
        <p:spPr>
          <a:xfrm>
            <a:off x="3492000" y="6332400"/>
            <a:ext cx="4392488" cy="369332"/>
          </a:xfrm>
        </p:spPr>
        <p:txBody>
          <a:bodyPr anchor="t"/>
          <a:lstStyle/>
          <a:p>
            <a:r>
              <a:rPr lang="fr-FR" dirty="0" smtClean="0">
                <a:solidFill>
                  <a:schemeClr val="bg1"/>
                </a:solidFill>
              </a:rPr>
              <a:t>Plateforme ODR</a:t>
            </a:r>
            <a:br>
              <a:rPr lang="fr-FR" dirty="0" smtClean="0">
                <a:solidFill>
                  <a:schemeClr val="bg1"/>
                </a:solidFill>
              </a:rPr>
            </a:br>
            <a:endParaRPr lang="fr-FR" dirty="0"/>
          </a:p>
        </p:txBody>
      </p:sp>
      <p:sp>
        <p:nvSpPr>
          <p:cNvPr id="8" name="Espace réservé du pied de page 7"/>
          <p:cNvSpPr>
            <a:spLocks noGrp="1"/>
          </p:cNvSpPr>
          <p:nvPr>
            <p:ph type="ftr" sz="quarter" idx="3"/>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grpSp>
        <p:nvGrpSpPr>
          <p:cNvPr id="61" name="Groupe 60"/>
          <p:cNvGrpSpPr/>
          <p:nvPr/>
        </p:nvGrpSpPr>
        <p:grpSpPr>
          <a:xfrm>
            <a:off x="3763684" y="2492413"/>
            <a:ext cx="1094532" cy="860425"/>
            <a:chOff x="4989637" y="3317254"/>
            <a:chExt cx="1094532" cy="860425"/>
          </a:xfrm>
        </p:grpSpPr>
        <p:sp>
          <p:nvSpPr>
            <p:cNvPr id="26" name="Oval 7"/>
            <p:cNvSpPr/>
            <p:nvPr/>
          </p:nvSpPr>
          <p:spPr bwMode="auto">
            <a:xfrm>
              <a:off x="4989637" y="3317254"/>
              <a:ext cx="1094532" cy="86042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B0F0"/>
            </a:solidFill>
            <a:ln w="9528">
              <a:solidFill>
                <a:srgbClr val="000000"/>
              </a:solidFill>
              <a:prstDash val="solid"/>
              <a:round/>
            </a:ln>
          </p:spPr>
          <p:txBody>
            <a:bodyPr wrap="none" anchor="ctr" compatLnSpc="0"/>
            <a:lstStyle/>
            <a:p>
              <a:pPr algn="ctr">
                <a:spcBef>
                  <a:spcPts val="500"/>
                </a:spcBef>
                <a:spcAft>
                  <a:spcPts val="0"/>
                </a:spcAft>
                <a:defRPr/>
              </a:pPr>
              <a:endParaRPr lang="fr-FR" sz="1200" dirty="0" smtClean="0">
                <a:latin typeface="Times New Roman"/>
                <a:ea typeface="Times New Roman"/>
              </a:endParaRPr>
            </a:p>
            <a:p>
              <a:pPr algn="ctr">
                <a:spcBef>
                  <a:spcPts val="500"/>
                </a:spcBef>
                <a:spcAft>
                  <a:spcPts val="0"/>
                </a:spcAft>
                <a:defRPr/>
              </a:pPr>
              <a:r>
                <a:rPr lang="fr-FR" sz="1200" dirty="0" smtClean="0">
                  <a:solidFill>
                    <a:schemeClr val="bg1"/>
                  </a:solidFill>
                  <a:latin typeface="+mj-lt"/>
                  <a:ea typeface="Times New Roman"/>
                </a:rPr>
                <a:t>Utilisateur </a:t>
              </a:r>
            </a:p>
            <a:p>
              <a:pPr algn="ctr">
                <a:spcBef>
                  <a:spcPts val="500"/>
                </a:spcBef>
                <a:spcAft>
                  <a:spcPts val="0"/>
                </a:spcAft>
                <a:defRPr/>
              </a:pPr>
              <a:r>
                <a:rPr lang="fr-FR" sz="1200" dirty="0" smtClean="0">
                  <a:solidFill>
                    <a:schemeClr val="bg1"/>
                  </a:solidFill>
                  <a:latin typeface="+mj-lt"/>
                  <a:ea typeface="Times New Roman"/>
                </a:rPr>
                <a:t>du projet</a:t>
              </a:r>
              <a:endParaRPr lang="fr-FR" sz="1200" dirty="0">
                <a:solidFill>
                  <a:schemeClr val="bg1"/>
                </a:solidFill>
                <a:latin typeface="+mj-lt"/>
                <a:ea typeface="Times New Roman"/>
              </a:endParaRPr>
            </a:p>
          </p:txBody>
        </p:sp>
        <p:pic>
          <p:nvPicPr>
            <p:cNvPr id="28" name="Picture 12" descr="C:\Users\Administrateur\Desktop\user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434" y="3354119"/>
              <a:ext cx="282938" cy="283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Espace réservé du contenu 3"/>
          <p:cNvSpPr>
            <a:spLocks noGrp="1"/>
          </p:cNvSpPr>
          <p:nvPr>
            <p:ph idx="1"/>
          </p:nvPr>
        </p:nvSpPr>
        <p:spPr>
          <a:xfrm>
            <a:off x="1299600" y="1101600"/>
            <a:ext cx="4208504" cy="959248"/>
          </a:xfrm>
        </p:spPr>
        <p:txBody>
          <a:bodyPr>
            <a:normAutofit fontScale="92500" lnSpcReduction="20000"/>
          </a:bodyPr>
          <a:lstStyle/>
          <a:p>
            <a:pPr marL="285750" indent="-285750">
              <a:lnSpc>
                <a:spcPct val="150000"/>
              </a:lnSpc>
              <a:buClr>
                <a:srgbClr val="C5DD01"/>
              </a:buClr>
              <a:buFont typeface="Wingdings" pitchFamily="2" charset="2"/>
              <a:buChar char="v"/>
            </a:pPr>
            <a:endParaRPr lang="fr-FR" b="0" dirty="0" smtClean="0"/>
          </a:p>
          <a:p>
            <a:pPr marL="285750" indent="-285750">
              <a:lnSpc>
                <a:spcPct val="150000"/>
              </a:lnSpc>
              <a:buClr>
                <a:srgbClr val="C5DD01"/>
              </a:buClr>
              <a:buFont typeface="Wingdings" pitchFamily="2" charset="2"/>
              <a:buChar char="v"/>
            </a:pPr>
            <a:r>
              <a:rPr lang="fr-FR" dirty="0" smtClean="0"/>
              <a:t>Traitement des données</a:t>
            </a:r>
          </a:p>
          <a:p>
            <a:endParaRPr lang="fr-FR" dirty="0"/>
          </a:p>
        </p:txBody>
      </p:sp>
      <p:sp>
        <p:nvSpPr>
          <p:cNvPr id="64" name="ZoneTexte 63"/>
          <p:cNvSpPr txBox="1"/>
          <p:nvPr/>
        </p:nvSpPr>
        <p:spPr>
          <a:xfrm>
            <a:off x="3520491" y="3688792"/>
            <a:ext cx="1726546" cy="646331"/>
          </a:xfrm>
          <a:prstGeom prst="rect">
            <a:avLst/>
          </a:prstGeom>
          <a:noFill/>
        </p:spPr>
        <p:txBody>
          <a:bodyPr wrap="square" rtlCol="0">
            <a:spAutoFit/>
          </a:bodyPr>
          <a:lstStyle/>
          <a:p>
            <a:pPr algn="ctr"/>
            <a:r>
              <a:rPr lang="fr-FR" dirty="0" smtClean="0">
                <a:solidFill>
                  <a:schemeClr val="bg1"/>
                </a:solidFill>
              </a:rPr>
              <a:t>Editeur de formule</a:t>
            </a:r>
            <a:endParaRPr lang="fr-FR" dirty="0">
              <a:solidFill>
                <a:schemeClr val="bg1"/>
              </a:solidFill>
            </a:endParaRPr>
          </a:p>
        </p:txBody>
      </p:sp>
      <p:pic>
        <p:nvPicPr>
          <p:cNvPr id="35" name="Picture 7" descr="C:\Users\Administrateur\Desktop\1381232018_Database_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6801" y="3622544"/>
            <a:ext cx="315474" cy="31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7" descr="C:\Users\Administrateur\Desktop\1381232018_Database_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5637" y="4135745"/>
            <a:ext cx="315474" cy="31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7" descr="C:\Users\Administrateur\Desktop\1381232018_Database_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5637" y="4663036"/>
            <a:ext cx="315474" cy="31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15" descr="C:\Users\Administrateur\Desktop\1381234421_our_process_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0920" y="4450552"/>
            <a:ext cx="580059" cy="552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p:cNvSpPr txBox="1"/>
          <p:nvPr/>
        </p:nvSpPr>
        <p:spPr>
          <a:xfrm>
            <a:off x="1563171" y="3626595"/>
            <a:ext cx="681597" cy="369332"/>
          </a:xfrm>
          <a:prstGeom prst="rect">
            <a:avLst/>
          </a:prstGeom>
          <a:noFill/>
        </p:spPr>
        <p:txBody>
          <a:bodyPr wrap="none" rtlCol="0">
            <a:spAutoFit/>
          </a:bodyPr>
          <a:lstStyle/>
          <a:p>
            <a:r>
              <a:rPr lang="fr-FR" dirty="0" smtClean="0"/>
              <a:t>Jeu A</a:t>
            </a:r>
            <a:endParaRPr lang="fr-FR" dirty="0"/>
          </a:p>
        </p:txBody>
      </p:sp>
      <p:sp>
        <p:nvSpPr>
          <p:cNvPr id="40" name="ZoneTexte 39"/>
          <p:cNvSpPr txBox="1"/>
          <p:nvPr/>
        </p:nvSpPr>
        <p:spPr>
          <a:xfrm>
            <a:off x="1563171" y="4135745"/>
            <a:ext cx="673582" cy="369332"/>
          </a:xfrm>
          <a:prstGeom prst="rect">
            <a:avLst/>
          </a:prstGeom>
          <a:noFill/>
        </p:spPr>
        <p:txBody>
          <a:bodyPr wrap="none" rtlCol="0">
            <a:spAutoFit/>
          </a:bodyPr>
          <a:lstStyle/>
          <a:p>
            <a:r>
              <a:rPr lang="fr-FR" dirty="0" smtClean="0"/>
              <a:t>Jeu B</a:t>
            </a:r>
            <a:endParaRPr lang="fr-FR" dirty="0"/>
          </a:p>
        </p:txBody>
      </p:sp>
      <p:sp>
        <p:nvSpPr>
          <p:cNvPr id="41" name="ZoneTexte 40"/>
          <p:cNvSpPr txBox="1"/>
          <p:nvPr/>
        </p:nvSpPr>
        <p:spPr>
          <a:xfrm>
            <a:off x="1559125" y="4651316"/>
            <a:ext cx="671979" cy="369332"/>
          </a:xfrm>
          <a:prstGeom prst="rect">
            <a:avLst/>
          </a:prstGeom>
          <a:noFill/>
        </p:spPr>
        <p:txBody>
          <a:bodyPr wrap="none" rtlCol="0">
            <a:spAutoFit/>
          </a:bodyPr>
          <a:lstStyle/>
          <a:p>
            <a:r>
              <a:rPr lang="fr-FR" dirty="0" smtClean="0"/>
              <a:t>Jeu C</a:t>
            </a:r>
            <a:endParaRPr lang="fr-FR" dirty="0"/>
          </a:p>
        </p:txBody>
      </p:sp>
      <p:sp>
        <p:nvSpPr>
          <p:cNvPr id="11" name="Flèche droite 10"/>
          <p:cNvSpPr/>
          <p:nvPr/>
        </p:nvSpPr>
        <p:spPr>
          <a:xfrm>
            <a:off x="2513968" y="4135745"/>
            <a:ext cx="648072" cy="369888"/>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dirty="0"/>
          </a:p>
        </p:txBody>
      </p:sp>
      <p:sp>
        <p:nvSpPr>
          <p:cNvPr id="58" name="Flèche droite 57"/>
          <p:cNvSpPr/>
          <p:nvPr/>
        </p:nvSpPr>
        <p:spPr>
          <a:xfrm>
            <a:off x="5508104" y="4135745"/>
            <a:ext cx="648072" cy="369888"/>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dirty="0"/>
          </a:p>
        </p:txBody>
      </p:sp>
      <p:sp>
        <p:nvSpPr>
          <p:cNvPr id="13" name="ZoneTexte 12"/>
          <p:cNvSpPr txBox="1"/>
          <p:nvPr/>
        </p:nvSpPr>
        <p:spPr>
          <a:xfrm>
            <a:off x="599670" y="2983506"/>
            <a:ext cx="2239972" cy="369332"/>
          </a:xfrm>
          <a:prstGeom prst="rect">
            <a:avLst/>
          </a:prstGeom>
          <a:noFill/>
        </p:spPr>
        <p:txBody>
          <a:bodyPr wrap="none" rtlCol="0">
            <a:spAutoFit/>
          </a:bodyPr>
          <a:lstStyle/>
          <a:p>
            <a:r>
              <a:rPr lang="fr-FR" dirty="0" smtClean="0"/>
              <a:t>Données hétérogènes</a:t>
            </a:r>
            <a:endParaRPr lang="fr-FR" dirty="0"/>
          </a:p>
        </p:txBody>
      </p:sp>
      <p:sp>
        <p:nvSpPr>
          <p:cNvPr id="14" name="ZoneTexte 13"/>
          <p:cNvSpPr txBox="1"/>
          <p:nvPr/>
        </p:nvSpPr>
        <p:spPr>
          <a:xfrm>
            <a:off x="5718759" y="3449835"/>
            <a:ext cx="2508123" cy="369332"/>
          </a:xfrm>
          <a:prstGeom prst="rect">
            <a:avLst/>
          </a:prstGeom>
          <a:noFill/>
        </p:spPr>
        <p:txBody>
          <a:bodyPr wrap="none" rtlCol="0">
            <a:spAutoFit/>
          </a:bodyPr>
          <a:lstStyle/>
          <a:p>
            <a:pPr algn="ctr"/>
            <a:r>
              <a:rPr lang="fr-FR" dirty="0" smtClean="0"/>
              <a:t>Indicateur géostatistique</a:t>
            </a:r>
            <a:endParaRPr lang="fr-FR" dirty="0"/>
          </a:p>
        </p:txBody>
      </p:sp>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20414" y="4135745"/>
            <a:ext cx="304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51791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marL="285750" indent="-285750">
              <a:lnSpc>
                <a:spcPct val="150000"/>
              </a:lnSpc>
            </a:pPr>
            <a:r>
              <a:rPr lang="fr-FR" dirty="0" smtClean="0"/>
              <a:t>Espace projet</a:t>
            </a:r>
            <a:endParaRPr lang="fr-FR" dirty="0"/>
          </a:p>
        </p:txBody>
      </p:sp>
      <p:sp>
        <p:nvSpPr>
          <p:cNvPr id="5" name="Espace réservé de la date 4"/>
          <p:cNvSpPr>
            <a:spLocks noGrp="1"/>
          </p:cNvSpPr>
          <p:nvPr>
            <p:ph type="dt" sz="half" idx="10"/>
          </p:nvPr>
        </p:nvSpPr>
        <p:spPr/>
        <p:txBody>
          <a:bodyPr/>
          <a:lstStyle/>
          <a:p>
            <a:r>
              <a:rPr lang="fr-FR" dirty="0" smtClean="0"/>
              <a:t>12 Juin, 2017</a:t>
            </a:r>
            <a:endParaRPr lang="fr-FR" dirty="0"/>
          </a:p>
        </p:txBody>
      </p:sp>
      <p:sp>
        <p:nvSpPr>
          <p:cNvPr id="6" name="Espace réservé du numéro de diapositive 5"/>
          <p:cNvSpPr>
            <a:spLocks noGrp="1"/>
          </p:cNvSpPr>
          <p:nvPr>
            <p:ph type="sldNum" sz="quarter" idx="4"/>
          </p:nvPr>
        </p:nvSpPr>
        <p:spPr/>
        <p:txBody>
          <a:bodyPr/>
          <a:lstStyle/>
          <a:p>
            <a:r>
              <a:rPr lang="fr-FR" dirty="0" smtClean="0"/>
              <a:t>.0</a:t>
            </a:r>
            <a:fld id="{87F82608-1F87-4CE6-AB9F-1A3E6FFBDE6F}" type="slidenum">
              <a:rPr lang="fr-FR" smtClean="0"/>
              <a:pPr/>
              <a:t>11</a:t>
            </a:fld>
            <a:endParaRPr lang="fr-FR" dirty="0"/>
          </a:p>
        </p:txBody>
      </p:sp>
      <p:sp>
        <p:nvSpPr>
          <p:cNvPr id="7" name="Espace réservé du texte 6"/>
          <p:cNvSpPr>
            <a:spLocks noGrp="1"/>
          </p:cNvSpPr>
          <p:nvPr>
            <p:ph type="body" sz="quarter" idx="12"/>
          </p:nvPr>
        </p:nvSpPr>
        <p:spPr>
          <a:xfrm>
            <a:off x="3492000" y="6332400"/>
            <a:ext cx="4392488" cy="369332"/>
          </a:xfrm>
        </p:spPr>
        <p:txBody>
          <a:bodyPr anchor="t"/>
          <a:lstStyle/>
          <a:p>
            <a:r>
              <a:rPr lang="fr-FR" dirty="0" smtClean="0">
                <a:solidFill>
                  <a:schemeClr val="bg1"/>
                </a:solidFill>
              </a:rPr>
              <a:t>Plateforme ODR</a:t>
            </a:r>
            <a:br>
              <a:rPr lang="fr-FR" dirty="0" smtClean="0">
                <a:solidFill>
                  <a:schemeClr val="bg1"/>
                </a:solidFill>
              </a:rPr>
            </a:br>
            <a:endParaRPr lang="fr-FR" dirty="0"/>
          </a:p>
        </p:txBody>
      </p:sp>
      <p:sp>
        <p:nvSpPr>
          <p:cNvPr id="8" name="Espace réservé du pied de page 7"/>
          <p:cNvSpPr>
            <a:spLocks noGrp="1"/>
          </p:cNvSpPr>
          <p:nvPr>
            <p:ph type="ftr" sz="quarter" idx="3"/>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sp>
        <p:nvSpPr>
          <p:cNvPr id="4" name="Espace réservé du contenu 3"/>
          <p:cNvSpPr>
            <a:spLocks noGrp="1"/>
          </p:cNvSpPr>
          <p:nvPr>
            <p:ph idx="1"/>
          </p:nvPr>
        </p:nvSpPr>
        <p:spPr>
          <a:xfrm>
            <a:off x="1299599" y="1101600"/>
            <a:ext cx="4541079" cy="1679328"/>
          </a:xfrm>
        </p:spPr>
        <p:txBody>
          <a:bodyPr>
            <a:normAutofit/>
          </a:bodyPr>
          <a:lstStyle/>
          <a:p>
            <a:pPr marL="285750" indent="-285750">
              <a:lnSpc>
                <a:spcPct val="150000"/>
              </a:lnSpc>
              <a:buClr>
                <a:srgbClr val="C5DD01"/>
              </a:buClr>
              <a:buFont typeface="Wingdings" pitchFamily="2" charset="2"/>
              <a:buChar char="v"/>
            </a:pPr>
            <a:endParaRPr lang="fr-FR" b="0" dirty="0" smtClean="0"/>
          </a:p>
          <a:p>
            <a:pPr marL="285750" indent="-285750">
              <a:lnSpc>
                <a:spcPct val="150000"/>
              </a:lnSpc>
              <a:buClr>
                <a:srgbClr val="C5DD01"/>
              </a:buClr>
              <a:buFont typeface="Wingdings" pitchFamily="2" charset="2"/>
              <a:buChar char="v"/>
            </a:pPr>
            <a:r>
              <a:rPr lang="fr-FR" dirty="0" smtClean="0"/>
              <a:t>Formats de sortie</a:t>
            </a:r>
            <a:endParaRPr lang="fr-FR" dirty="0"/>
          </a:p>
        </p:txBody>
      </p:sp>
      <p:sp>
        <p:nvSpPr>
          <p:cNvPr id="29" name="ZoneTexte 28"/>
          <p:cNvSpPr txBox="1"/>
          <p:nvPr/>
        </p:nvSpPr>
        <p:spPr>
          <a:xfrm>
            <a:off x="359933" y="3101328"/>
            <a:ext cx="1504771" cy="646331"/>
          </a:xfrm>
          <a:prstGeom prst="rect">
            <a:avLst/>
          </a:prstGeom>
          <a:noFill/>
        </p:spPr>
        <p:txBody>
          <a:bodyPr wrap="none" rtlCol="0">
            <a:spAutoFit/>
          </a:bodyPr>
          <a:lstStyle/>
          <a:p>
            <a:pPr algn="ctr"/>
            <a:r>
              <a:rPr lang="fr-FR" dirty="0"/>
              <a:t>Indicateur </a:t>
            </a:r>
            <a:endParaRPr lang="fr-FR" dirty="0" smtClean="0"/>
          </a:p>
          <a:p>
            <a:pPr algn="ctr"/>
            <a:r>
              <a:rPr lang="fr-FR" dirty="0" smtClean="0"/>
              <a:t>géostatistique</a:t>
            </a:r>
            <a:endParaRPr lang="fr-FR" dirty="0"/>
          </a:p>
        </p:txBody>
      </p:sp>
      <p:sp>
        <p:nvSpPr>
          <p:cNvPr id="30" name="Flèche droite 29"/>
          <p:cNvSpPr/>
          <p:nvPr/>
        </p:nvSpPr>
        <p:spPr>
          <a:xfrm rot="20246331">
            <a:off x="2043462" y="3830303"/>
            <a:ext cx="916640" cy="237596"/>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9919" y="3849469"/>
            <a:ext cx="304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Imag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2999" y="4415301"/>
            <a:ext cx="364494" cy="364494"/>
          </a:xfrm>
          <a:prstGeom prst="rect">
            <a:avLst/>
          </a:prstGeom>
        </p:spPr>
      </p:pic>
      <p:sp>
        <p:nvSpPr>
          <p:cNvPr id="10" name="ZoneTexte 9"/>
          <p:cNvSpPr txBox="1"/>
          <p:nvPr/>
        </p:nvSpPr>
        <p:spPr>
          <a:xfrm>
            <a:off x="2946500" y="4925729"/>
            <a:ext cx="1837491" cy="369332"/>
          </a:xfrm>
          <a:prstGeom prst="rect">
            <a:avLst/>
          </a:prstGeom>
          <a:noFill/>
        </p:spPr>
        <p:txBody>
          <a:bodyPr wrap="none" rtlCol="0">
            <a:spAutoFit/>
          </a:bodyPr>
          <a:lstStyle/>
          <a:p>
            <a:r>
              <a:rPr lang="fr-FR" dirty="0" smtClean="0"/>
              <a:t>Table de stockage</a:t>
            </a:r>
            <a:endParaRPr lang="fr-FR" dirty="0"/>
          </a:p>
        </p:txBody>
      </p:sp>
      <p:sp>
        <p:nvSpPr>
          <p:cNvPr id="15" name="ZoneTexte 14"/>
          <p:cNvSpPr txBox="1"/>
          <p:nvPr/>
        </p:nvSpPr>
        <p:spPr>
          <a:xfrm>
            <a:off x="2946500" y="3628222"/>
            <a:ext cx="1914627" cy="369332"/>
          </a:xfrm>
          <a:prstGeom prst="rect">
            <a:avLst/>
          </a:prstGeom>
          <a:noFill/>
        </p:spPr>
        <p:txBody>
          <a:bodyPr wrap="none" rtlCol="0">
            <a:spAutoFit/>
          </a:bodyPr>
          <a:lstStyle/>
          <a:p>
            <a:r>
              <a:rPr lang="fr-FR" dirty="0" smtClean="0"/>
              <a:t>Cartes interactives</a:t>
            </a:r>
            <a:endParaRPr lang="fr-FR" dirty="0"/>
          </a:p>
        </p:txBody>
      </p:sp>
      <p:pic>
        <p:nvPicPr>
          <p:cNvPr id="39" name="Picture 16" descr="C:\Users\Administrateur\Desktop\1381234668_Layer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25204" y="3132535"/>
            <a:ext cx="557220" cy="53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ZoneTexte 15"/>
          <p:cNvSpPr txBox="1"/>
          <p:nvPr/>
        </p:nvSpPr>
        <p:spPr>
          <a:xfrm>
            <a:off x="6651443" y="4266021"/>
            <a:ext cx="1936684" cy="369332"/>
          </a:xfrm>
          <a:prstGeom prst="rect">
            <a:avLst/>
          </a:prstGeom>
          <a:noFill/>
        </p:spPr>
        <p:txBody>
          <a:bodyPr wrap="none" rtlCol="0">
            <a:spAutoFit/>
          </a:bodyPr>
          <a:lstStyle/>
          <a:p>
            <a:r>
              <a:rPr lang="fr-FR" dirty="0" smtClean="0"/>
              <a:t>Fiches descriptives</a:t>
            </a:r>
            <a:endParaRPr lang="fr-FR" dirty="0"/>
          </a:p>
        </p:txBody>
      </p:sp>
      <p:pic>
        <p:nvPicPr>
          <p:cNvPr id="3076" name="Picture 4" descr="layers.png (16×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30369" y="4334092"/>
            <a:ext cx="259409" cy="259409"/>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7" descr="C:\Users\Administrateur\Desktop\1381232018_Database_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86470" y="5326473"/>
            <a:ext cx="315474" cy="31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ZoneTexte 16"/>
          <p:cNvSpPr txBox="1"/>
          <p:nvPr/>
        </p:nvSpPr>
        <p:spPr>
          <a:xfrm>
            <a:off x="6651443" y="5289148"/>
            <a:ext cx="2522807" cy="369332"/>
          </a:xfrm>
          <a:prstGeom prst="rect">
            <a:avLst/>
          </a:prstGeom>
          <a:noFill/>
        </p:spPr>
        <p:txBody>
          <a:bodyPr wrap="none" rtlCol="0">
            <a:spAutoFit/>
          </a:bodyPr>
          <a:lstStyle/>
          <a:p>
            <a:r>
              <a:rPr lang="fr-FR" dirty="0" smtClean="0"/>
              <a:t>Nouveau jeu de données</a:t>
            </a:r>
            <a:endParaRPr lang="fr-FR" dirty="0"/>
          </a:p>
        </p:txBody>
      </p:sp>
      <p:sp>
        <p:nvSpPr>
          <p:cNvPr id="22" name="Flèche droite 21"/>
          <p:cNvSpPr/>
          <p:nvPr/>
        </p:nvSpPr>
        <p:spPr>
          <a:xfrm rot="1038662">
            <a:off x="2033303" y="4570649"/>
            <a:ext cx="916640" cy="237596"/>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dirty="0"/>
          </a:p>
        </p:txBody>
      </p:sp>
      <p:sp>
        <p:nvSpPr>
          <p:cNvPr id="23" name="Flèche droite 22"/>
          <p:cNvSpPr/>
          <p:nvPr/>
        </p:nvSpPr>
        <p:spPr>
          <a:xfrm rot="20370455">
            <a:off x="4966837" y="4499424"/>
            <a:ext cx="916640" cy="237596"/>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dirty="0"/>
          </a:p>
        </p:txBody>
      </p:sp>
      <p:sp>
        <p:nvSpPr>
          <p:cNvPr id="24" name="Flèche droite 23"/>
          <p:cNvSpPr/>
          <p:nvPr/>
        </p:nvSpPr>
        <p:spPr>
          <a:xfrm rot="1076855">
            <a:off x="4968140" y="5171446"/>
            <a:ext cx="916640" cy="237596"/>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5900929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400" dirty="0" smtClean="0"/>
              <a:t>Espace projet</a:t>
            </a:r>
            <a:endParaRPr lang="fr-FR" sz="2400" dirty="0"/>
          </a:p>
        </p:txBody>
      </p:sp>
      <p:sp>
        <p:nvSpPr>
          <p:cNvPr id="3" name="Espace réservé du contenu 2"/>
          <p:cNvSpPr>
            <a:spLocks noGrp="1"/>
          </p:cNvSpPr>
          <p:nvPr>
            <p:ph idx="1"/>
          </p:nvPr>
        </p:nvSpPr>
        <p:spPr>
          <a:xfrm>
            <a:off x="1299600" y="1101600"/>
            <a:ext cx="7448864" cy="4777200"/>
          </a:xfrm>
        </p:spPr>
        <p:txBody>
          <a:bodyPr>
            <a:normAutofit/>
          </a:bodyPr>
          <a:lstStyle/>
          <a:p>
            <a:pPr marL="285750" indent="-285750">
              <a:lnSpc>
                <a:spcPct val="150000"/>
              </a:lnSpc>
              <a:buClr>
                <a:srgbClr val="C5DD01"/>
              </a:buClr>
              <a:buFont typeface="Wingdings" pitchFamily="2" charset="2"/>
              <a:buChar char="v"/>
            </a:pPr>
            <a:endParaRPr lang="fr-FR" dirty="0" smtClean="0"/>
          </a:p>
          <a:p>
            <a:pPr marL="285750" indent="-285750">
              <a:lnSpc>
                <a:spcPct val="150000"/>
              </a:lnSpc>
              <a:buClr>
                <a:srgbClr val="C5DD01"/>
              </a:buClr>
              <a:buFont typeface="Wingdings" pitchFamily="2" charset="2"/>
              <a:buChar char="v"/>
            </a:pPr>
            <a:r>
              <a:rPr lang="fr-FR" dirty="0" smtClean="0"/>
              <a:t>Partage des résultats</a:t>
            </a:r>
          </a:p>
          <a:p>
            <a:pPr marL="285750" lvl="2" indent="0">
              <a:lnSpc>
                <a:spcPct val="150000"/>
              </a:lnSpc>
              <a:buNone/>
            </a:pPr>
            <a:endParaRPr lang="fr-FR" dirty="0" smtClean="0"/>
          </a:p>
          <a:p>
            <a:pPr marL="571500" lvl="2" indent="-285750">
              <a:lnSpc>
                <a:spcPct val="150000"/>
              </a:lnSpc>
            </a:pPr>
            <a:r>
              <a:rPr lang="fr-FR" dirty="0" smtClean="0"/>
              <a:t>Possibilité de bloquer le niveau d’agrégation et d’appliquer des règles de secret statistique</a:t>
            </a:r>
          </a:p>
          <a:p>
            <a:pPr marL="571500" lvl="2" indent="-285750">
              <a:lnSpc>
                <a:spcPct val="150000"/>
              </a:lnSpc>
            </a:pPr>
            <a:endParaRPr lang="fr-FR" dirty="0" smtClean="0"/>
          </a:p>
          <a:p>
            <a:pPr marL="571500" lvl="2" indent="-285750">
              <a:lnSpc>
                <a:spcPct val="150000"/>
              </a:lnSpc>
            </a:pPr>
            <a:r>
              <a:rPr lang="fr-FR" dirty="0" smtClean="0"/>
              <a:t>Dossiers thématiques (publiable dans Joomla)</a:t>
            </a:r>
          </a:p>
          <a:p>
            <a:pPr marL="571500" lvl="2" indent="-285750">
              <a:lnSpc>
                <a:spcPct val="150000"/>
              </a:lnSpc>
            </a:pPr>
            <a:endParaRPr lang="fr-FR" dirty="0" smtClean="0"/>
          </a:p>
          <a:p>
            <a:pPr marL="571500" lvl="2" indent="-285750">
              <a:lnSpc>
                <a:spcPct val="150000"/>
              </a:lnSpc>
            </a:pPr>
            <a:r>
              <a:rPr lang="fr-FR" dirty="0" smtClean="0"/>
              <a:t>Diffusion de l’indicateur par flux au format TJS</a:t>
            </a:r>
          </a:p>
          <a:p>
            <a:pPr marL="571500" lvl="2" indent="-285750">
              <a:lnSpc>
                <a:spcPct val="150000"/>
              </a:lnSpc>
            </a:pPr>
            <a:endParaRPr lang="fr-FR" dirty="0" smtClean="0"/>
          </a:p>
          <a:p>
            <a:pPr marL="447675" lvl="2" indent="0">
              <a:buNone/>
            </a:pPr>
            <a:endParaRPr lang="fr-FR" dirty="0" smtClean="0"/>
          </a:p>
          <a:p>
            <a:pPr marL="447675" lvl="2" indent="0">
              <a:buNone/>
            </a:pPr>
            <a:endParaRPr lang="fr-FR" dirty="0" smtClean="0"/>
          </a:p>
          <a:p>
            <a:pPr marL="447675" lvl="2" indent="0">
              <a:buNone/>
            </a:pPr>
            <a:endParaRPr lang="fr-FR" dirty="0" smtClean="0"/>
          </a:p>
        </p:txBody>
      </p:sp>
      <p:sp>
        <p:nvSpPr>
          <p:cNvPr id="5" name="Espace réservé de la date 4"/>
          <p:cNvSpPr>
            <a:spLocks noGrp="1"/>
          </p:cNvSpPr>
          <p:nvPr>
            <p:ph type="dt" sz="half" idx="10"/>
          </p:nvPr>
        </p:nvSpPr>
        <p:spPr/>
        <p:txBody>
          <a:bodyPr/>
          <a:lstStyle/>
          <a:p>
            <a:r>
              <a:rPr lang="fr-FR" dirty="0" smtClean="0"/>
              <a:t>12 Juin, 2017</a:t>
            </a:r>
            <a:endParaRPr lang="fr-FR" dirty="0"/>
          </a:p>
        </p:txBody>
      </p:sp>
      <p:sp>
        <p:nvSpPr>
          <p:cNvPr id="6" name="Espace réservé du numéro de diapositive 5"/>
          <p:cNvSpPr>
            <a:spLocks noGrp="1"/>
          </p:cNvSpPr>
          <p:nvPr>
            <p:ph type="sldNum" sz="quarter" idx="4"/>
          </p:nvPr>
        </p:nvSpPr>
        <p:spPr/>
        <p:txBody>
          <a:bodyPr/>
          <a:lstStyle/>
          <a:p>
            <a:r>
              <a:rPr lang="fr-FR" dirty="0" smtClean="0"/>
              <a:t>.0</a:t>
            </a:r>
            <a:fld id="{87F82608-1F87-4CE6-AB9F-1A3E6FFBDE6F}" type="slidenum">
              <a:rPr lang="fr-FR" smtClean="0"/>
              <a:pPr/>
              <a:t>12</a:t>
            </a:fld>
            <a:endParaRPr lang="fr-FR" dirty="0"/>
          </a:p>
        </p:txBody>
      </p:sp>
      <p:sp>
        <p:nvSpPr>
          <p:cNvPr id="7" name="Espace réservé du texte 6"/>
          <p:cNvSpPr>
            <a:spLocks noGrp="1"/>
          </p:cNvSpPr>
          <p:nvPr>
            <p:ph type="body" sz="quarter" idx="12"/>
          </p:nvPr>
        </p:nvSpPr>
        <p:spPr>
          <a:xfrm>
            <a:off x="3492000" y="6332400"/>
            <a:ext cx="4392488" cy="369332"/>
          </a:xfrm>
        </p:spPr>
        <p:txBody>
          <a:bodyPr anchor="t"/>
          <a:lstStyle/>
          <a:p>
            <a:r>
              <a:rPr lang="fr-FR" dirty="0" smtClean="0">
                <a:solidFill>
                  <a:schemeClr val="bg1"/>
                </a:solidFill>
              </a:rPr>
              <a:t>Plateforme ODR</a:t>
            </a:r>
            <a:br>
              <a:rPr lang="fr-FR" dirty="0" smtClean="0">
                <a:solidFill>
                  <a:schemeClr val="bg1"/>
                </a:solidFill>
              </a:rPr>
            </a:br>
            <a:endParaRPr lang="fr-FR" dirty="0"/>
          </a:p>
        </p:txBody>
      </p:sp>
      <p:sp>
        <p:nvSpPr>
          <p:cNvPr id="8" name="Espace réservé du pied de page 7"/>
          <p:cNvSpPr>
            <a:spLocks noGrp="1"/>
          </p:cNvSpPr>
          <p:nvPr>
            <p:ph type="ftr" sz="quarter" idx="3"/>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spTree>
    <p:extLst>
      <p:ext uri="{BB962C8B-B14F-4D97-AF65-F5344CB8AC3E}">
        <p14:creationId xmlns:p14="http://schemas.microsoft.com/office/powerpoint/2010/main" val="13511625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Plateforme ODR </a:t>
            </a:r>
            <a:endParaRPr lang="fr-FR" dirty="0"/>
          </a:p>
        </p:txBody>
      </p:sp>
      <p:sp>
        <p:nvSpPr>
          <p:cNvPr id="3" name="Espace réservé du contenu 2"/>
          <p:cNvSpPr>
            <a:spLocks noGrp="1"/>
          </p:cNvSpPr>
          <p:nvPr>
            <p:ph idx="1"/>
          </p:nvPr>
        </p:nvSpPr>
        <p:spPr>
          <a:xfrm>
            <a:off x="1299600" y="1101600"/>
            <a:ext cx="7448864" cy="4777200"/>
          </a:xfrm>
        </p:spPr>
        <p:txBody>
          <a:bodyPr>
            <a:normAutofit/>
          </a:bodyPr>
          <a:lstStyle/>
          <a:p>
            <a:pPr marL="285750" indent="-285750">
              <a:lnSpc>
                <a:spcPct val="150000"/>
              </a:lnSpc>
              <a:buClr>
                <a:srgbClr val="C5DD01"/>
              </a:buClr>
              <a:buFont typeface="Wingdings" pitchFamily="2" charset="2"/>
              <a:buChar char="v"/>
            </a:pPr>
            <a:endParaRPr lang="fr-FR" dirty="0" smtClean="0"/>
          </a:p>
          <a:p>
            <a:pPr marL="285750" indent="-285750">
              <a:lnSpc>
                <a:spcPct val="150000"/>
              </a:lnSpc>
              <a:buClr>
                <a:srgbClr val="C5DD01"/>
              </a:buClr>
              <a:buFont typeface="Wingdings" pitchFamily="2" charset="2"/>
              <a:buChar char="v"/>
            </a:pPr>
            <a:r>
              <a:rPr lang="fr-FR" dirty="0" smtClean="0"/>
              <a:t>Un système d’information qui a vocation a :</a:t>
            </a:r>
          </a:p>
          <a:p>
            <a:pPr marL="285750" indent="-285750">
              <a:lnSpc>
                <a:spcPct val="150000"/>
              </a:lnSpc>
              <a:buClr>
                <a:srgbClr val="C5DD01"/>
              </a:buClr>
              <a:buFont typeface="Wingdings" pitchFamily="2" charset="2"/>
              <a:buChar char="v"/>
            </a:pPr>
            <a:endParaRPr lang="fr-FR" dirty="0" smtClean="0"/>
          </a:p>
          <a:p>
            <a:pPr marL="742950" lvl="1" indent="-285750">
              <a:lnSpc>
                <a:spcPct val="150000"/>
              </a:lnSpc>
            </a:pPr>
            <a:r>
              <a:rPr lang="fr-FR" dirty="0" smtClean="0"/>
              <a:t>Héberger et assembler des données sur le thème </a:t>
            </a:r>
            <a:r>
              <a:rPr lang="fr-FR" dirty="0"/>
              <a:t>agricole (</a:t>
            </a:r>
            <a:r>
              <a:rPr lang="fr-FR" sz="1600" i="1" dirty="0"/>
              <a:t>PAC, </a:t>
            </a:r>
            <a:r>
              <a:rPr lang="fr-FR" sz="1600" i="1" dirty="0" smtClean="0"/>
              <a:t>RPG, SIQO, </a:t>
            </a:r>
            <a:r>
              <a:rPr lang="fr-FR" sz="1600" i="1" dirty="0" smtClean="0"/>
              <a:t>Climat, …</a:t>
            </a:r>
            <a:r>
              <a:rPr lang="fr-FR" dirty="0" smtClean="0"/>
              <a:t>)</a:t>
            </a:r>
          </a:p>
          <a:p>
            <a:pPr marL="742950" lvl="1" indent="-285750">
              <a:lnSpc>
                <a:spcPct val="150000"/>
              </a:lnSpc>
            </a:pPr>
            <a:endParaRPr lang="fr-FR" dirty="0" smtClean="0"/>
          </a:p>
          <a:p>
            <a:pPr marL="742950" lvl="1" indent="-285750">
              <a:lnSpc>
                <a:spcPct val="150000"/>
              </a:lnSpc>
            </a:pPr>
            <a:endParaRPr lang="fr-FR" dirty="0" smtClean="0"/>
          </a:p>
          <a:p>
            <a:pPr marL="742950" lvl="1" indent="-285750">
              <a:lnSpc>
                <a:spcPct val="150000"/>
              </a:lnSpc>
            </a:pPr>
            <a:r>
              <a:rPr lang="fr-FR" dirty="0" smtClean="0"/>
              <a:t>Produire et diffuser des indicateurs statistiques à des communautés d’utilisateurs (</a:t>
            </a:r>
            <a:r>
              <a:rPr lang="fr-FR" sz="1600" i="1" dirty="0" smtClean="0"/>
              <a:t>chercheurs, doctorants, bureaux d’études, services ministériels, …</a:t>
            </a:r>
            <a:r>
              <a:rPr lang="fr-FR" dirty="0" smtClean="0"/>
              <a:t>)</a:t>
            </a:r>
          </a:p>
          <a:p>
            <a:pPr lvl="1">
              <a:lnSpc>
                <a:spcPct val="150000"/>
              </a:lnSpc>
            </a:pPr>
            <a:endParaRPr lang="fr-FR" sz="2000" dirty="0" smtClean="0"/>
          </a:p>
          <a:p>
            <a:pPr marL="447675" lvl="2" indent="0">
              <a:buNone/>
            </a:pPr>
            <a:endParaRPr lang="fr-FR" dirty="0" smtClean="0"/>
          </a:p>
        </p:txBody>
      </p:sp>
      <p:sp>
        <p:nvSpPr>
          <p:cNvPr id="5" name="Espace réservé de la date 4"/>
          <p:cNvSpPr>
            <a:spLocks noGrp="1"/>
          </p:cNvSpPr>
          <p:nvPr>
            <p:ph type="dt" sz="half" idx="10"/>
          </p:nvPr>
        </p:nvSpPr>
        <p:spPr/>
        <p:txBody>
          <a:bodyPr/>
          <a:lstStyle/>
          <a:p>
            <a:r>
              <a:rPr lang="fr-FR" dirty="0" smtClean="0"/>
              <a:t>12 Juin, 2017</a:t>
            </a:r>
            <a:endParaRPr lang="fr-FR" dirty="0"/>
          </a:p>
        </p:txBody>
      </p:sp>
      <p:sp>
        <p:nvSpPr>
          <p:cNvPr id="6" name="Espace réservé du numéro de diapositive 5"/>
          <p:cNvSpPr>
            <a:spLocks noGrp="1"/>
          </p:cNvSpPr>
          <p:nvPr>
            <p:ph type="sldNum" sz="quarter" idx="4"/>
          </p:nvPr>
        </p:nvSpPr>
        <p:spPr/>
        <p:txBody>
          <a:bodyPr/>
          <a:lstStyle/>
          <a:p>
            <a:r>
              <a:rPr lang="fr-FR" dirty="0" smtClean="0"/>
              <a:t>.0</a:t>
            </a:r>
            <a:fld id="{87F82608-1F87-4CE6-AB9F-1A3E6FFBDE6F}" type="slidenum">
              <a:rPr lang="fr-FR" smtClean="0"/>
              <a:pPr/>
              <a:t>2</a:t>
            </a:fld>
            <a:endParaRPr lang="fr-FR" dirty="0"/>
          </a:p>
        </p:txBody>
      </p:sp>
      <p:sp>
        <p:nvSpPr>
          <p:cNvPr id="7" name="Espace réservé du texte 6"/>
          <p:cNvSpPr>
            <a:spLocks noGrp="1"/>
          </p:cNvSpPr>
          <p:nvPr>
            <p:ph type="body" sz="quarter" idx="12"/>
          </p:nvPr>
        </p:nvSpPr>
        <p:spPr>
          <a:xfrm>
            <a:off x="3492000" y="6332400"/>
            <a:ext cx="4392488" cy="369332"/>
          </a:xfrm>
        </p:spPr>
        <p:txBody>
          <a:bodyPr anchor="t"/>
          <a:lstStyle/>
          <a:p>
            <a:r>
              <a:rPr lang="fr-FR" dirty="0" smtClean="0">
                <a:solidFill>
                  <a:schemeClr val="bg1"/>
                </a:solidFill>
              </a:rPr>
              <a:t>Plateforme ODR</a:t>
            </a:r>
            <a:br>
              <a:rPr lang="fr-FR" dirty="0" smtClean="0">
                <a:solidFill>
                  <a:schemeClr val="bg1"/>
                </a:solidFill>
              </a:rPr>
            </a:br>
            <a:endParaRPr lang="fr-FR" dirty="0"/>
          </a:p>
        </p:txBody>
      </p:sp>
      <p:sp>
        <p:nvSpPr>
          <p:cNvPr id="8" name="Espace réservé du pied de page 7"/>
          <p:cNvSpPr>
            <a:spLocks noGrp="1"/>
          </p:cNvSpPr>
          <p:nvPr>
            <p:ph type="ftr" sz="quarter" idx="3"/>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Plateforme ODR </a:t>
            </a:r>
            <a:endParaRPr lang="fr-FR" dirty="0"/>
          </a:p>
        </p:txBody>
      </p:sp>
      <p:sp>
        <p:nvSpPr>
          <p:cNvPr id="3" name="Espace réservé du contenu 2"/>
          <p:cNvSpPr>
            <a:spLocks noGrp="1"/>
          </p:cNvSpPr>
          <p:nvPr>
            <p:ph idx="1"/>
          </p:nvPr>
        </p:nvSpPr>
        <p:spPr>
          <a:xfrm>
            <a:off x="1299600" y="1101600"/>
            <a:ext cx="7448864" cy="4777200"/>
          </a:xfrm>
        </p:spPr>
        <p:txBody>
          <a:bodyPr>
            <a:normAutofit/>
          </a:bodyPr>
          <a:lstStyle/>
          <a:p>
            <a:pPr marL="285750" indent="-285750">
              <a:lnSpc>
                <a:spcPct val="150000"/>
              </a:lnSpc>
              <a:buClr>
                <a:srgbClr val="C5DD01"/>
              </a:buClr>
              <a:buFont typeface="Wingdings" pitchFamily="2" charset="2"/>
              <a:buChar char="v"/>
            </a:pPr>
            <a:r>
              <a:rPr lang="fr-FR" dirty="0" smtClean="0"/>
              <a:t>Architecture fonctionnelle:</a:t>
            </a:r>
          </a:p>
          <a:p>
            <a:pPr marL="447675" lvl="2" indent="0">
              <a:buNone/>
            </a:pPr>
            <a:endParaRPr lang="fr-FR" dirty="0" smtClean="0"/>
          </a:p>
          <a:p>
            <a:pPr marL="447675" lvl="2" indent="0">
              <a:buNone/>
            </a:pPr>
            <a:endParaRPr lang="fr-FR" dirty="0" smtClean="0"/>
          </a:p>
          <a:p>
            <a:pPr marL="447675" lvl="2" indent="0">
              <a:buNone/>
            </a:pPr>
            <a:endParaRPr lang="fr-FR" dirty="0" smtClean="0"/>
          </a:p>
        </p:txBody>
      </p:sp>
      <p:sp>
        <p:nvSpPr>
          <p:cNvPr id="5" name="Espace réservé de la date 4"/>
          <p:cNvSpPr>
            <a:spLocks noGrp="1"/>
          </p:cNvSpPr>
          <p:nvPr>
            <p:ph type="dt" sz="half" idx="10"/>
          </p:nvPr>
        </p:nvSpPr>
        <p:spPr/>
        <p:txBody>
          <a:bodyPr/>
          <a:lstStyle/>
          <a:p>
            <a:r>
              <a:rPr lang="fr-FR" dirty="0" smtClean="0"/>
              <a:t>12 Juin, 2017</a:t>
            </a:r>
            <a:endParaRPr lang="fr-FR" dirty="0"/>
          </a:p>
        </p:txBody>
      </p:sp>
      <p:sp>
        <p:nvSpPr>
          <p:cNvPr id="6" name="Espace réservé du numéro de diapositive 5"/>
          <p:cNvSpPr>
            <a:spLocks noGrp="1"/>
          </p:cNvSpPr>
          <p:nvPr>
            <p:ph type="sldNum" sz="quarter" idx="4"/>
          </p:nvPr>
        </p:nvSpPr>
        <p:spPr/>
        <p:txBody>
          <a:bodyPr/>
          <a:lstStyle/>
          <a:p>
            <a:r>
              <a:rPr lang="fr-FR" dirty="0" smtClean="0"/>
              <a:t>.0</a:t>
            </a:r>
            <a:fld id="{87F82608-1F87-4CE6-AB9F-1A3E6FFBDE6F}" type="slidenum">
              <a:rPr lang="fr-FR" smtClean="0"/>
              <a:pPr/>
              <a:t>3</a:t>
            </a:fld>
            <a:endParaRPr lang="fr-FR" dirty="0"/>
          </a:p>
        </p:txBody>
      </p:sp>
      <p:sp>
        <p:nvSpPr>
          <p:cNvPr id="7" name="Espace réservé du texte 6"/>
          <p:cNvSpPr>
            <a:spLocks noGrp="1"/>
          </p:cNvSpPr>
          <p:nvPr>
            <p:ph type="body" sz="quarter" idx="12"/>
          </p:nvPr>
        </p:nvSpPr>
        <p:spPr>
          <a:xfrm>
            <a:off x="3492000" y="6332400"/>
            <a:ext cx="4392488" cy="369332"/>
          </a:xfrm>
        </p:spPr>
        <p:txBody>
          <a:bodyPr anchor="t"/>
          <a:lstStyle/>
          <a:p>
            <a:r>
              <a:rPr lang="fr-FR" dirty="0" smtClean="0">
                <a:solidFill>
                  <a:schemeClr val="bg1"/>
                </a:solidFill>
              </a:rPr>
              <a:t>Plateforme ODR</a:t>
            </a:r>
            <a:br>
              <a:rPr lang="fr-FR" dirty="0" smtClean="0">
                <a:solidFill>
                  <a:schemeClr val="bg1"/>
                </a:solidFill>
              </a:rPr>
            </a:br>
            <a:endParaRPr lang="fr-FR" dirty="0"/>
          </a:p>
        </p:txBody>
      </p:sp>
      <p:sp>
        <p:nvSpPr>
          <p:cNvPr id="8" name="Espace réservé du pied de page 7"/>
          <p:cNvSpPr>
            <a:spLocks noGrp="1"/>
          </p:cNvSpPr>
          <p:nvPr>
            <p:ph type="ftr" sz="quarter" idx="3"/>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sp>
        <p:nvSpPr>
          <p:cNvPr id="45" name="Ellipse 44"/>
          <p:cNvSpPr/>
          <p:nvPr/>
        </p:nvSpPr>
        <p:spPr bwMode="auto">
          <a:xfrm>
            <a:off x="1475656" y="2060848"/>
            <a:ext cx="6048672" cy="3744416"/>
          </a:xfrm>
          <a:prstGeom prst="ellipse">
            <a:avLst/>
          </a:prstGeom>
          <a:gradFill flip="none" rotWithShape="1">
            <a:gsLst>
              <a:gs pos="0">
                <a:schemeClr val="accent1">
                  <a:tint val="100000"/>
                  <a:shade val="100000"/>
                  <a:satMod val="130000"/>
                  <a:alpha val="13000"/>
                </a:schemeClr>
              </a:gs>
              <a:gs pos="100000">
                <a:schemeClr val="accent1">
                  <a:tint val="50000"/>
                  <a:shade val="100000"/>
                  <a:satMod val="350000"/>
                  <a:alpha val="13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fr-FR" dirty="0"/>
          </a:p>
        </p:txBody>
      </p:sp>
      <p:sp>
        <p:nvSpPr>
          <p:cNvPr id="4" name="Rectangle 3"/>
          <p:cNvSpPr/>
          <p:nvPr/>
        </p:nvSpPr>
        <p:spPr>
          <a:xfrm>
            <a:off x="2879812" y="2563162"/>
            <a:ext cx="3276364" cy="721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Gestionnaire de contenu (Joomla)</a:t>
            </a:r>
            <a:endParaRPr lang="fr-FR" dirty="0"/>
          </a:p>
        </p:txBody>
      </p:sp>
      <p:sp>
        <p:nvSpPr>
          <p:cNvPr id="46" name="Rectangle 45"/>
          <p:cNvSpPr/>
          <p:nvPr/>
        </p:nvSpPr>
        <p:spPr>
          <a:xfrm>
            <a:off x="2521754" y="4244534"/>
            <a:ext cx="154817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Serveur de données</a:t>
            </a:r>
            <a:endParaRPr lang="fr-FR" dirty="0"/>
          </a:p>
        </p:txBody>
      </p:sp>
      <p:sp>
        <p:nvSpPr>
          <p:cNvPr id="47" name="Rectangle 46"/>
          <p:cNvSpPr/>
          <p:nvPr/>
        </p:nvSpPr>
        <p:spPr>
          <a:xfrm>
            <a:off x="4932040" y="4244534"/>
            <a:ext cx="1476164"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Espace projet (création d’indicateurs)</a:t>
            </a:r>
            <a:endParaRPr lang="fr-FR" dirty="0"/>
          </a:p>
        </p:txBody>
      </p:sp>
      <p:cxnSp>
        <p:nvCxnSpPr>
          <p:cNvPr id="49" name="Connecteur droit avec flèche 48"/>
          <p:cNvCxnSpPr>
            <a:stCxn id="46" idx="3"/>
          </p:cNvCxnSpPr>
          <p:nvPr/>
        </p:nvCxnSpPr>
        <p:spPr>
          <a:xfrm>
            <a:off x="4069926" y="4676582"/>
            <a:ext cx="900100" cy="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cxnSp>
        <p:nvCxnSpPr>
          <p:cNvPr id="53" name="Connecteur droit avec flèche 52"/>
          <p:cNvCxnSpPr/>
          <p:nvPr/>
        </p:nvCxnSpPr>
        <p:spPr>
          <a:xfrm flipV="1">
            <a:off x="3419872" y="3284984"/>
            <a:ext cx="0" cy="95955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55" name="Connecteur droit avec flèche 54"/>
          <p:cNvCxnSpPr/>
          <p:nvPr/>
        </p:nvCxnSpPr>
        <p:spPr>
          <a:xfrm flipV="1">
            <a:off x="5508104" y="3284984"/>
            <a:ext cx="0" cy="95955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1573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marL="285750" indent="-285750">
              <a:lnSpc>
                <a:spcPct val="150000"/>
              </a:lnSpc>
            </a:pPr>
            <a:r>
              <a:rPr lang="fr-FR" dirty="0" smtClean="0"/>
              <a:t>Serveur de données</a:t>
            </a:r>
            <a:endParaRPr lang="fr-FR" dirty="0"/>
          </a:p>
        </p:txBody>
      </p:sp>
      <p:sp>
        <p:nvSpPr>
          <p:cNvPr id="3" name="Espace réservé du contenu 2"/>
          <p:cNvSpPr>
            <a:spLocks noGrp="1"/>
          </p:cNvSpPr>
          <p:nvPr>
            <p:ph idx="1"/>
          </p:nvPr>
        </p:nvSpPr>
        <p:spPr>
          <a:xfrm>
            <a:off x="1299600" y="1101600"/>
            <a:ext cx="7448864" cy="4777200"/>
          </a:xfrm>
        </p:spPr>
        <p:txBody>
          <a:bodyPr>
            <a:normAutofit/>
          </a:bodyPr>
          <a:lstStyle/>
          <a:p>
            <a:pPr marL="285750" indent="-285750">
              <a:lnSpc>
                <a:spcPct val="150000"/>
              </a:lnSpc>
              <a:buClr>
                <a:srgbClr val="C5DD01"/>
              </a:buClr>
              <a:buFont typeface="Wingdings" pitchFamily="2" charset="2"/>
              <a:buChar char="v"/>
            </a:pPr>
            <a:endParaRPr lang="fr-FR" b="0" dirty="0" smtClean="0"/>
          </a:p>
          <a:p>
            <a:pPr marL="285750" indent="-285750">
              <a:lnSpc>
                <a:spcPct val="150000"/>
              </a:lnSpc>
              <a:buClr>
                <a:srgbClr val="C5DD01"/>
              </a:buClr>
              <a:buFont typeface="Wingdings" pitchFamily="2" charset="2"/>
              <a:buChar char="v"/>
            </a:pPr>
            <a:r>
              <a:rPr lang="fr-FR" b="0" dirty="0" smtClean="0"/>
              <a:t>Est composé de </a:t>
            </a:r>
            <a:r>
              <a:rPr lang="fr-FR" dirty="0" smtClean="0"/>
              <a:t>Zones de </a:t>
            </a:r>
            <a:r>
              <a:rPr lang="fr-FR" dirty="0" smtClean="0"/>
              <a:t>dépôt</a:t>
            </a:r>
          </a:p>
          <a:p>
            <a:pPr marL="285750" indent="-285750">
              <a:lnSpc>
                <a:spcPct val="150000"/>
              </a:lnSpc>
              <a:buClr>
                <a:srgbClr val="C5DD01"/>
              </a:buClr>
              <a:buFont typeface="Wingdings" pitchFamily="2" charset="2"/>
              <a:buChar char="v"/>
            </a:pPr>
            <a:endParaRPr lang="fr-FR" dirty="0" smtClean="0"/>
          </a:p>
          <a:p>
            <a:pPr marL="285750" indent="-285750">
              <a:lnSpc>
                <a:spcPct val="150000"/>
              </a:lnSpc>
              <a:buClr>
                <a:srgbClr val="C5DD01"/>
              </a:buClr>
              <a:buFont typeface="Wingdings" pitchFamily="2" charset="2"/>
              <a:buChar char="v"/>
            </a:pPr>
            <a:r>
              <a:rPr lang="fr-FR" b="0" dirty="0" smtClean="0"/>
              <a:t>Chaque utilisateur (titulaire)</a:t>
            </a:r>
          </a:p>
          <a:p>
            <a:pPr marL="571500" lvl="2" indent="-285750">
              <a:lnSpc>
                <a:spcPct val="150000"/>
              </a:lnSpc>
            </a:pPr>
            <a:r>
              <a:rPr lang="fr-FR" dirty="0" smtClean="0"/>
              <a:t>Créer sa propre zone de dépôt et stocker ses données en important des tables</a:t>
            </a:r>
            <a:endParaRPr lang="fr-FR" b="0" dirty="0" smtClean="0"/>
          </a:p>
          <a:p>
            <a:pPr marL="571500" lvl="2" indent="-285750">
              <a:lnSpc>
                <a:spcPct val="150000"/>
              </a:lnSpc>
            </a:pPr>
            <a:r>
              <a:rPr lang="fr-FR" dirty="0" smtClean="0"/>
              <a:t>Partager </a:t>
            </a:r>
            <a:r>
              <a:rPr lang="fr-FR" dirty="0" smtClean="0"/>
              <a:t>ses </a:t>
            </a:r>
            <a:r>
              <a:rPr lang="fr-FR" dirty="0" smtClean="0"/>
              <a:t>tables avec d’autres utilisateurs</a:t>
            </a:r>
          </a:p>
          <a:p>
            <a:pPr marL="571500" lvl="2" indent="-285750">
              <a:lnSpc>
                <a:spcPct val="150000"/>
              </a:lnSpc>
            </a:pPr>
            <a:r>
              <a:rPr lang="fr-FR" dirty="0" smtClean="0"/>
              <a:t>Autoriser d’autres utilisateurs à manipuler ses tables </a:t>
            </a:r>
            <a:r>
              <a:rPr lang="fr-FR" dirty="0" smtClean="0"/>
              <a:t>…sans </a:t>
            </a:r>
            <a:r>
              <a:rPr lang="fr-FR" dirty="0" smtClean="0"/>
              <a:t>pouvoir consulter les données </a:t>
            </a:r>
            <a:r>
              <a:rPr lang="fr-FR" dirty="0" smtClean="0"/>
              <a:t>individuelles (sensibles)</a:t>
            </a:r>
            <a:endParaRPr lang="fr-FR" b="0" dirty="0" smtClean="0"/>
          </a:p>
          <a:p>
            <a:pPr marL="447675" lvl="2" indent="0">
              <a:buNone/>
            </a:pPr>
            <a:endParaRPr lang="fr-FR" dirty="0" smtClean="0"/>
          </a:p>
          <a:p>
            <a:pPr marL="447675" lvl="2" indent="0">
              <a:buNone/>
            </a:pPr>
            <a:endParaRPr lang="fr-FR" dirty="0" smtClean="0"/>
          </a:p>
          <a:p>
            <a:pPr marL="447675" lvl="2" indent="0">
              <a:buNone/>
            </a:pPr>
            <a:endParaRPr lang="fr-FR" dirty="0" smtClean="0"/>
          </a:p>
        </p:txBody>
      </p:sp>
      <p:sp>
        <p:nvSpPr>
          <p:cNvPr id="5" name="Espace réservé de la date 4"/>
          <p:cNvSpPr>
            <a:spLocks noGrp="1"/>
          </p:cNvSpPr>
          <p:nvPr>
            <p:ph type="dt" sz="half" idx="10"/>
          </p:nvPr>
        </p:nvSpPr>
        <p:spPr/>
        <p:txBody>
          <a:bodyPr/>
          <a:lstStyle/>
          <a:p>
            <a:r>
              <a:rPr lang="fr-FR" dirty="0" smtClean="0"/>
              <a:t>12 Juin, 2017</a:t>
            </a:r>
            <a:endParaRPr lang="fr-FR" dirty="0"/>
          </a:p>
        </p:txBody>
      </p:sp>
      <p:sp>
        <p:nvSpPr>
          <p:cNvPr id="6" name="Espace réservé du numéro de diapositive 5"/>
          <p:cNvSpPr>
            <a:spLocks noGrp="1"/>
          </p:cNvSpPr>
          <p:nvPr>
            <p:ph type="sldNum" sz="quarter" idx="4"/>
          </p:nvPr>
        </p:nvSpPr>
        <p:spPr/>
        <p:txBody>
          <a:bodyPr/>
          <a:lstStyle/>
          <a:p>
            <a:r>
              <a:rPr lang="fr-FR" dirty="0" smtClean="0"/>
              <a:t>.0</a:t>
            </a:r>
            <a:fld id="{87F82608-1F87-4CE6-AB9F-1A3E6FFBDE6F}" type="slidenum">
              <a:rPr lang="fr-FR" smtClean="0"/>
              <a:pPr/>
              <a:t>4</a:t>
            </a:fld>
            <a:endParaRPr lang="fr-FR" dirty="0"/>
          </a:p>
        </p:txBody>
      </p:sp>
      <p:sp>
        <p:nvSpPr>
          <p:cNvPr id="7" name="Espace réservé du texte 6"/>
          <p:cNvSpPr>
            <a:spLocks noGrp="1"/>
          </p:cNvSpPr>
          <p:nvPr>
            <p:ph type="body" sz="quarter" idx="12"/>
          </p:nvPr>
        </p:nvSpPr>
        <p:spPr>
          <a:xfrm>
            <a:off x="3492000" y="6332400"/>
            <a:ext cx="4392488" cy="369332"/>
          </a:xfrm>
        </p:spPr>
        <p:txBody>
          <a:bodyPr anchor="t"/>
          <a:lstStyle/>
          <a:p>
            <a:r>
              <a:rPr lang="fr-FR" dirty="0" smtClean="0">
                <a:solidFill>
                  <a:schemeClr val="bg1"/>
                </a:solidFill>
              </a:rPr>
              <a:t>Plateforme ODR</a:t>
            </a:r>
            <a:br>
              <a:rPr lang="fr-FR" dirty="0" smtClean="0">
                <a:solidFill>
                  <a:schemeClr val="bg1"/>
                </a:solidFill>
              </a:rPr>
            </a:br>
            <a:endParaRPr lang="fr-FR" dirty="0"/>
          </a:p>
        </p:txBody>
      </p:sp>
      <p:sp>
        <p:nvSpPr>
          <p:cNvPr id="8" name="Espace réservé du pied de page 7"/>
          <p:cNvSpPr>
            <a:spLocks noGrp="1"/>
          </p:cNvSpPr>
          <p:nvPr>
            <p:ph type="ftr" sz="quarter" idx="3"/>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spTree>
    <p:extLst>
      <p:ext uri="{BB962C8B-B14F-4D97-AF65-F5344CB8AC3E}">
        <p14:creationId xmlns:p14="http://schemas.microsoft.com/office/powerpoint/2010/main" val="3969627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marL="285750" indent="-285750">
              <a:lnSpc>
                <a:spcPct val="150000"/>
              </a:lnSpc>
            </a:pPr>
            <a:r>
              <a:rPr lang="fr-FR" dirty="0" smtClean="0"/>
              <a:t>Serveur de données</a:t>
            </a:r>
            <a:endParaRPr lang="fr-FR" dirty="0"/>
          </a:p>
        </p:txBody>
      </p:sp>
      <p:sp>
        <p:nvSpPr>
          <p:cNvPr id="3" name="Espace réservé du contenu 2"/>
          <p:cNvSpPr>
            <a:spLocks noGrp="1"/>
          </p:cNvSpPr>
          <p:nvPr>
            <p:ph idx="1"/>
          </p:nvPr>
        </p:nvSpPr>
        <p:spPr>
          <a:xfrm>
            <a:off x="1299600" y="1101600"/>
            <a:ext cx="7448864" cy="4777200"/>
          </a:xfrm>
        </p:spPr>
        <p:txBody>
          <a:bodyPr>
            <a:normAutofit/>
          </a:bodyPr>
          <a:lstStyle/>
          <a:p>
            <a:pPr marL="285750" indent="-285750">
              <a:lnSpc>
                <a:spcPct val="150000"/>
              </a:lnSpc>
              <a:buClr>
                <a:srgbClr val="C5DD01"/>
              </a:buClr>
              <a:buFont typeface="Wingdings" pitchFamily="2" charset="2"/>
              <a:buChar char="v"/>
            </a:pPr>
            <a:endParaRPr lang="fr-FR" b="0" dirty="0" smtClean="0"/>
          </a:p>
          <a:p>
            <a:pPr marL="447675" lvl="2" indent="0">
              <a:buNone/>
            </a:pPr>
            <a:endParaRPr lang="fr-FR" dirty="0" smtClean="0"/>
          </a:p>
          <a:p>
            <a:pPr marL="447675" lvl="2" indent="0">
              <a:buNone/>
            </a:pPr>
            <a:endParaRPr lang="fr-FR" dirty="0" smtClean="0"/>
          </a:p>
          <a:p>
            <a:pPr marL="447675" lvl="2" indent="0">
              <a:buNone/>
            </a:pPr>
            <a:endParaRPr lang="fr-FR" dirty="0" smtClean="0"/>
          </a:p>
        </p:txBody>
      </p:sp>
      <p:sp>
        <p:nvSpPr>
          <p:cNvPr id="5" name="Espace réservé de la date 4"/>
          <p:cNvSpPr>
            <a:spLocks noGrp="1"/>
          </p:cNvSpPr>
          <p:nvPr>
            <p:ph type="dt" sz="half" idx="10"/>
          </p:nvPr>
        </p:nvSpPr>
        <p:spPr/>
        <p:txBody>
          <a:bodyPr/>
          <a:lstStyle/>
          <a:p>
            <a:r>
              <a:rPr lang="fr-FR" dirty="0" smtClean="0"/>
              <a:t>12 Juin, 2017</a:t>
            </a:r>
            <a:endParaRPr lang="fr-FR" dirty="0"/>
          </a:p>
        </p:txBody>
      </p:sp>
      <p:sp>
        <p:nvSpPr>
          <p:cNvPr id="6" name="Espace réservé du numéro de diapositive 5"/>
          <p:cNvSpPr>
            <a:spLocks noGrp="1"/>
          </p:cNvSpPr>
          <p:nvPr>
            <p:ph type="sldNum" sz="quarter" idx="4"/>
          </p:nvPr>
        </p:nvSpPr>
        <p:spPr/>
        <p:txBody>
          <a:bodyPr/>
          <a:lstStyle/>
          <a:p>
            <a:r>
              <a:rPr lang="fr-FR" dirty="0" smtClean="0"/>
              <a:t>.0</a:t>
            </a:r>
            <a:fld id="{87F82608-1F87-4CE6-AB9F-1A3E6FFBDE6F}" type="slidenum">
              <a:rPr lang="fr-FR" smtClean="0"/>
              <a:pPr/>
              <a:t>5</a:t>
            </a:fld>
            <a:endParaRPr lang="fr-FR" dirty="0"/>
          </a:p>
        </p:txBody>
      </p:sp>
      <p:sp>
        <p:nvSpPr>
          <p:cNvPr id="7" name="Espace réservé du texte 6"/>
          <p:cNvSpPr>
            <a:spLocks noGrp="1"/>
          </p:cNvSpPr>
          <p:nvPr>
            <p:ph type="body" sz="quarter" idx="12"/>
          </p:nvPr>
        </p:nvSpPr>
        <p:spPr>
          <a:xfrm>
            <a:off x="3492000" y="6332400"/>
            <a:ext cx="4392488" cy="369332"/>
          </a:xfrm>
        </p:spPr>
        <p:txBody>
          <a:bodyPr anchor="t"/>
          <a:lstStyle/>
          <a:p>
            <a:r>
              <a:rPr lang="fr-FR" dirty="0" smtClean="0">
                <a:solidFill>
                  <a:schemeClr val="bg1"/>
                </a:solidFill>
              </a:rPr>
              <a:t>Plateforme ODR</a:t>
            </a:r>
            <a:br>
              <a:rPr lang="fr-FR" dirty="0" smtClean="0">
                <a:solidFill>
                  <a:schemeClr val="bg1"/>
                </a:solidFill>
              </a:rPr>
            </a:br>
            <a:endParaRPr lang="fr-FR" dirty="0"/>
          </a:p>
        </p:txBody>
      </p:sp>
      <p:sp>
        <p:nvSpPr>
          <p:cNvPr id="8" name="Espace réservé du pied de page 7"/>
          <p:cNvSpPr>
            <a:spLocks noGrp="1"/>
          </p:cNvSpPr>
          <p:nvPr>
            <p:ph type="ftr" sz="quarter" idx="3"/>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sp>
        <p:nvSpPr>
          <p:cNvPr id="18" name="ZoneTexte 2"/>
          <p:cNvSpPr txBox="1">
            <a:spLocks noChangeArrowheads="1"/>
          </p:cNvSpPr>
          <p:nvPr/>
        </p:nvSpPr>
        <p:spPr bwMode="auto">
          <a:xfrm>
            <a:off x="2210090" y="3618658"/>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fr-FR" dirty="0">
              <a:latin typeface="+mj-lt"/>
            </a:endParaRPr>
          </a:p>
        </p:txBody>
      </p:sp>
      <p:sp>
        <p:nvSpPr>
          <p:cNvPr id="19" name="Oval 7"/>
          <p:cNvSpPr/>
          <p:nvPr/>
        </p:nvSpPr>
        <p:spPr>
          <a:xfrm>
            <a:off x="4198800" y="2369180"/>
            <a:ext cx="1204913" cy="110013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92D050"/>
          </a:solidFill>
          <a:ln w="9528">
            <a:solidFill>
              <a:srgbClr val="000000"/>
            </a:solidFill>
            <a:prstDash val="solid"/>
            <a:round/>
          </a:ln>
        </p:spPr>
        <p:txBody>
          <a:bodyPr wrap="none" anchor="ctr" compatLnSpc="0"/>
          <a:lstStyle/>
          <a:p>
            <a:pPr algn="ctr">
              <a:spcBef>
                <a:spcPts val="500"/>
              </a:spcBef>
              <a:spcAft>
                <a:spcPts val="0"/>
              </a:spcAft>
              <a:defRPr/>
            </a:pPr>
            <a:r>
              <a:rPr lang="fr-FR" sz="1600" dirty="0" smtClean="0">
                <a:solidFill>
                  <a:schemeClr val="bg1"/>
                </a:solidFill>
                <a:latin typeface="+mj-lt"/>
                <a:ea typeface="Times New Roman"/>
              </a:rPr>
              <a:t>Propriétaire</a:t>
            </a:r>
            <a:endParaRPr lang="fr-FR" sz="1600" dirty="0">
              <a:solidFill>
                <a:schemeClr val="bg1"/>
              </a:solidFill>
              <a:latin typeface="+mj-lt"/>
              <a:ea typeface="Times New Roman"/>
            </a:endParaRPr>
          </a:p>
        </p:txBody>
      </p:sp>
      <p:pic>
        <p:nvPicPr>
          <p:cNvPr id="20" name="Picture 11" descr="C:\Users\Administrateur\Desktop\1381233373_user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5913" y="2420888"/>
            <a:ext cx="32861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ZoneTexte 20"/>
          <p:cNvSpPr txBox="1"/>
          <p:nvPr/>
        </p:nvSpPr>
        <p:spPr>
          <a:xfrm>
            <a:off x="2005075" y="3175996"/>
            <a:ext cx="1735795" cy="523220"/>
          </a:xfrm>
          <a:prstGeom prst="rect">
            <a:avLst/>
          </a:prstGeom>
          <a:noFill/>
        </p:spPr>
        <p:txBody>
          <a:bodyPr wrap="none">
            <a:spAutoFit/>
          </a:bodyPr>
          <a:lstStyle/>
          <a:p>
            <a:pPr algn="ctr">
              <a:defRPr/>
            </a:pPr>
            <a:r>
              <a:rPr lang="fr-FR" sz="1400" b="1" dirty="0" smtClean="0">
                <a:solidFill>
                  <a:schemeClr val="accent1">
                    <a:lumMod val="50000"/>
                  </a:schemeClr>
                </a:solidFill>
              </a:rPr>
              <a:t>Importe ses données</a:t>
            </a:r>
          </a:p>
          <a:p>
            <a:pPr algn="ctr">
              <a:defRPr/>
            </a:pPr>
            <a:r>
              <a:rPr lang="fr-FR" sz="1400" b="1" dirty="0" smtClean="0">
                <a:solidFill>
                  <a:schemeClr val="accent1">
                    <a:lumMod val="50000"/>
                  </a:schemeClr>
                </a:solidFill>
              </a:rPr>
              <a:t>(dépositaire)</a:t>
            </a:r>
            <a:endParaRPr lang="fr-FR" sz="1400" b="1" dirty="0">
              <a:solidFill>
                <a:schemeClr val="accent1">
                  <a:lumMod val="50000"/>
                </a:schemeClr>
              </a:solidFill>
            </a:endParaRPr>
          </a:p>
        </p:txBody>
      </p:sp>
      <p:sp>
        <p:nvSpPr>
          <p:cNvPr id="24" name="Rectangle 23"/>
          <p:cNvSpPr/>
          <p:nvPr/>
        </p:nvSpPr>
        <p:spPr>
          <a:xfrm>
            <a:off x="5712318" y="4257324"/>
            <a:ext cx="1667994" cy="845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Projets</a:t>
            </a:r>
            <a:endParaRPr lang="fr-FR" dirty="0"/>
          </a:p>
        </p:txBody>
      </p:sp>
      <p:sp>
        <p:nvSpPr>
          <p:cNvPr id="25" name="ZoneTexte 24"/>
          <p:cNvSpPr txBox="1"/>
          <p:nvPr/>
        </p:nvSpPr>
        <p:spPr>
          <a:xfrm>
            <a:off x="5821283" y="3189966"/>
            <a:ext cx="1689822" cy="523220"/>
          </a:xfrm>
          <a:prstGeom prst="rect">
            <a:avLst/>
          </a:prstGeom>
          <a:noFill/>
        </p:spPr>
        <p:txBody>
          <a:bodyPr wrap="none">
            <a:spAutoFit/>
          </a:bodyPr>
          <a:lstStyle/>
          <a:p>
            <a:pPr algn="ctr">
              <a:defRPr/>
            </a:pPr>
            <a:r>
              <a:rPr lang="fr-FR" sz="1400" b="1" dirty="0" smtClean="0">
                <a:solidFill>
                  <a:schemeClr val="accent1">
                    <a:lumMod val="50000"/>
                  </a:schemeClr>
                </a:solidFill>
              </a:rPr>
              <a:t>Autorise</a:t>
            </a:r>
            <a:r>
              <a:rPr lang="fr-FR" sz="1100" b="1" dirty="0" smtClean="0">
                <a:solidFill>
                  <a:schemeClr val="accent1">
                    <a:lumMod val="50000"/>
                  </a:schemeClr>
                </a:solidFill>
              </a:rPr>
              <a:t> </a:t>
            </a:r>
            <a:r>
              <a:rPr lang="fr-FR" sz="1400" b="1" dirty="0" smtClean="0">
                <a:solidFill>
                  <a:schemeClr val="accent1">
                    <a:lumMod val="50000"/>
                  </a:schemeClr>
                </a:solidFill>
              </a:rPr>
              <a:t>l’utilisation</a:t>
            </a:r>
          </a:p>
          <a:p>
            <a:pPr algn="ctr">
              <a:defRPr/>
            </a:pPr>
            <a:r>
              <a:rPr lang="fr-FR" sz="1400" b="1" dirty="0" smtClean="0">
                <a:solidFill>
                  <a:schemeClr val="accent1">
                    <a:lumMod val="50000"/>
                  </a:schemeClr>
                </a:solidFill>
              </a:rPr>
              <a:t>(donateur)</a:t>
            </a:r>
            <a:endParaRPr lang="fr-FR" sz="1400" b="1" dirty="0">
              <a:solidFill>
                <a:schemeClr val="accent1">
                  <a:lumMod val="50000"/>
                </a:schemeClr>
              </a:solidFill>
            </a:endParaRPr>
          </a:p>
        </p:txBody>
      </p:sp>
      <p:sp>
        <p:nvSpPr>
          <p:cNvPr id="26" name="Rectangle 25"/>
          <p:cNvSpPr/>
          <p:nvPr/>
        </p:nvSpPr>
        <p:spPr>
          <a:xfrm>
            <a:off x="2169764" y="4240801"/>
            <a:ext cx="1737872" cy="8618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Zones de dépôt</a:t>
            </a:r>
            <a:endParaRPr lang="fr-FR" dirty="0"/>
          </a:p>
        </p:txBody>
      </p:sp>
      <p:sp>
        <p:nvSpPr>
          <p:cNvPr id="29" name="Flèche gauche 7191"/>
          <p:cNvSpPr/>
          <p:nvPr/>
        </p:nvSpPr>
        <p:spPr>
          <a:xfrm rot="19433662">
            <a:off x="2940574" y="3562262"/>
            <a:ext cx="1256662" cy="239563"/>
          </a:xfrm>
          <a:prstGeom prst="leftArrow">
            <a:avLst/>
          </a:prstGeom>
          <a:solidFill>
            <a:srgbClr val="FFC000"/>
          </a:solidFill>
          <a:ln>
            <a:solidFill>
              <a:srgbClr val="E6AA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30" name="Flèche gauche 7191"/>
          <p:cNvSpPr/>
          <p:nvPr/>
        </p:nvSpPr>
        <p:spPr>
          <a:xfrm rot="12804414">
            <a:off x="5328079" y="3566629"/>
            <a:ext cx="1455606" cy="249919"/>
          </a:xfrm>
          <a:prstGeom prst="leftArrow">
            <a:avLst/>
          </a:prstGeom>
          <a:solidFill>
            <a:srgbClr val="FFC000"/>
          </a:solidFill>
          <a:ln>
            <a:solidFill>
              <a:srgbClr val="E6AA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grpSp>
        <p:nvGrpSpPr>
          <p:cNvPr id="31" name="Groupe 30"/>
          <p:cNvGrpSpPr/>
          <p:nvPr/>
        </p:nvGrpSpPr>
        <p:grpSpPr>
          <a:xfrm>
            <a:off x="4658483" y="3055609"/>
            <a:ext cx="303472" cy="318798"/>
            <a:chOff x="1751732" y="4786959"/>
            <a:chExt cx="428347" cy="449980"/>
          </a:xfrm>
        </p:grpSpPr>
        <p:pic>
          <p:nvPicPr>
            <p:cNvPr id="3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1732" y="4786959"/>
              <a:ext cx="299987" cy="299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7631" y="4863160"/>
              <a:ext cx="299987" cy="299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0092" y="4936952"/>
              <a:ext cx="299987" cy="299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4" name="ZoneTexte 3"/>
          <p:cNvSpPr txBox="1"/>
          <p:nvPr/>
        </p:nvSpPr>
        <p:spPr>
          <a:xfrm>
            <a:off x="5435336" y="2184098"/>
            <a:ext cx="1872968" cy="369332"/>
          </a:xfrm>
          <a:prstGeom prst="rect">
            <a:avLst/>
          </a:prstGeom>
          <a:noFill/>
        </p:spPr>
        <p:txBody>
          <a:bodyPr wrap="square" rtlCol="0">
            <a:spAutoFit/>
          </a:bodyPr>
          <a:lstStyle/>
          <a:p>
            <a:r>
              <a:rPr lang="fr-FR" i="1" dirty="0" smtClean="0">
                <a:solidFill>
                  <a:schemeClr val="tx1">
                    <a:lumMod val="50000"/>
                    <a:lumOff val="50000"/>
                  </a:schemeClr>
                </a:solidFill>
              </a:rPr>
              <a:t>MSA, </a:t>
            </a:r>
            <a:r>
              <a:rPr lang="fr-FR" i="1" dirty="0">
                <a:solidFill>
                  <a:schemeClr val="tx1">
                    <a:lumMod val="50000"/>
                    <a:lumOff val="50000"/>
                  </a:schemeClr>
                </a:solidFill>
              </a:rPr>
              <a:t>ASP </a:t>
            </a:r>
            <a:r>
              <a:rPr lang="fr-FR" i="1" dirty="0" smtClean="0">
                <a:solidFill>
                  <a:schemeClr val="tx1">
                    <a:lumMod val="50000"/>
                    <a:lumOff val="50000"/>
                  </a:schemeClr>
                </a:solidFill>
              </a:rPr>
              <a:t>, INAO</a:t>
            </a:r>
            <a:endParaRPr lang="fr-FR" i="1" dirty="0">
              <a:solidFill>
                <a:schemeClr val="tx1">
                  <a:lumMod val="50000"/>
                  <a:lumOff val="50000"/>
                </a:schemeClr>
              </a:solidFill>
            </a:endParaRPr>
          </a:p>
        </p:txBody>
      </p:sp>
    </p:spTree>
    <p:extLst>
      <p:ext uri="{BB962C8B-B14F-4D97-AF65-F5344CB8AC3E}">
        <p14:creationId xmlns:p14="http://schemas.microsoft.com/office/powerpoint/2010/main" val="29997080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marL="285750" indent="-285750">
              <a:lnSpc>
                <a:spcPct val="150000"/>
              </a:lnSpc>
            </a:pPr>
            <a:r>
              <a:rPr lang="fr-FR" dirty="0" smtClean="0"/>
              <a:t>Serveur de données</a:t>
            </a:r>
            <a:endParaRPr lang="fr-FR" dirty="0"/>
          </a:p>
        </p:txBody>
      </p:sp>
      <p:sp>
        <p:nvSpPr>
          <p:cNvPr id="3" name="Espace réservé du contenu 2"/>
          <p:cNvSpPr>
            <a:spLocks noGrp="1"/>
          </p:cNvSpPr>
          <p:nvPr>
            <p:ph idx="1"/>
          </p:nvPr>
        </p:nvSpPr>
        <p:spPr>
          <a:xfrm>
            <a:off x="1299600" y="1101600"/>
            <a:ext cx="7448864" cy="4777200"/>
          </a:xfrm>
        </p:spPr>
        <p:txBody>
          <a:bodyPr>
            <a:normAutofit/>
          </a:bodyPr>
          <a:lstStyle/>
          <a:p>
            <a:pPr marL="285750" indent="-285750">
              <a:lnSpc>
                <a:spcPct val="150000"/>
              </a:lnSpc>
              <a:buClr>
                <a:srgbClr val="C5DD01"/>
              </a:buClr>
              <a:buFont typeface="Wingdings" pitchFamily="2" charset="2"/>
              <a:buChar char="v"/>
            </a:pPr>
            <a:endParaRPr lang="fr-FR" b="0" dirty="0" smtClean="0"/>
          </a:p>
          <a:p>
            <a:pPr marL="285750" indent="-285750">
              <a:lnSpc>
                <a:spcPct val="150000"/>
              </a:lnSpc>
              <a:buClr>
                <a:srgbClr val="C5DD01"/>
              </a:buClr>
              <a:buFont typeface="Wingdings" pitchFamily="2" charset="2"/>
              <a:buChar char="v"/>
            </a:pPr>
            <a:r>
              <a:rPr lang="fr-FR" b="0" dirty="0" smtClean="0"/>
              <a:t>Formats de tables acceptés</a:t>
            </a:r>
          </a:p>
          <a:p>
            <a:pPr marL="285750" indent="-285750">
              <a:lnSpc>
                <a:spcPct val="150000"/>
              </a:lnSpc>
              <a:buClr>
                <a:srgbClr val="C5DD01"/>
              </a:buClr>
              <a:buFont typeface="Wingdings" pitchFamily="2" charset="2"/>
              <a:buChar char="v"/>
            </a:pPr>
            <a:endParaRPr lang="fr-FR" b="0" dirty="0" smtClean="0"/>
          </a:p>
          <a:p>
            <a:pPr marL="571500" lvl="2" indent="-285750">
              <a:lnSpc>
                <a:spcPct val="150000"/>
              </a:lnSpc>
            </a:pPr>
            <a:r>
              <a:rPr lang="fr-FR" dirty="0" smtClean="0"/>
              <a:t>Géocodées </a:t>
            </a:r>
            <a:r>
              <a:rPr lang="fr-FR" smtClean="0"/>
              <a:t>(</a:t>
            </a:r>
            <a:r>
              <a:rPr lang="fr-FR" smtClean="0"/>
              <a:t>Agrégées </a:t>
            </a:r>
            <a:r>
              <a:rPr lang="fr-FR" dirty="0" smtClean="0"/>
              <a:t>géographiquement)</a:t>
            </a:r>
          </a:p>
          <a:p>
            <a:pPr marL="571500" lvl="2" indent="-285750">
              <a:lnSpc>
                <a:spcPct val="150000"/>
              </a:lnSpc>
            </a:pPr>
            <a:r>
              <a:rPr lang="fr-FR" b="0" dirty="0" smtClean="0"/>
              <a:t>Données </a:t>
            </a:r>
            <a:r>
              <a:rPr lang="fr-FR" b="0" dirty="0" smtClean="0"/>
              <a:t>individuelles</a:t>
            </a:r>
            <a:endParaRPr lang="fr-FR" b="0" dirty="0" smtClean="0"/>
          </a:p>
          <a:p>
            <a:pPr marL="571500" lvl="2" indent="-285750">
              <a:lnSpc>
                <a:spcPct val="150000"/>
              </a:lnSpc>
            </a:pPr>
            <a:r>
              <a:rPr lang="fr-FR" dirty="0" smtClean="0"/>
              <a:t>Plusieurs observations par individus</a:t>
            </a:r>
          </a:p>
          <a:p>
            <a:pPr marL="571500" lvl="2" indent="-285750">
              <a:lnSpc>
                <a:spcPct val="150000"/>
              </a:lnSpc>
            </a:pPr>
            <a:r>
              <a:rPr lang="fr-FR" b="0" dirty="0" smtClean="0"/>
              <a:t>Référentiels</a:t>
            </a:r>
          </a:p>
          <a:p>
            <a:pPr marL="447675" lvl="2" indent="0">
              <a:buNone/>
            </a:pPr>
            <a:endParaRPr lang="fr-FR" dirty="0" smtClean="0"/>
          </a:p>
          <a:p>
            <a:pPr marL="447675" lvl="2" indent="0">
              <a:buNone/>
            </a:pPr>
            <a:endParaRPr lang="fr-FR" dirty="0" smtClean="0"/>
          </a:p>
        </p:txBody>
      </p:sp>
      <p:sp>
        <p:nvSpPr>
          <p:cNvPr id="5" name="Espace réservé de la date 4"/>
          <p:cNvSpPr>
            <a:spLocks noGrp="1"/>
          </p:cNvSpPr>
          <p:nvPr>
            <p:ph type="dt" sz="half" idx="10"/>
          </p:nvPr>
        </p:nvSpPr>
        <p:spPr/>
        <p:txBody>
          <a:bodyPr/>
          <a:lstStyle/>
          <a:p>
            <a:r>
              <a:rPr lang="fr-FR" dirty="0" smtClean="0"/>
              <a:t>12 Juin, 2017</a:t>
            </a:r>
            <a:endParaRPr lang="fr-FR" dirty="0"/>
          </a:p>
        </p:txBody>
      </p:sp>
      <p:sp>
        <p:nvSpPr>
          <p:cNvPr id="6" name="Espace réservé du numéro de diapositive 5"/>
          <p:cNvSpPr>
            <a:spLocks noGrp="1"/>
          </p:cNvSpPr>
          <p:nvPr>
            <p:ph type="sldNum" sz="quarter" idx="4"/>
          </p:nvPr>
        </p:nvSpPr>
        <p:spPr/>
        <p:txBody>
          <a:bodyPr/>
          <a:lstStyle/>
          <a:p>
            <a:r>
              <a:rPr lang="fr-FR" dirty="0" smtClean="0"/>
              <a:t>.0</a:t>
            </a:r>
            <a:fld id="{87F82608-1F87-4CE6-AB9F-1A3E6FFBDE6F}" type="slidenum">
              <a:rPr lang="fr-FR" smtClean="0"/>
              <a:pPr/>
              <a:t>6</a:t>
            </a:fld>
            <a:endParaRPr lang="fr-FR" dirty="0"/>
          </a:p>
        </p:txBody>
      </p:sp>
      <p:sp>
        <p:nvSpPr>
          <p:cNvPr id="7" name="Espace réservé du texte 6"/>
          <p:cNvSpPr>
            <a:spLocks noGrp="1"/>
          </p:cNvSpPr>
          <p:nvPr>
            <p:ph type="body" sz="quarter" idx="12"/>
          </p:nvPr>
        </p:nvSpPr>
        <p:spPr>
          <a:xfrm>
            <a:off x="3492000" y="6332400"/>
            <a:ext cx="4392488" cy="369332"/>
          </a:xfrm>
        </p:spPr>
        <p:txBody>
          <a:bodyPr anchor="t"/>
          <a:lstStyle/>
          <a:p>
            <a:r>
              <a:rPr lang="fr-FR" dirty="0" smtClean="0">
                <a:solidFill>
                  <a:schemeClr val="bg1"/>
                </a:solidFill>
              </a:rPr>
              <a:t>Plateforme ODR</a:t>
            </a:r>
            <a:br>
              <a:rPr lang="fr-FR" dirty="0" smtClean="0">
                <a:solidFill>
                  <a:schemeClr val="bg1"/>
                </a:solidFill>
              </a:rPr>
            </a:br>
            <a:endParaRPr lang="fr-FR" dirty="0"/>
          </a:p>
        </p:txBody>
      </p:sp>
      <p:sp>
        <p:nvSpPr>
          <p:cNvPr id="8" name="Espace réservé du pied de page 7"/>
          <p:cNvSpPr>
            <a:spLocks noGrp="1"/>
          </p:cNvSpPr>
          <p:nvPr>
            <p:ph type="ftr" sz="quarter" idx="3"/>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spTree>
    <p:extLst>
      <p:ext uri="{BB962C8B-B14F-4D97-AF65-F5344CB8AC3E}">
        <p14:creationId xmlns:p14="http://schemas.microsoft.com/office/powerpoint/2010/main" val="19552376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marL="285750" indent="-285750">
              <a:lnSpc>
                <a:spcPct val="150000"/>
              </a:lnSpc>
            </a:pPr>
            <a:r>
              <a:rPr lang="fr-FR" dirty="0" smtClean="0"/>
              <a:t>Serveur de données</a:t>
            </a:r>
            <a:endParaRPr lang="fr-FR" dirty="0"/>
          </a:p>
        </p:txBody>
      </p:sp>
      <p:sp>
        <p:nvSpPr>
          <p:cNvPr id="3" name="Espace réservé du contenu 2"/>
          <p:cNvSpPr>
            <a:spLocks noGrp="1"/>
          </p:cNvSpPr>
          <p:nvPr>
            <p:ph idx="1"/>
          </p:nvPr>
        </p:nvSpPr>
        <p:spPr>
          <a:xfrm>
            <a:off x="1299600" y="1101600"/>
            <a:ext cx="7448864" cy="4777200"/>
          </a:xfrm>
        </p:spPr>
        <p:txBody>
          <a:bodyPr>
            <a:normAutofit/>
          </a:bodyPr>
          <a:lstStyle/>
          <a:p>
            <a:pPr marL="285750" indent="-285750">
              <a:lnSpc>
                <a:spcPct val="150000"/>
              </a:lnSpc>
              <a:buClr>
                <a:srgbClr val="C5DD01"/>
              </a:buClr>
              <a:buFont typeface="Wingdings" pitchFamily="2" charset="2"/>
              <a:buChar char="v"/>
            </a:pPr>
            <a:r>
              <a:rPr lang="fr-FR" b="0" dirty="0" err="1" smtClean="0"/>
              <a:t>Examples</a:t>
            </a:r>
            <a:endParaRPr lang="fr-FR" b="0" dirty="0" smtClean="0"/>
          </a:p>
          <a:p>
            <a:pPr marL="447675" lvl="2" indent="0">
              <a:buNone/>
            </a:pPr>
            <a:endParaRPr lang="fr-FR" dirty="0" smtClean="0"/>
          </a:p>
          <a:p>
            <a:pPr marL="447675" lvl="2" indent="0">
              <a:buNone/>
            </a:pPr>
            <a:endParaRPr lang="fr-FR" dirty="0" smtClean="0"/>
          </a:p>
          <a:p>
            <a:pPr marL="447675" lvl="2" indent="0">
              <a:buNone/>
            </a:pPr>
            <a:endParaRPr lang="fr-FR" dirty="0" smtClean="0"/>
          </a:p>
        </p:txBody>
      </p:sp>
      <p:sp>
        <p:nvSpPr>
          <p:cNvPr id="5" name="Espace réservé de la date 4"/>
          <p:cNvSpPr>
            <a:spLocks noGrp="1"/>
          </p:cNvSpPr>
          <p:nvPr>
            <p:ph type="dt" sz="half" idx="10"/>
          </p:nvPr>
        </p:nvSpPr>
        <p:spPr/>
        <p:txBody>
          <a:bodyPr/>
          <a:lstStyle/>
          <a:p>
            <a:r>
              <a:rPr lang="fr-FR" dirty="0" smtClean="0"/>
              <a:t>12 Juin, 2017</a:t>
            </a:r>
            <a:endParaRPr lang="fr-FR" dirty="0"/>
          </a:p>
        </p:txBody>
      </p:sp>
      <p:sp>
        <p:nvSpPr>
          <p:cNvPr id="6" name="Espace réservé du numéro de diapositive 5"/>
          <p:cNvSpPr>
            <a:spLocks noGrp="1"/>
          </p:cNvSpPr>
          <p:nvPr>
            <p:ph type="sldNum" sz="quarter" idx="4"/>
          </p:nvPr>
        </p:nvSpPr>
        <p:spPr/>
        <p:txBody>
          <a:bodyPr/>
          <a:lstStyle/>
          <a:p>
            <a:r>
              <a:rPr lang="fr-FR" dirty="0" smtClean="0"/>
              <a:t>.0</a:t>
            </a:r>
            <a:fld id="{87F82608-1F87-4CE6-AB9F-1A3E6FFBDE6F}" type="slidenum">
              <a:rPr lang="fr-FR" smtClean="0"/>
              <a:pPr/>
              <a:t>7</a:t>
            </a:fld>
            <a:endParaRPr lang="fr-FR" dirty="0"/>
          </a:p>
        </p:txBody>
      </p:sp>
      <p:sp>
        <p:nvSpPr>
          <p:cNvPr id="7" name="Espace réservé du texte 6"/>
          <p:cNvSpPr>
            <a:spLocks noGrp="1"/>
          </p:cNvSpPr>
          <p:nvPr>
            <p:ph type="body" sz="quarter" idx="12"/>
          </p:nvPr>
        </p:nvSpPr>
        <p:spPr>
          <a:xfrm>
            <a:off x="3492000" y="6332400"/>
            <a:ext cx="4392488" cy="369332"/>
          </a:xfrm>
        </p:spPr>
        <p:txBody>
          <a:bodyPr anchor="t"/>
          <a:lstStyle/>
          <a:p>
            <a:r>
              <a:rPr lang="fr-FR" dirty="0" smtClean="0">
                <a:solidFill>
                  <a:schemeClr val="bg1"/>
                </a:solidFill>
              </a:rPr>
              <a:t>Plateforme ODR</a:t>
            </a:r>
            <a:br>
              <a:rPr lang="fr-FR" dirty="0" smtClean="0">
                <a:solidFill>
                  <a:schemeClr val="bg1"/>
                </a:solidFill>
              </a:rPr>
            </a:br>
            <a:endParaRPr lang="fr-FR" dirty="0"/>
          </a:p>
        </p:txBody>
      </p:sp>
      <p:sp>
        <p:nvSpPr>
          <p:cNvPr id="8" name="Espace réservé du pied de page 7"/>
          <p:cNvSpPr>
            <a:spLocks noGrp="1"/>
          </p:cNvSpPr>
          <p:nvPr>
            <p:ph type="ftr" sz="quarter" idx="3"/>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graphicFrame>
        <p:nvGraphicFramePr>
          <p:cNvPr id="4" name="Tableau 3"/>
          <p:cNvGraphicFramePr>
            <a:graphicFrameLocks noGrp="1"/>
          </p:cNvGraphicFramePr>
          <p:nvPr>
            <p:extLst>
              <p:ext uri="{D42A27DB-BD31-4B8C-83A1-F6EECF244321}">
                <p14:modId xmlns:p14="http://schemas.microsoft.com/office/powerpoint/2010/main" val="903374699"/>
              </p:ext>
            </p:extLst>
          </p:nvPr>
        </p:nvGraphicFramePr>
        <p:xfrm>
          <a:off x="1259632" y="2420888"/>
          <a:ext cx="2267570" cy="885056"/>
        </p:xfrm>
        <a:graphic>
          <a:graphicData uri="http://schemas.openxmlformats.org/drawingml/2006/table">
            <a:tbl>
              <a:tblPr>
                <a:tableStyleId>{5C22544A-7EE6-4342-B048-85BDC9FD1C3A}</a:tableStyleId>
              </a:tblPr>
              <a:tblGrid>
                <a:gridCol w="727563"/>
                <a:gridCol w="1540007"/>
              </a:tblGrid>
              <a:tr h="221264">
                <a:tc>
                  <a:txBody>
                    <a:bodyPr/>
                    <a:lstStyle/>
                    <a:p>
                      <a:pPr algn="l" fontAlgn="b"/>
                      <a:r>
                        <a:rPr lang="fr-FR" sz="1100" u="none" strike="noStrike" dirty="0" err="1">
                          <a:effectLst/>
                        </a:rPr>
                        <a:t>Geography</a:t>
                      </a:r>
                      <a:endParaRPr lang="fr-FR" sz="1100" b="0" i="0" u="none" strike="noStrike" dirty="0">
                        <a:solidFill>
                          <a:srgbClr val="000000"/>
                        </a:solidFill>
                        <a:effectLst/>
                        <a:latin typeface="Calibri"/>
                      </a:endParaRPr>
                    </a:p>
                  </a:txBody>
                  <a:tcPr marL="9525" marR="9525" marT="9525" marB="0" anchor="b"/>
                </a:tc>
                <a:tc>
                  <a:txBody>
                    <a:bodyPr/>
                    <a:lstStyle/>
                    <a:p>
                      <a:pPr algn="l" fontAlgn="b"/>
                      <a:r>
                        <a:rPr lang="fr-FR" sz="1100" u="none" strike="noStrike" dirty="0" err="1">
                          <a:effectLst/>
                        </a:rPr>
                        <a:t>Utilised</a:t>
                      </a:r>
                      <a:r>
                        <a:rPr lang="fr-FR" sz="1100" u="none" strike="noStrike" dirty="0">
                          <a:effectLst/>
                        </a:rPr>
                        <a:t> </a:t>
                      </a:r>
                      <a:r>
                        <a:rPr lang="fr-FR" sz="1100" u="none" strike="noStrike" dirty="0" smtClean="0">
                          <a:effectLst/>
                        </a:rPr>
                        <a:t>Agricultural Land</a:t>
                      </a:r>
                      <a:endParaRPr lang="fr-FR" sz="1100" b="0" i="0" u="none" strike="noStrike" dirty="0">
                        <a:solidFill>
                          <a:srgbClr val="000000"/>
                        </a:solidFill>
                        <a:effectLst/>
                        <a:latin typeface="Calibri"/>
                      </a:endParaRPr>
                    </a:p>
                  </a:txBody>
                  <a:tcPr marL="9525" marR="9525" marT="9525" marB="0" anchor="b"/>
                </a:tc>
              </a:tr>
              <a:tr h="221264">
                <a:tc>
                  <a:txBody>
                    <a:bodyPr/>
                    <a:lstStyle/>
                    <a:p>
                      <a:pPr algn="l" fontAlgn="b"/>
                      <a:r>
                        <a:rPr lang="fr-FR" sz="1100" u="none" strike="noStrike">
                          <a:effectLst/>
                        </a:rPr>
                        <a:t>NUTS 1</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a:effectLst/>
                        </a:rPr>
                        <a:t>3291,2</a:t>
                      </a:r>
                      <a:endParaRPr lang="fr-FR" sz="1100" b="0" i="0" u="none" strike="noStrike">
                        <a:solidFill>
                          <a:srgbClr val="000000"/>
                        </a:solidFill>
                        <a:effectLst/>
                        <a:latin typeface="Calibri"/>
                      </a:endParaRPr>
                    </a:p>
                  </a:txBody>
                  <a:tcPr marL="9525" marR="9525" marT="9525" marB="0" anchor="b"/>
                </a:tc>
              </a:tr>
              <a:tr h="221264">
                <a:tc>
                  <a:txBody>
                    <a:bodyPr/>
                    <a:lstStyle/>
                    <a:p>
                      <a:pPr algn="l" fontAlgn="b"/>
                      <a:r>
                        <a:rPr lang="fr-FR" sz="1100" u="none" strike="noStrike">
                          <a:effectLst/>
                        </a:rPr>
                        <a:t>NUTS 2</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a:effectLst/>
                        </a:rPr>
                        <a:t>43398,1</a:t>
                      </a:r>
                      <a:endParaRPr lang="fr-FR" sz="1100" b="0" i="0" u="none" strike="noStrike">
                        <a:solidFill>
                          <a:srgbClr val="000000"/>
                        </a:solidFill>
                        <a:effectLst/>
                        <a:latin typeface="Calibri"/>
                      </a:endParaRPr>
                    </a:p>
                  </a:txBody>
                  <a:tcPr marL="9525" marR="9525" marT="9525" marB="0" anchor="b"/>
                </a:tc>
              </a:tr>
              <a:tr h="221264">
                <a:tc>
                  <a:txBody>
                    <a:bodyPr/>
                    <a:lstStyle/>
                    <a:p>
                      <a:pPr algn="l" fontAlgn="b"/>
                      <a:r>
                        <a:rPr lang="fr-FR" sz="1100" u="none" strike="noStrike">
                          <a:effectLst/>
                        </a:rPr>
                        <a:t>NUTS 3</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dirty="0">
                          <a:effectLst/>
                        </a:rPr>
                        <a:t>10934,5</a:t>
                      </a:r>
                      <a:endParaRPr lang="fr-FR" sz="1100" b="0" i="0" u="none" strike="noStrike" dirty="0">
                        <a:solidFill>
                          <a:srgbClr val="000000"/>
                        </a:solidFill>
                        <a:effectLst/>
                        <a:latin typeface="Calibri"/>
                      </a:endParaRPr>
                    </a:p>
                  </a:txBody>
                  <a:tcPr marL="9525" marR="9525" marT="9525" marB="0" anchor="b"/>
                </a:tc>
              </a:tr>
            </a:tbl>
          </a:graphicData>
        </a:graphic>
      </p:graphicFrame>
      <p:sp>
        <p:nvSpPr>
          <p:cNvPr id="9" name="ZoneTexte 8"/>
          <p:cNvSpPr txBox="1"/>
          <p:nvPr/>
        </p:nvSpPr>
        <p:spPr>
          <a:xfrm>
            <a:off x="1331640" y="1948190"/>
            <a:ext cx="1227900" cy="369332"/>
          </a:xfrm>
          <a:prstGeom prst="rect">
            <a:avLst/>
          </a:prstGeom>
          <a:noFill/>
        </p:spPr>
        <p:txBody>
          <a:bodyPr wrap="none" rtlCol="0">
            <a:spAutoFit/>
          </a:bodyPr>
          <a:lstStyle/>
          <a:p>
            <a:r>
              <a:rPr lang="fr-FR" dirty="0"/>
              <a:t>Géocodées</a:t>
            </a:r>
          </a:p>
        </p:txBody>
      </p:sp>
      <p:graphicFrame>
        <p:nvGraphicFramePr>
          <p:cNvPr id="10" name="Tableau 9"/>
          <p:cNvGraphicFramePr>
            <a:graphicFrameLocks noGrp="1"/>
          </p:cNvGraphicFramePr>
          <p:nvPr>
            <p:extLst>
              <p:ext uri="{D42A27DB-BD31-4B8C-83A1-F6EECF244321}">
                <p14:modId xmlns:p14="http://schemas.microsoft.com/office/powerpoint/2010/main" val="1534768597"/>
              </p:ext>
            </p:extLst>
          </p:nvPr>
        </p:nvGraphicFramePr>
        <p:xfrm>
          <a:off x="5292080" y="2492896"/>
          <a:ext cx="2952328" cy="806200"/>
        </p:xfrm>
        <a:graphic>
          <a:graphicData uri="http://schemas.openxmlformats.org/drawingml/2006/table">
            <a:tbl>
              <a:tblPr>
                <a:tableStyleId>{5C22544A-7EE6-4342-B048-85BDC9FD1C3A}</a:tableStyleId>
              </a:tblPr>
              <a:tblGrid>
                <a:gridCol w="811890"/>
                <a:gridCol w="2140438"/>
              </a:tblGrid>
              <a:tr h="274705">
                <a:tc>
                  <a:txBody>
                    <a:bodyPr/>
                    <a:lstStyle/>
                    <a:p>
                      <a:pPr algn="l" fontAlgn="b"/>
                      <a:r>
                        <a:rPr lang="fr-FR" sz="1100" u="none" strike="noStrike" dirty="0" err="1" smtClean="0">
                          <a:effectLst/>
                        </a:rPr>
                        <a:t>Farm</a:t>
                      </a:r>
                      <a:r>
                        <a:rPr lang="fr-FR" sz="1100" u="none" strike="noStrike" dirty="0" smtClean="0">
                          <a:effectLst/>
                        </a:rPr>
                        <a:t> </a:t>
                      </a:r>
                      <a:r>
                        <a:rPr lang="fr-FR" sz="1100" u="none" strike="noStrike" dirty="0" err="1" smtClean="0">
                          <a:effectLst/>
                        </a:rPr>
                        <a:t>number</a:t>
                      </a:r>
                      <a:endParaRPr lang="fr-FR" sz="1100" b="0" i="0" u="none" strike="noStrike" dirty="0">
                        <a:solidFill>
                          <a:srgbClr val="000000"/>
                        </a:solidFill>
                        <a:effectLst/>
                        <a:latin typeface="Calibri"/>
                      </a:endParaRPr>
                    </a:p>
                  </a:txBody>
                  <a:tcPr marL="9525" marR="9525" marT="9525" marB="0" anchor="b"/>
                </a:tc>
                <a:tc>
                  <a:txBody>
                    <a:bodyPr/>
                    <a:lstStyle/>
                    <a:p>
                      <a:pPr algn="l" fontAlgn="b"/>
                      <a:r>
                        <a:rPr lang="fr-FR" sz="1100" u="none" strike="noStrike" dirty="0" err="1">
                          <a:effectLst/>
                        </a:rPr>
                        <a:t>Utilised</a:t>
                      </a:r>
                      <a:r>
                        <a:rPr lang="fr-FR" sz="1100" u="none" strike="noStrike" dirty="0">
                          <a:effectLst/>
                        </a:rPr>
                        <a:t> Agricultural </a:t>
                      </a:r>
                      <a:r>
                        <a:rPr lang="fr-FR" sz="1100" u="none" strike="noStrike" dirty="0" smtClean="0">
                          <a:effectLst/>
                        </a:rPr>
                        <a:t>Land</a:t>
                      </a:r>
                      <a:endParaRPr lang="fr-FR" sz="1100" b="0" i="0" u="none" strike="noStrike" dirty="0">
                        <a:solidFill>
                          <a:srgbClr val="000000"/>
                        </a:solidFill>
                        <a:effectLst/>
                        <a:latin typeface="Calibri"/>
                      </a:endParaRPr>
                    </a:p>
                  </a:txBody>
                  <a:tcPr marL="9525" marR="9525" marT="9525" marB="0" anchor="b"/>
                </a:tc>
              </a:tr>
              <a:tr h="154974">
                <a:tc>
                  <a:txBody>
                    <a:bodyPr/>
                    <a:lstStyle/>
                    <a:p>
                      <a:pPr algn="r" fontAlgn="b"/>
                      <a:r>
                        <a:rPr lang="fr-FR" sz="1100" u="none" strike="noStrike">
                          <a:effectLst/>
                        </a:rPr>
                        <a:t>2094</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a:effectLst/>
                        </a:rPr>
                        <a:t>213</a:t>
                      </a:r>
                      <a:endParaRPr lang="fr-FR" sz="1100" b="0" i="0" u="none" strike="noStrike">
                        <a:solidFill>
                          <a:srgbClr val="000000"/>
                        </a:solidFill>
                        <a:effectLst/>
                        <a:latin typeface="Calibri"/>
                      </a:endParaRPr>
                    </a:p>
                  </a:txBody>
                  <a:tcPr marL="9525" marR="9525" marT="9525" marB="0" anchor="b"/>
                </a:tc>
              </a:tr>
              <a:tr h="154974">
                <a:tc>
                  <a:txBody>
                    <a:bodyPr/>
                    <a:lstStyle/>
                    <a:p>
                      <a:pPr algn="r" fontAlgn="b"/>
                      <a:r>
                        <a:rPr lang="fr-FR" sz="1100" u="none" strike="noStrike">
                          <a:effectLst/>
                        </a:rPr>
                        <a:t>1108</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a:effectLst/>
                        </a:rPr>
                        <a:t>436</a:t>
                      </a:r>
                      <a:endParaRPr lang="fr-FR" sz="1100" b="0" i="0" u="none" strike="noStrike">
                        <a:solidFill>
                          <a:srgbClr val="000000"/>
                        </a:solidFill>
                        <a:effectLst/>
                        <a:latin typeface="Calibri"/>
                      </a:endParaRPr>
                    </a:p>
                  </a:txBody>
                  <a:tcPr marL="9525" marR="9525" marT="9525" marB="0" anchor="b"/>
                </a:tc>
              </a:tr>
              <a:tr h="154974">
                <a:tc>
                  <a:txBody>
                    <a:bodyPr/>
                    <a:lstStyle/>
                    <a:p>
                      <a:pPr algn="r" fontAlgn="b"/>
                      <a:r>
                        <a:rPr lang="fr-FR" sz="1100" u="none" strike="noStrike">
                          <a:effectLst/>
                        </a:rPr>
                        <a:t>5439</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dirty="0">
                          <a:effectLst/>
                        </a:rPr>
                        <a:t>871</a:t>
                      </a:r>
                      <a:endParaRPr lang="fr-FR" sz="1100" b="0" i="0" u="none" strike="noStrike" dirty="0">
                        <a:solidFill>
                          <a:srgbClr val="000000"/>
                        </a:solidFill>
                        <a:effectLst/>
                        <a:latin typeface="Calibri"/>
                      </a:endParaRPr>
                    </a:p>
                  </a:txBody>
                  <a:tcPr marL="9525" marR="9525" marT="9525" marB="0" anchor="b"/>
                </a:tc>
              </a:tr>
            </a:tbl>
          </a:graphicData>
        </a:graphic>
      </p:graphicFrame>
      <p:sp>
        <p:nvSpPr>
          <p:cNvPr id="11" name="ZoneTexte 10"/>
          <p:cNvSpPr txBox="1"/>
          <p:nvPr/>
        </p:nvSpPr>
        <p:spPr>
          <a:xfrm>
            <a:off x="5404348" y="1893260"/>
            <a:ext cx="2441694" cy="507831"/>
          </a:xfrm>
          <a:prstGeom prst="rect">
            <a:avLst/>
          </a:prstGeom>
          <a:noFill/>
        </p:spPr>
        <p:txBody>
          <a:bodyPr wrap="none" rtlCol="0">
            <a:spAutoFit/>
          </a:bodyPr>
          <a:lstStyle/>
          <a:p>
            <a:pPr marL="571500" lvl="2" indent="-285750">
              <a:lnSpc>
                <a:spcPct val="150000"/>
              </a:lnSpc>
            </a:pPr>
            <a:r>
              <a:rPr lang="fr-FR" dirty="0"/>
              <a:t>Données individuelle</a:t>
            </a:r>
          </a:p>
        </p:txBody>
      </p:sp>
      <p:graphicFrame>
        <p:nvGraphicFramePr>
          <p:cNvPr id="12" name="Tableau 11"/>
          <p:cNvGraphicFramePr>
            <a:graphicFrameLocks noGrp="1"/>
          </p:cNvGraphicFramePr>
          <p:nvPr>
            <p:extLst>
              <p:ext uri="{D42A27DB-BD31-4B8C-83A1-F6EECF244321}">
                <p14:modId xmlns:p14="http://schemas.microsoft.com/office/powerpoint/2010/main" val="2744761966"/>
              </p:ext>
            </p:extLst>
          </p:nvPr>
        </p:nvGraphicFramePr>
        <p:xfrm>
          <a:off x="5292080" y="4518412"/>
          <a:ext cx="3561477" cy="1143000"/>
        </p:xfrm>
        <a:graphic>
          <a:graphicData uri="http://schemas.openxmlformats.org/drawingml/2006/table">
            <a:tbl>
              <a:tblPr>
                <a:tableStyleId>{5C22544A-7EE6-4342-B048-85BDC9FD1C3A}</a:tableStyleId>
              </a:tblPr>
              <a:tblGrid>
                <a:gridCol w="806372"/>
                <a:gridCol w="1948733"/>
                <a:gridCol w="806372"/>
              </a:tblGrid>
              <a:tr h="190500">
                <a:tc>
                  <a:txBody>
                    <a:bodyPr/>
                    <a:lstStyle/>
                    <a:p>
                      <a:pPr algn="l" fontAlgn="b"/>
                      <a:r>
                        <a:rPr lang="fr-FR" sz="1100" u="none" strike="noStrike" dirty="0" err="1" smtClean="0">
                          <a:effectLst/>
                        </a:rPr>
                        <a:t>Farm</a:t>
                      </a:r>
                      <a:r>
                        <a:rPr lang="fr-FR" sz="1100" u="none" strike="noStrike" dirty="0" smtClean="0">
                          <a:effectLst/>
                        </a:rPr>
                        <a:t> </a:t>
                      </a:r>
                      <a:r>
                        <a:rPr lang="fr-FR" sz="1100" u="none" strike="noStrike" dirty="0" err="1" smtClean="0">
                          <a:effectLst/>
                        </a:rPr>
                        <a:t>number</a:t>
                      </a:r>
                      <a:endParaRPr lang="fr-FR" sz="1100" b="0" i="0" u="none" strike="noStrike" dirty="0">
                        <a:solidFill>
                          <a:srgbClr val="000000"/>
                        </a:solidFill>
                        <a:effectLst/>
                        <a:latin typeface="Calibri"/>
                      </a:endParaRPr>
                    </a:p>
                  </a:txBody>
                  <a:tcPr marL="9525" marR="9525" marT="9525" marB="0" anchor="b"/>
                </a:tc>
                <a:tc>
                  <a:txBody>
                    <a:bodyPr/>
                    <a:lstStyle/>
                    <a:p>
                      <a:pPr algn="l" fontAlgn="b"/>
                      <a:r>
                        <a:rPr lang="fr-FR" sz="1100" u="none" strike="noStrike" dirty="0" err="1">
                          <a:effectLst/>
                        </a:rPr>
                        <a:t>Utilised</a:t>
                      </a:r>
                      <a:r>
                        <a:rPr lang="fr-FR" sz="1100" u="none" strike="noStrike" dirty="0">
                          <a:effectLst/>
                        </a:rPr>
                        <a:t> Agricultural </a:t>
                      </a:r>
                      <a:r>
                        <a:rPr lang="fr-FR" sz="1100" u="none" strike="noStrike" dirty="0" smtClean="0">
                          <a:effectLst/>
                        </a:rPr>
                        <a:t>Land</a:t>
                      </a:r>
                      <a:endParaRPr lang="fr-FR" sz="1100" b="0" i="0" u="none" strike="noStrike" dirty="0">
                        <a:solidFill>
                          <a:srgbClr val="000000"/>
                        </a:solidFill>
                        <a:effectLst/>
                        <a:latin typeface="Calibri"/>
                      </a:endParaRPr>
                    </a:p>
                  </a:txBody>
                  <a:tcPr marL="9525" marR="9525" marT="9525" marB="0" anchor="b"/>
                </a:tc>
                <a:tc>
                  <a:txBody>
                    <a:bodyPr/>
                    <a:lstStyle/>
                    <a:p>
                      <a:pPr algn="l" fontAlgn="b"/>
                      <a:r>
                        <a:rPr lang="fr-FR" sz="1100" u="none" strike="noStrike">
                          <a:effectLst/>
                        </a:rPr>
                        <a:t>Year</a:t>
                      </a:r>
                      <a:endParaRPr lang="fr-FR" sz="1100" b="0" i="0" u="none" strike="noStrike">
                        <a:solidFill>
                          <a:srgbClr val="000000"/>
                        </a:solidFill>
                        <a:effectLst/>
                        <a:latin typeface="Calibri"/>
                      </a:endParaRPr>
                    </a:p>
                  </a:txBody>
                  <a:tcPr marL="9525" marR="9525" marT="9525" marB="0" anchor="b"/>
                </a:tc>
              </a:tr>
              <a:tr h="190500">
                <a:tc>
                  <a:txBody>
                    <a:bodyPr/>
                    <a:lstStyle/>
                    <a:p>
                      <a:pPr algn="r" fontAlgn="b"/>
                      <a:r>
                        <a:rPr lang="fr-FR" sz="1100" u="none" strike="noStrike" dirty="0">
                          <a:effectLst/>
                        </a:rPr>
                        <a:t>2094</a:t>
                      </a:r>
                      <a:endParaRPr lang="fr-FR" sz="1100" b="0" i="0" u="none" strike="noStrike" dirty="0">
                        <a:solidFill>
                          <a:srgbClr val="000000"/>
                        </a:solidFill>
                        <a:effectLst/>
                        <a:latin typeface="Calibri"/>
                      </a:endParaRPr>
                    </a:p>
                  </a:txBody>
                  <a:tcPr marL="9525" marR="9525" marT="9525" marB="0" anchor="b"/>
                </a:tc>
                <a:tc>
                  <a:txBody>
                    <a:bodyPr/>
                    <a:lstStyle/>
                    <a:p>
                      <a:pPr algn="r" fontAlgn="b"/>
                      <a:r>
                        <a:rPr lang="fr-FR" sz="1100" u="none" strike="noStrike">
                          <a:effectLst/>
                        </a:rPr>
                        <a:t>213</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a:effectLst/>
                        </a:rPr>
                        <a:t>2012</a:t>
                      </a:r>
                      <a:endParaRPr lang="fr-FR" sz="1100" b="0" i="0" u="none" strike="noStrike">
                        <a:solidFill>
                          <a:srgbClr val="000000"/>
                        </a:solidFill>
                        <a:effectLst/>
                        <a:latin typeface="Calibri"/>
                      </a:endParaRPr>
                    </a:p>
                  </a:txBody>
                  <a:tcPr marL="9525" marR="9525" marT="9525" marB="0" anchor="b"/>
                </a:tc>
              </a:tr>
              <a:tr h="190500">
                <a:tc>
                  <a:txBody>
                    <a:bodyPr/>
                    <a:lstStyle/>
                    <a:p>
                      <a:pPr algn="r" fontAlgn="b"/>
                      <a:r>
                        <a:rPr lang="fr-FR" sz="1100" u="none" strike="noStrike">
                          <a:effectLst/>
                        </a:rPr>
                        <a:t>2094</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a:effectLst/>
                        </a:rPr>
                        <a:t>225</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a:effectLst/>
                        </a:rPr>
                        <a:t>2013</a:t>
                      </a:r>
                      <a:endParaRPr lang="fr-FR" sz="1100" b="0" i="0" u="none" strike="noStrike">
                        <a:solidFill>
                          <a:srgbClr val="000000"/>
                        </a:solidFill>
                        <a:effectLst/>
                        <a:latin typeface="Calibri"/>
                      </a:endParaRPr>
                    </a:p>
                  </a:txBody>
                  <a:tcPr marL="9525" marR="9525" marT="9525" marB="0" anchor="b"/>
                </a:tc>
              </a:tr>
              <a:tr h="190500">
                <a:tc>
                  <a:txBody>
                    <a:bodyPr/>
                    <a:lstStyle/>
                    <a:p>
                      <a:pPr algn="r" fontAlgn="b"/>
                      <a:r>
                        <a:rPr lang="fr-FR" sz="1100" u="none" strike="noStrike">
                          <a:effectLst/>
                        </a:rPr>
                        <a:t>1108</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a:effectLst/>
                        </a:rPr>
                        <a:t>436</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a:effectLst/>
                        </a:rPr>
                        <a:t>2012</a:t>
                      </a:r>
                      <a:endParaRPr lang="fr-FR" sz="1100" b="0" i="0" u="none" strike="noStrike">
                        <a:solidFill>
                          <a:srgbClr val="000000"/>
                        </a:solidFill>
                        <a:effectLst/>
                        <a:latin typeface="Calibri"/>
                      </a:endParaRPr>
                    </a:p>
                  </a:txBody>
                  <a:tcPr marL="9525" marR="9525" marT="9525" marB="0" anchor="b"/>
                </a:tc>
              </a:tr>
              <a:tr h="190500">
                <a:tc>
                  <a:txBody>
                    <a:bodyPr/>
                    <a:lstStyle/>
                    <a:p>
                      <a:pPr algn="r" fontAlgn="b"/>
                      <a:r>
                        <a:rPr lang="fr-FR" sz="1100" u="none" strike="noStrike" dirty="0">
                          <a:effectLst/>
                        </a:rPr>
                        <a:t>1108</a:t>
                      </a:r>
                      <a:endParaRPr lang="fr-FR" sz="1100" b="0" i="0" u="none" strike="noStrike" dirty="0">
                        <a:solidFill>
                          <a:srgbClr val="000000"/>
                        </a:solidFill>
                        <a:effectLst/>
                        <a:latin typeface="Calibri"/>
                      </a:endParaRPr>
                    </a:p>
                  </a:txBody>
                  <a:tcPr marL="9525" marR="9525" marT="9525" marB="0" anchor="b"/>
                </a:tc>
                <a:tc>
                  <a:txBody>
                    <a:bodyPr/>
                    <a:lstStyle/>
                    <a:p>
                      <a:pPr algn="r" fontAlgn="b"/>
                      <a:r>
                        <a:rPr lang="fr-FR" sz="1100" u="none" strike="noStrike">
                          <a:effectLst/>
                        </a:rPr>
                        <a:t>412</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a:effectLst/>
                        </a:rPr>
                        <a:t>2013</a:t>
                      </a:r>
                      <a:endParaRPr lang="fr-FR" sz="1100" b="0" i="0" u="none" strike="noStrike">
                        <a:solidFill>
                          <a:srgbClr val="000000"/>
                        </a:solidFill>
                        <a:effectLst/>
                        <a:latin typeface="Calibri"/>
                      </a:endParaRPr>
                    </a:p>
                  </a:txBody>
                  <a:tcPr marL="9525" marR="9525" marT="9525" marB="0" anchor="b"/>
                </a:tc>
              </a:tr>
              <a:tr h="190500">
                <a:tc>
                  <a:txBody>
                    <a:bodyPr/>
                    <a:lstStyle/>
                    <a:p>
                      <a:pPr algn="r" fontAlgn="b"/>
                      <a:r>
                        <a:rPr lang="fr-FR" sz="1100" u="none" strike="noStrike">
                          <a:effectLst/>
                        </a:rPr>
                        <a:t>5439</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a:effectLst/>
                        </a:rPr>
                        <a:t>820</a:t>
                      </a:r>
                      <a:endParaRPr lang="fr-FR" sz="1100" b="0" i="0" u="none" strike="noStrike">
                        <a:solidFill>
                          <a:srgbClr val="000000"/>
                        </a:solidFill>
                        <a:effectLst/>
                        <a:latin typeface="Calibri"/>
                      </a:endParaRPr>
                    </a:p>
                  </a:txBody>
                  <a:tcPr marL="9525" marR="9525" marT="9525" marB="0" anchor="b"/>
                </a:tc>
                <a:tc>
                  <a:txBody>
                    <a:bodyPr/>
                    <a:lstStyle/>
                    <a:p>
                      <a:pPr algn="r" fontAlgn="b"/>
                      <a:r>
                        <a:rPr lang="fr-FR" sz="1100" u="none" strike="noStrike" dirty="0">
                          <a:effectLst/>
                        </a:rPr>
                        <a:t>2012</a:t>
                      </a:r>
                      <a:endParaRPr lang="fr-FR" sz="1100" b="0" i="0" u="none" strike="noStrike" dirty="0">
                        <a:solidFill>
                          <a:srgbClr val="000000"/>
                        </a:solidFill>
                        <a:effectLst/>
                        <a:latin typeface="Calibri"/>
                      </a:endParaRPr>
                    </a:p>
                  </a:txBody>
                  <a:tcPr marL="9525" marR="9525" marT="9525" marB="0" anchor="b"/>
                </a:tc>
              </a:tr>
            </a:tbl>
          </a:graphicData>
        </a:graphic>
      </p:graphicFrame>
      <p:graphicFrame>
        <p:nvGraphicFramePr>
          <p:cNvPr id="13" name="Tableau 12"/>
          <p:cNvGraphicFramePr>
            <a:graphicFrameLocks noGrp="1"/>
          </p:cNvGraphicFramePr>
          <p:nvPr>
            <p:extLst>
              <p:ext uri="{D42A27DB-BD31-4B8C-83A1-F6EECF244321}">
                <p14:modId xmlns:p14="http://schemas.microsoft.com/office/powerpoint/2010/main" val="2523371514"/>
              </p:ext>
            </p:extLst>
          </p:nvPr>
        </p:nvGraphicFramePr>
        <p:xfrm>
          <a:off x="1285690" y="4653136"/>
          <a:ext cx="1562100" cy="762000"/>
        </p:xfrm>
        <a:graphic>
          <a:graphicData uri="http://schemas.openxmlformats.org/drawingml/2006/table">
            <a:tbl>
              <a:tblPr>
                <a:tableStyleId>{5C22544A-7EE6-4342-B048-85BDC9FD1C3A}</a:tableStyleId>
              </a:tblPr>
              <a:tblGrid>
                <a:gridCol w="762000"/>
                <a:gridCol w="800100"/>
              </a:tblGrid>
              <a:tr h="190500">
                <a:tc>
                  <a:txBody>
                    <a:bodyPr/>
                    <a:lstStyle/>
                    <a:p>
                      <a:pPr algn="l" fontAlgn="b"/>
                      <a:r>
                        <a:rPr lang="fr-FR" sz="1100" u="none" strike="noStrike" dirty="0">
                          <a:effectLst/>
                        </a:rPr>
                        <a:t>code </a:t>
                      </a:r>
                      <a:endParaRPr lang="fr-FR" sz="1100" b="0" i="0" u="none" strike="noStrike" dirty="0">
                        <a:solidFill>
                          <a:srgbClr val="000000"/>
                        </a:solidFill>
                        <a:effectLst/>
                        <a:latin typeface="Calibri"/>
                      </a:endParaRPr>
                    </a:p>
                  </a:txBody>
                  <a:tcPr marL="9525" marR="9525" marT="9525" marB="0" anchor="b"/>
                </a:tc>
                <a:tc>
                  <a:txBody>
                    <a:bodyPr/>
                    <a:lstStyle/>
                    <a:p>
                      <a:pPr algn="l" fontAlgn="b"/>
                      <a:r>
                        <a:rPr lang="fr-FR" sz="1100" u="none" strike="noStrike" dirty="0" smtClean="0">
                          <a:effectLst/>
                        </a:rPr>
                        <a:t>   </a:t>
                      </a:r>
                      <a:r>
                        <a:rPr lang="fr-FR" sz="1100" u="none" strike="noStrike" dirty="0" err="1" smtClean="0">
                          <a:effectLst/>
                        </a:rPr>
                        <a:t>age</a:t>
                      </a:r>
                      <a:endParaRPr lang="fr-FR" sz="1100" b="0" i="0" u="none" strike="noStrike" dirty="0">
                        <a:solidFill>
                          <a:srgbClr val="000000"/>
                        </a:solidFill>
                        <a:effectLst/>
                        <a:latin typeface="Calibri"/>
                      </a:endParaRPr>
                    </a:p>
                  </a:txBody>
                  <a:tcPr marL="9525" marR="9525" marT="9525" marB="0" anchor="b"/>
                </a:tc>
              </a:tr>
              <a:tr h="190500">
                <a:tc>
                  <a:txBody>
                    <a:bodyPr/>
                    <a:lstStyle/>
                    <a:p>
                      <a:pPr algn="r" fontAlgn="b"/>
                      <a:r>
                        <a:rPr lang="fr-FR" sz="1100" u="none" strike="noStrike" dirty="0" smtClean="0">
                          <a:effectLst/>
                        </a:rPr>
                        <a:t>1   </a:t>
                      </a:r>
                      <a:endParaRPr lang="fr-FR" sz="1100" b="0" i="0" u="none" strike="noStrike" dirty="0">
                        <a:solidFill>
                          <a:srgbClr val="000000"/>
                        </a:solidFill>
                        <a:effectLst/>
                        <a:latin typeface="Calibri"/>
                      </a:endParaRPr>
                    </a:p>
                  </a:txBody>
                  <a:tcPr marL="9525" marR="9525" marT="9525" marB="0" anchor="b"/>
                </a:tc>
                <a:tc>
                  <a:txBody>
                    <a:bodyPr/>
                    <a:lstStyle/>
                    <a:p>
                      <a:pPr algn="l" fontAlgn="b"/>
                      <a:r>
                        <a:rPr lang="fr-FR" sz="1100" u="none" strike="noStrike" dirty="0" smtClean="0">
                          <a:effectLst/>
                        </a:rPr>
                        <a:t>   &lt;= </a:t>
                      </a:r>
                      <a:r>
                        <a:rPr lang="fr-FR" sz="1100" u="none" strike="noStrike" dirty="0">
                          <a:effectLst/>
                        </a:rPr>
                        <a:t>25</a:t>
                      </a:r>
                      <a:endParaRPr lang="fr-FR" sz="1100" b="0" i="0" u="none" strike="noStrike" dirty="0">
                        <a:solidFill>
                          <a:srgbClr val="000000"/>
                        </a:solidFill>
                        <a:effectLst/>
                        <a:latin typeface="Calibri"/>
                      </a:endParaRPr>
                    </a:p>
                  </a:txBody>
                  <a:tcPr marL="9525" marR="9525" marT="9525" marB="0" anchor="b"/>
                </a:tc>
              </a:tr>
              <a:tr h="190500">
                <a:tc>
                  <a:txBody>
                    <a:bodyPr/>
                    <a:lstStyle/>
                    <a:p>
                      <a:pPr algn="r" fontAlgn="b"/>
                      <a:r>
                        <a:rPr lang="fr-FR" sz="1100" u="none" strike="noStrike" dirty="0" smtClean="0">
                          <a:effectLst/>
                        </a:rPr>
                        <a:t>2   </a:t>
                      </a:r>
                      <a:endParaRPr lang="fr-FR" sz="1100" b="0" i="0" u="none" strike="noStrike" dirty="0">
                        <a:solidFill>
                          <a:srgbClr val="000000"/>
                        </a:solidFill>
                        <a:effectLst/>
                        <a:latin typeface="Calibri"/>
                      </a:endParaRPr>
                    </a:p>
                  </a:txBody>
                  <a:tcPr marL="9525" marR="9525" marT="9525" marB="0" anchor="b"/>
                </a:tc>
                <a:tc>
                  <a:txBody>
                    <a:bodyPr/>
                    <a:lstStyle/>
                    <a:p>
                      <a:pPr algn="l" fontAlgn="b"/>
                      <a:r>
                        <a:rPr lang="fr-FR" sz="1100" u="none" strike="noStrike" dirty="0" smtClean="0">
                          <a:effectLst/>
                        </a:rPr>
                        <a:t>   25 – </a:t>
                      </a:r>
                      <a:r>
                        <a:rPr lang="fr-FR" sz="1100" u="none" strike="noStrike" dirty="0">
                          <a:effectLst/>
                        </a:rPr>
                        <a:t>35</a:t>
                      </a:r>
                      <a:endParaRPr lang="fr-FR" sz="1100" b="0" i="0" u="none" strike="noStrike" dirty="0">
                        <a:solidFill>
                          <a:srgbClr val="000000"/>
                        </a:solidFill>
                        <a:effectLst/>
                        <a:latin typeface="Calibri"/>
                      </a:endParaRPr>
                    </a:p>
                  </a:txBody>
                  <a:tcPr marL="9525" marR="9525" marT="9525" marB="0" anchor="b"/>
                </a:tc>
              </a:tr>
              <a:tr h="190500">
                <a:tc>
                  <a:txBody>
                    <a:bodyPr/>
                    <a:lstStyle/>
                    <a:p>
                      <a:pPr algn="r" fontAlgn="b"/>
                      <a:r>
                        <a:rPr lang="fr-FR" sz="1100" u="none" strike="noStrike" dirty="0">
                          <a:effectLst/>
                        </a:rPr>
                        <a:t>3</a:t>
                      </a:r>
                      <a:endParaRPr lang="fr-FR" sz="1100" b="0" i="0" u="none" strike="noStrike" dirty="0">
                        <a:solidFill>
                          <a:srgbClr val="000000"/>
                        </a:solidFill>
                        <a:effectLst/>
                        <a:latin typeface="Calibri"/>
                      </a:endParaRPr>
                    </a:p>
                  </a:txBody>
                  <a:tcPr marL="9525" marR="9525" marT="9525" marB="0" anchor="b"/>
                </a:tc>
                <a:tc>
                  <a:txBody>
                    <a:bodyPr/>
                    <a:lstStyle/>
                    <a:p>
                      <a:pPr algn="l" fontAlgn="b"/>
                      <a:r>
                        <a:rPr lang="fr-FR" sz="1100" u="none" strike="noStrike" dirty="0" smtClean="0">
                          <a:effectLst/>
                        </a:rPr>
                        <a:t>   &gt; </a:t>
                      </a:r>
                      <a:r>
                        <a:rPr lang="fr-FR" sz="1100" u="none" strike="noStrike" dirty="0">
                          <a:effectLst/>
                        </a:rPr>
                        <a:t>35</a:t>
                      </a:r>
                      <a:endParaRPr lang="fr-FR" sz="1100" b="0" i="0" u="none" strike="noStrike" dirty="0">
                        <a:solidFill>
                          <a:srgbClr val="000000"/>
                        </a:solidFill>
                        <a:effectLst/>
                        <a:latin typeface="Calibri"/>
                      </a:endParaRPr>
                    </a:p>
                  </a:txBody>
                  <a:tcPr marL="9525" marR="9525" marT="9525" marB="0" anchor="b"/>
                </a:tc>
              </a:tr>
            </a:tbl>
          </a:graphicData>
        </a:graphic>
      </p:graphicFrame>
      <p:sp>
        <p:nvSpPr>
          <p:cNvPr id="14" name="ZoneTexte 13"/>
          <p:cNvSpPr txBox="1"/>
          <p:nvPr/>
        </p:nvSpPr>
        <p:spPr>
          <a:xfrm>
            <a:off x="1464332" y="4149080"/>
            <a:ext cx="1204817" cy="369332"/>
          </a:xfrm>
          <a:prstGeom prst="rect">
            <a:avLst/>
          </a:prstGeom>
          <a:noFill/>
        </p:spPr>
        <p:txBody>
          <a:bodyPr wrap="none" rtlCol="0">
            <a:spAutoFit/>
          </a:bodyPr>
          <a:lstStyle/>
          <a:p>
            <a:r>
              <a:rPr lang="fr-FR" dirty="0" err="1" smtClean="0"/>
              <a:t>Réferentiel</a:t>
            </a:r>
            <a:endParaRPr lang="fr-FR" dirty="0"/>
          </a:p>
        </p:txBody>
      </p:sp>
      <p:sp>
        <p:nvSpPr>
          <p:cNvPr id="15" name="ZoneTexte 14"/>
          <p:cNvSpPr txBox="1"/>
          <p:nvPr/>
        </p:nvSpPr>
        <p:spPr>
          <a:xfrm>
            <a:off x="5292080" y="4052500"/>
            <a:ext cx="3826176" cy="507831"/>
          </a:xfrm>
          <a:prstGeom prst="rect">
            <a:avLst/>
          </a:prstGeom>
          <a:noFill/>
        </p:spPr>
        <p:txBody>
          <a:bodyPr wrap="none" rtlCol="0">
            <a:spAutoFit/>
          </a:bodyPr>
          <a:lstStyle/>
          <a:p>
            <a:pPr marL="571500" lvl="2" indent="-285750">
              <a:lnSpc>
                <a:spcPct val="150000"/>
              </a:lnSpc>
            </a:pPr>
            <a:r>
              <a:rPr lang="fr-FR" dirty="0"/>
              <a:t>Plusieurs observations par individus</a:t>
            </a:r>
          </a:p>
        </p:txBody>
      </p:sp>
    </p:spTree>
    <p:extLst>
      <p:ext uri="{BB962C8B-B14F-4D97-AF65-F5344CB8AC3E}">
        <p14:creationId xmlns:p14="http://schemas.microsoft.com/office/powerpoint/2010/main" val="4694670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marL="285750" indent="-285750">
              <a:lnSpc>
                <a:spcPct val="150000"/>
              </a:lnSpc>
            </a:pPr>
            <a:r>
              <a:rPr lang="fr-FR" dirty="0" smtClean="0"/>
              <a:t>Serveur de données</a:t>
            </a:r>
            <a:endParaRPr lang="fr-FR" dirty="0"/>
          </a:p>
        </p:txBody>
      </p:sp>
      <p:sp>
        <p:nvSpPr>
          <p:cNvPr id="3" name="Espace réservé du contenu 2"/>
          <p:cNvSpPr>
            <a:spLocks noGrp="1"/>
          </p:cNvSpPr>
          <p:nvPr>
            <p:ph idx="1"/>
          </p:nvPr>
        </p:nvSpPr>
        <p:spPr>
          <a:xfrm>
            <a:off x="1299600" y="1101600"/>
            <a:ext cx="7448864" cy="4777200"/>
          </a:xfrm>
        </p:spPr>
        <p:txBody>
          <a:bodyPr>
            <a:normAutofit fontScale="85000" lnSpcReduction="10000"/>
          </a:bodyPr>
          <a:lstStyle/>
          <a:p>
            <a:pPr marL="285750" indent="-285750">
              <a:lnSpc>
                <a:spcPct val="150000"/>
              </a:lnSpc>
              <a:buClr>
                <a:srgbClr val="C5DD01"/>
              </a:buClr>
              <a:buFont typeface="Wingdings" pitchFamily="2" charset="2"/>
              <a:buChar char="v"/>
            </a:pPr>
            <a:r>
              <a:rPr lang="fr-FR" b="0" dirty="0" smtClean="0"/>
              <a:t>Fonctionnalités d’import</a:t>
            </a:r>
          </a:p>
          <a:p>
            <a:pPr marL="571500" lvl="2" indent="-285750">
              <a:lnSpc>
                <a:spcPct val="150000"/>
              </a:lnSpc>
            </a:pPr>
            <a:r>
              <a:rPr lang="fr-FR" sz="1600" dirty="0" smtClean="0"/>
              <a:t>Multi sources (CSV, XLS, tables MySQL)</a:t>
            </a:r>
          </a:p>
          <a:p>
            <a:pPr marL="571500" lvl="2" indent="-285750">
              <a:lnSpc>
                <a:spcPct val="150000"/>
              </a:lnSpc>
            </a:pPr>
            <a:r>
              <a:rPr lang="fr-FR" sz="1600" dirty="0" smtClean="0"/>
              <a:t>Repérage dans les colonnes de l’identifiant de l’individu et du géocode</a:t>
            </a:r>
          </a:p>
          <a:p>
            <a:pPr marL="571500" lvl="2" indent="-285750">
              <a:lnSpc>
                <a:spcPct val="150000"/>
              </a:lnSpc>
            </a:pPr>
            <a:r>
              <a:rPr lang="fr-FR" sz="1600" dirty="0" smtClean="0"/>
              <a:t>Définition du comportement des variables pour futurs traitements</a:t>
            </a:r>
          </a:p>
          <a:p>
            <a:pPr marL="1019175" lvl="3" indent="-285750">
              <a:lnSpc>
                <a:spcPct val="150000"/>
              </a:lnSpc>
            </a:pPr>
            <a:r>
              <a:rPr lang="fr-FR" sz="1600" dirty="0" smtClean="0"/>
              <a:t>Discret/continu</a:t>
            </a:r>
          </a:p>
          <a:p>
            <a:pPr marL="1019175" lvl="3" indent="-285750">
              <a:lnSpc>
                <a:spcPct val="150000"/>
              </a:lnSpc>
            </a:pPr>
            <a:r>
              <a:rPr lang="fr-FR" sz="1600" dirty="0" smtClean="0"/>
              <a:t>Comportement par défaut pour agrégation (</a:t>
            </a:r>
            <a:r>
              <a:rPr lang="fr-FR" sz="1600" dirty="0" err="1" smtClean="0"/>
              <a:t>sum</a:t>
            </a:r>
            <a:r>
              <a:rPr lang="fr-FR" sz="1600" dirty="0" smtClean="0"/>
              <a:t>, </a:t>
            </a:r>
            <a:r>
              <a:rPr lang="fr-FR" sz="1600" dirty="0" err="1" smtClean="0"/>
              <a:t>avg</a:t>
            </a:r>
            <a:r>
              <a:rPr lang="fr-FR" sz="1600" dirty="0" smtClean="0"/>
              <a:t>, min, max, formula…)</a:t>
            </a:r>
          </a:p>
          <a:p>
            <a:pPr marL="1019175" lvl="3" indent="-285750">
              <a:lnSpc>
                <a:spcPct val="150000"/>
              </a:lnSpc>
            </a:pPr>
            <a:r>
              <a:rPr lang="fr-FR" sz="1600" dirty="0" smtClean="0"/>
              <a:t>Unités, libellés</a:t>
            </a:r>
          </a:p>
          <a:p>
            <a:pPr marL="1019175" lvl="3" indent="-285750">
              <a:lnSpc>
                <a:spcPct val="150000"/>
              </a:lnSpc>
            </a:pPr>
            <a:r>
              <a:rPr lang="fr-FR" sz="1600" dirty="0" smtClean="0"/>
              <a:t>Règles de publication (publication, export, sensibilité)</a:t>
            </a:r>
          </a:p>
          <a:p>
            <a:pPr marL="571500" lvl="2" indent="-285750">
              <a:lnSpc>
                <a:spcPct val="150000"/>
              </a:lnSpc>
            </a:pPr>
            <a:r>
              <a:rPr lang="fr-FR" sz="1600" dirty="0" smtClean="0"/>
              <a:t>Remplissage des métadonnées (Dublin </a:t>
            </a:r>
            <a:r>
              <a:rPr lang="fr-FR" sz="1600" dirty="0" err="1" smtClean="0"/>
              <a:t>Core</a:t>
            </a:r>
            <a:r>
              <a:rPr lang="fr-FR" sz="1600" dirty="0" smtClean="0"/>
              <a:t>)</a:t>
            </a:r>
          </a:p>
          <a:p>
            <a:pPr marL="571500" lvl="2" indent="-285750">
              <a:lnSpc>
                <a:spcPct val="150000"/>
              </a:lnSpc>
            </a:pPr>
            <a:r>
              <a:rPr lang="fr-FR" sz="1600" dirty="0" smtClean="0"/>
              <a:t>Console d’exécution de requêtes pour manipuler le jeu (logé pour reproductibilité/traçabilité)</a:t>
            </a:r>
          </a:p>
          <a:p>
            <a:pPr marL="571500" lvl="2" indent="-285750">
              <a:lnSpc>
                <a:spcPct val="150000"/>
              </a:lnSpc>
            </a:pPr>
            <a:r>
              <a:rPr lang="fr-FR" sz="1600" dirty="0" smtClean="0"/>
              <a:t>Exécution de code R pour analyser le jeu</a:t>
            </a:r>
          </a:p>
          <a:p>
            <a:pPr marL="571500" lvl="2" indent="-285750">
              <a:lnSpc>
                <a:spcPct val="150000"/>
              </a:lnSpc>
            </a:pPr>
            <a:r>
              <a:rPr lang="fr-FR" sz="1600" dirty="0" smtClean="0"/>
              <a:t>Un outil de statistiques descriptives basique pour explorer le jeu</a:t>
            </a:r>
          </a:p>
          <a:p>
            <a:pPr marL="447675" lvl="2" indent="0">
              <a:buNone/>
            </a:pPr>
            <a:endParaRPr lang="fr-FR" dirty="0" smtClean="0"/>
          </a:p>
          <a:p>
            <a:pPr marL="447675" lvl="2" indent="0">
              <a:buNone/>
            </a:pPr>
            <a:endParaRPr lang="fr-FR" dirty="0" smtClean="0"/>
          </a:p>
        </p:txBody>
      </p:sp>
      <p:sp>
        <p:nvSpPr>
          <p:cNvPr id="5" name="Espace réservé de la date 4"/>
          <p:cNvSpPr>
            <a:spLocks noGrp="1"/>
          </p:cNvSpPr>
          <p:nvPr>
            <p:ph type="dt" sz="half" idx="10"/>
          </p:nvPr>
        </p:nvSpPr>
        <p:spPr/>
        <p:txBody>
          <a:bodyPr/>
          <a:lstStyle/>
          <a:p>
            <a:r>
              <a:rPr lang="fr-FR" dirty="0" smtClean="0"/>
              <a:t>12 Juin, 2017</a:t>
            </a:r>
            <a:endParaRPr lang="fr-FR" dirty="0"/>
          </a:p>
        </p:txBody>
      </p:sp>
      <p:sp>
        <p:nvSpPr>
          <p:cNvPr id="6" name="Espace réservé du numéro de diapositive 5"/>
          <p:cNvSpPr>
            <a:spLocks noGrp="1"/>
          </p:cNvSpPr>
          <p:nvPr>
            <p:ph type="sldNum" sz="quarter" idx="4"/>
          </p:nvPr>
        </p:nvSpPr>
        <p:spPr/>
        <p:txBody>
          <a:bodyPr/>
          <a:lstStyle/>
          <a:p>
            <a:r>
              <a:rPr lang="fr-FR" dirty="0" smtClean="0"/>
              <a:t>.0</a:t>
            </a:r>
            <a:fld id="{87F82608-1F87-4CE6-AB9F-1A3E6FFBDE6F}" type="slidenum">
              <a:rPr lang="fr-FR" smtClean="0"/>
              <a:pPr/>
              <a:t>8</a:t>
            </a:fld>
            <a:endParaRPr lang="fr-FR" dirty="0"/>
          </a:p>
        </p:txBody>
      </p:sp>
      <p:sp>
        <p:nvSpPr>
          <p:cNvPr id="7" name="Espace réservé du texte 6"/>
          <p:cNvSpPr>
            <a:spLocks noGrp="1"/>
          </p:cNvSpPr>
          <p:nvPr>
            <p:ph type="body" sz="quarter" idx="12"/>
          </p:nvPr>
        </p:nvSpPr>
        <p:spPr>
          <a:xfrm>
            <a:off x="3492000" y="6332400"/>
            <a:ext cx="4392488" cy="369332"/>
          </a:xfrm>
        </p:spPr>
        <p:txBody>
          <a:bodyPr anchor="t"/>
          <a:lstStyle/>
          <a:p>
            <a:r>
              <a:rPr lang="fr-FR" dirty="0" smtClean="0">
                <a:solidFill>
                  <a:schemeClr val="bg1"/>
                </a:solidFill>
              </a:rPr>
              <a:t>Plateforme ODR</a:t>
            </a:r>
            <a:br>
              <a:rPr lang="fr-FR" dirty="0" smtClean="0">
                <a:solidFill>
                  <a:schemeClr val="bg1"/>
                </a:solidFill>
              </a:rPr>
            </a:br>
            <a:endParaRPr lang="fr-FR" dirty="0"/>
          </a:p>
        </p:txBody>
      </p:sp>
      <p:sp>
        <p:nvSpPr>
          <p:cNvPr id="8" name="Espace réservé du pied de page 7"/>
          <p:cNvSpPr>
            <a:spLocks noGrp="1"/>
          </p:cNvSpPr>
          <p:nvPr>
            <p:ph type="ftr" sz="quarter" idx="3"/>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spTree>
    <p:extLst>
      <p:ext uri="{BB962C8B-B14F-4D97-AF65-F5344CB8AC3E}">
        <p14:creationId xmlns:p14="http://schemas.microsoft.com/office/powerpoint/2010/main" val="1840042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4789620" y="3208208"/>
            <a:ext cx="3429300" cy="24774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p:txBody>
          <a:bodyPr>
            <a:normAutofit fontScale="90000"/>
          </a:bodyPr>
          <a:lstStyle/>
          <a:p>
            <a:pPr marL="285750" indent="-285750">
              <a:lnSpc>
                <a:spcPct val="150000"/>
              </a:lnSpc>
            </a:pPr>
            <a:r>
              <a:rPr lang="fr-FR" dirty="0" smtClean="0"/>
              <a:t>Espace projet</a:t>
            </a:r>
            <a:endParaRPr lang="fr-FR" dirty="0"/>
          </a:p>
        </p:txBody>
      </p:sp>
      <p:sp>
        <p:nvSpPr>
          <p:cNvPr id="5" name="Espace réservé de la date 4"/>
          <p:cNvSpPr>
            <a:spLocks noGrp="1"/>
          </p:cNvSpPr>
          <p:nvPr>
            <p:ph type="dt" sz="half" idx="10"/>
          </p:nvPr>
        </p:nvSpPr>
        <p:spPr/>
        <p:txBody>
          <a:bodyPr/>
          <a:lstStyle/>
          <a:p>
            <a:r>
              <a:rPr lang="fr-FR" dirty="0" smtClean="0"/>
              <a:t>12 Juin, 2017</a:t>
            </a:r>
            <a:endParaRPr lang="fr-FR" dirty="0"/>
          </a:p>
        </p:txBody>
      </p:sp>
      <p:sp>
        <p:nvSpPr>
          <p:cNvPr id="6" name="Espace réservé du numéro de diapositive 5"/>
          <p:cNvSpPr>
            <a:spLocks noGrp="1"/>
          </p:cNvSpPr>
          <p:nvPr>
            <p:ph type="sldNum" sz="quarter" idx="4"/>
          </p:nvPr>
        </p:nvSpPr>
        <p:spPr/>
        <p:txBody>
          <a:bodyPr/>
          <a:lstStyle/>
          <a:p>
            <a:r>
              <a:rPr lang="fr-FR" dirty="0" smtClean="0"/>
              <a:t>.0</a:t>
            </a:r>
            <a:fld id="{87F82608-1F87-4CE6-AB9F-1A3E6FFBDE6F}" type="slidenum">
              <a:rPr lang="fr-FR" smtClean="0"/>
              <a:pPr/>
              <a:t>9</a:t>
            </a:fld>
            <a:endParaRPr lang="fr-FR" dirty="0"/>
          </a:p>
        </p:txBody>
      </p:sp>
      <p:sp>
        <p:nvSpPr>
          <p:cNvPr id="7" name="Espace réservé du texte 6"/>
          <p:cNvSpPr>
            <a:spLocks noGrp="1"/>
          </p:cNvSpPr>
          <p:nvPr>
            <p:ph type="body" sz="quarter" idx="12"/>
          </p:nvPr>
        </p:nvSpPr>
        <p:spPr>
          <a:xfrm>
            <a:off x="3492000" y="6332400"/>
            <a:ext cx="4392488" cy="369332"/>
          </a:xfrm>
        </p:spPr>
        <p:txBody>
          <a:bodyPr anchor="t"/>
          <a:lstStyle/>
          <a:p>
            <a:r>
              <a:rPr lang="fr-FR" dirty="0" smtClean="0">
                <a:solidFill>
                  <a:schemeClr val="bg1"/>
                </a:solidFill>
              </a:rPr>
              <a:t>Plateforme ODR</a:t>
            </a:r>
            <a:br>
              <a:rPr lang="fr-FR" dirty="0" smtClean="0">
                <a:solidFill>
                  <a:schemeClr val="bg1"/>
                </a:solidFill>
              </a:rPr>
            </a:br>
            <a:endParaRPr lang="fr-FR" dirty="0"/>
          </a:p>
        </p:txBody>
      </p:sp>
      <p:sp>
        <p:nvSpPr>
          <p:cNvPr id="8" name="Espace réservé du pied de page 7"/>
          <p:cNvSpPr>
            <a:spLocks noGrp="1"/>
          </p:cNvSpPr>
          <p:nvPr>
            <p:ph type="ftr" sz="quarter" idx="3"/>
          </p:nvPr>
        </p:nvSpPr>
        <p:spPr/>
        <p:txBody>
          <a:bodyPr/>
          <a:lstStyle/>
          <a:p>
            <a:r>
              <a:rPr lang="fr-FR" dirty="0" smtClean="0"/>
              <a:t>GARCIA Benoît</a:t>
            </a:r>
          </a:p>
          <a:p>
            <a:r>
              <a:rPr lang="fr-FR" dirty="0" smtClean="0">
                <a:solidFill>
                  <a:srgbClr val="C5DD01"/>
                </a:solidFill>
              </a:rPr>
              <a:t>INRA, US ODR</a:t>
            </a:r>
          </a:p>
          <a:p>
            <a:r>
              <a:rPr lang="fr-FR" dirty="0" smtClean="0">
                <a:solidFill>
                  <a:srgbClr val="C5DD01"/>
                </a:solidFill>
              </a:rPr>
              <a:t>F-31326 Toulouse</a:t>
            </a:r>
            <a:endParaRPr lang="fr-FR" dirty="0">
              <a:solidFill>
                <a:srgbClr val="C5DD01"/>
              </a:solidFill>
            </a:endParaRPr>
          </a:p>
        </p:txBody>
      </p:sp>
      <p:grpSp>
        <p:nvGrpSpPr>
          <p:cNvPr id="63" name="Groupe 62"/>
          <p:cNvGrpSpPr/>
          <p:nvPr/>
        </p:nvGrpSpPr>
        <p:grpSpPr>
          <a:xfrm>
            <a:off x="5062144" y="3876397"/>
            <a:ext cx="1008063" cy="941387"/>
            <a:chOff x="3892550" y="3906838"/>
            <a:chExt cx="1008063" cy="941387"/>
          </a:xfrm>
        </p:grpSpPr>
        <p:sp>
          <p:nvSpPr>
            <p:cNvPr id="18" name="Oval 7"/>
            <p:cNvSpPr/>
            <p:nvPr/>
          </p:nvSpPr>
          <p:spPr bwMode="auto">
            <a:xfrm>
              <a:off x="3892550" y="3906838"/>
              <a:ext cx="1008063" cy="94138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B0F0"/>
            </a:solidFill>
            <a:ln w="9528">
              <a:solidFill>
                <a:srgbClr val="000000"/>
              </a:solidFill>
              <a:prstDash val="solid"/>
              <a:round/>
            </a:ln>
          </p:spPr>
          <p:txBody>
            <a:bodyPr wrap="none" anchor="ctr" compatLnSpc="0"/>
            <a:lstStyle/>
            <a:p>
              <a:pPr algn="ctr">
                <a:spcBef>
                  <a:spcPts val="500"/>
                </a:spcBef>
                <a:spcAft>
                  <a:spcPts val="0"/>
                </a:spcAft>
                <a:defRPr/>
              </a:pPr>
              <a:endParaRPr lang="fr-FR" sz="1200" dirty="0">
                <a:latin typeface="Times New Roman"/>
                <a:ea typeface="Times New Roman"/>
              </a:endParaRPr>
            </a:p>
          </p:txBody>
        </p:sp>
        <p:pic>
          <p:nvPicPr>
            <p:cNvPr id="19" name="Picture 13" descr="C:\Users\Administrateur\Desktop\1381233583_user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7573" y="4014354"/>
              <a:ext cx="304785" cy="304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ZoneTexte 12"/>
            <p:cNvSpPr txBox="1">
              <a:spLocks noChangeArrowheads="1"/>
            </p:cNvSpPr>
            <p:nvPr/>
          </p:nvSpPr>
          <p:spPr bwMode="auto">
            <a:xfrm>
              <a:off x="3946506" y="4317483"/>
              <a:ext cx="95410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FR" sz="1100" dirty="0" smtClean="0">
                  <a:solidFill>
                    <a:schemeClr val="bg1"/>
                  </a:solidFill>
                </a:rPr>
                <a:t>Groupe </a:t>
              </a:r>
            </a:p>
            <a:p>
              <a:pPr algn="ctr" eaLnBrk="1" hangingPunct="1"/>
              <a:r>
                <a:rPr lang="fr-FR" sz="1100" dirty="0" smtClean="0">
                  <a:solidFill>
                    <a:schemeClr val="bg1"/>
                  </a:solidFill>
                </a:rPr>
                <a:t>responsable</a:t>
              </a:r>
              <a:endParaRPr lang="fr-FR" sz="1100" dirty="0">
                <a:solidFill>
                  <a:schemeClr val="bg1"/>
                </a:solidFill>
              </a:endParaRPr>
            </a:p>
          </p:txBody>
        </p:sp>
        <p:pic>
          <p:nvPicPr>
            <p:cNvPr id="21" name="Picture 12" descr="C:\Users\Administrateur\Desktop\user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1997" y="4031169"/>
              <a:ext cx="283082" cy="283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1" name="Groupe 60"/>
          <p:cNvGrpSpPr/>
          <p:nvPr/>
        </p:nvGrpSpPr>
        <p:grpSpPr>
          <a:xfrm>
            <a:off x="6784024" y="3910448"/>
            <a:ext cx="1094532" cy="860425"/>
            <a:chOff x="4989637" y="3317254"/>
            <a:chExt cx="1094532" cy="860425"/>
          </a:xfrm>
        </p:grpSpPr>
        <p:sp>
          <p:nvSpPr>
            <p:cNvPr id="26" name="Oval 7"/>
            <p:cNvSpPr/>
            <p:nvPr/>
          </p:nvSpPr>
          <p:spPr bwMode="auto">
            <a:xfrm>
              <a:off x="4989637" y="3317254"/>
              <a:ext cx="1094532" cy="86042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B0F0"/>
            </a:solidFill>
            <a:ln w="9528">
              <a:solidFill>
                <a:srgbClr val="000000"/>
              </a:solidFill>
              <a:prstDash val="solid"/>
              <a:round/>
            </a:ln>
          </p:spPr>
          <p:txBody>
            <a:bodyPr wrap="none" anchor="ctr" compatLnSpc="0"/>
            <a:lstStyle/>
            <a:p>
              <a:pPr algn="ctr">
                <a:spcBef>
                  <a:spcPts val="500"/>
                </a:spcBef>
                <a:spcAft>
                  <a:spcPts val="0"/>
                </a:spcAft>
                <a:defRPr/>
              </a:pPr>
              <a:endParaRPr lang="fr-FR" sz="1200" dirty="0" smtClean="0">
                <a:latin typeface="Times New Roman"/>
                <a:ea typeface="Times New Roman"/>
              </a:endParaRPr>
            </a:p>
            <a:p>
              <a:pPr algn="ctr">
                <a:spcBef>
                  <a:spcPts val="500"/>
                </a:spcBef>
                <a:spcAft>
                  <a:spcPts val="0"/>
                </a:spcAft>
                <a:defRPr/>
              </a:pPr>
              <a:r>
                <a:rPr lang="fr-FR" sz="1200" dirty="0" smtClean="0">
                  <a:solidFill>
                    <a:schemeClr val="bg1"/>
                  </a:solidFill>
                  <a:latin typeface="+mj-lt"/>
                  <a:ea typeface="Times New Roman"/>
                </a:rPr>
                <a:t>Responsable </a:t>
              </a:r>
            </a:p>
            <a:p>
              <a:pPr algn="ctr">
                <a:spcBef>
                  <a:spcPts val="500"/>
                </a:spcBef>
                <a:spcAft>
                  <a:spcPts val="0"/>
                </a:spcAft>
                <a:defRPr/>
              </a:pPr>
              <a:r>
                <a:rPr lang="fr-FR" sz="1200" dirty="0" smtClean="0">
                  <a:solidFill>
                    <a:schemeClr val="bg1"/>
                  </a:solidFill>
                  <a:latin typeface="+mj-lt"/>
                  <a:ea typeface="Times New Roman"/>
                </a:rPr>
                <a:t>du projet</a:t>
              </a:r>
              <a:endParaRPr lang="fr-FR" sz="1200" dirty="0">
                <a:solidFill>
                  <a:schemeClr val="bg1"/>
                </a:solidFill>
                <a:latin typeface="+mj-lt"/>
                <a:ea typeface="Times New Roman"/>
              </a:endParaRPr>
            </a:p>
          </p:txBody>
        </p:sp>
        <p:pic>
          <p:nvPicPr>
            <p:cNvPr id="28" name="Picture 12" descr="C:\Users\Administrateur\Desktop\user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434" y="3354119"/>
              <a:ext cx="282938" cy="283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5" name="Oval 7"/>
          <p:cNvSpPr/>
          <p:nvPr/>
        </p:nvSpPr>
        <p:spPr>
          <a:xfrm>
            <a:off x="3359051" y="1700808"/>
            <a:ext cx="1204913" cy="110013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92D050"/>
          </a:solidFill>
          <a:ln w="9528">
            <a:solidFill>
              <a:srgbClr val="000000"/>
            </a:solidFill>
            <a:prstDash val="solid"/>
            <a:round/>
          </a:ln>
        </p:spPr>
        <p:txBody>
          <a:bodyPr wrap="none" anchor="ctr" compatLnSpc="0"/>
          <a:lstStyle/>
          <a:p>
            <a:pPr algn="ctr">
              <a:spcBef>
                <a:spcPts val="500"/>
              </a:spcBef>
              <a:spcAft>
                <a:spcPts val="0"/>
              </a:spcAft>
              <a:defRPr/>
            </a:pPr>
            <a:r>
              <a:rPr lang="fr-FR" sz="1600" dirty="0">
                <a:solidFill>
                  <a:schemeClr val="bg1"/>
                </a:solidFill>
                <a:ea typeface="Times New Roman"/>
              </a:rPr>
              <a:t>Propriétaire</a:t>
            </a:r>
          </a:p>
        </p:txBody>
      </p:sp>
      <p:pic>
        <p:nvPicPr>
          <p:cNvPr id="46" name="Picture 11" descr="C:\Users\Administrateur\Desktop\1381233373_user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6164" y="1783870"/>
            <a:ext cx="32861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ZoneTexte 46"/>
          <p:cNvSpPr txBox="1"/>
          <p:nvPr/>
        </p:nvSpPr>
        <p:spPr>
          <a:xfrm>
            <a:off x="1287003" y="2459113"/>
            <a:ext cx="1735796" cy="307777"/>
          </a:xfrm>
          <a:prstGeom prst="rect">
            <a:avLst/>
          </a:prstGeom>
          <a:noFill/>
        </p:spPr>
        <p:txBody>
          <a:bodyPr wrap="none">
            <a:spAutoFit/>
          </a:bodyPr>
          <a:lstStyle/>
          <a:p>
            <a:pPr algn="ctr">
              <a:defRPr/>
            </a:pPr>
            <a:r>
              <a:rPr lang="fr-FR" sz="1400" b="1" dirty="0">
                <a:solidFill>
                  <a:schemeClr val="accent1">
                    <a:lumMod val="50000"/>
                  </a:schemeClr>
                </a:solidFill>
              </a:rPr>
              <a:t>Importe ses données</a:t>
            </a:r>
          </a:p>
        </p:txBody>
      </p:sp>
      <p:sp>
        <p:nvSpPr>
          <p:cNvPr id="48" name="Flèche gauche 7191"/>
          <p:cNvSpPr/>
          <p:nvPr/>
        </p:nvSpPr>
        <p:spPr>
          <a:xfrm rot="19433662">
            <a:off x="2636739" y="2678708"/>
            <a:ext cx="720725" cy="242888"/>
          </a:xfrm>
          <a:prstGeom prst="leftArrow">
            <a:avLst/>
          </a:prstGeom>
          <a:solidFill>
            <a:srgbClr val="FFC000"/>
          </a:solidFill>
          <a:ln>
            <a:solidFill>
              <a:srgbClr val="E6AA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49" name="Flèche gauche 7191"/>
          <p:cNvSpPr/>
          <p:nvPr/>
        </p:nvSpPr>
        <p:spPr>
          <a:xfrm rot="12804414">
            <a:off x="4597569" y="2645446"/>
            <a:ext cx="720725" cy="242888"/>
          </a:xfrm>
          <a:prstGeom prst="leftArrow">
            <a:avLst/>
          </a:prstGeom>
          <a:solidFill>
            <a:srgbClr val="FFC000"/>
          </a:solidFill>
          <a:ln>
            <a:solidFill>
              <a:srgbClr val="E6AA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51" name="ZoneTexte 50"/>
          <p:cNvSpPr txBox="1"/>
          <p:nvPr/>
        </p:nvSpPr>
        <p:spPr>
          <a:xfrm>
            <a:off x="5062144" y="2475123"/>
            <a:ext cx="1697837" cy="307777"/>
          </a:xfrm>
          <a:prstGeom prst="rect">
            <a:avLst/>
          </a:prstGeom>
          <a:noFill/>
        </p:spPr>
        <p:txBody>
          <a:bodyPr wrap="none">
            <a:spAutoFit/>
          </a:bodyPr>
          <a:lstStyle/>
          <a:p>
            <a:pPr algn="ctr">
              <a:defRPr/>
            </a:pPr>
            <a:r>
              <a:rPr lang="fr-FR" sz="1400" b="1" dirty="0">
                <a:solidFill>
                  <a:schemeClr val="accent1">
                    <a:lumMod val="50000"/>
                  </a:schemeClr>
                </a:solidFill>
              </a:rPr>
              <a:t>Autorise l’utilisation</a:t>
            </a:r>
          </a:p>
        </p:txBody>
      </p:sp>
      <p:sp>
        <p:nvSpPr>
          <p:cNvPr id="52" name="Rectangle 51"/>
          <p:cNvSpPr/>
          <p:nvPr/>
        </p:nvSpPr>
        <p:spPr>
          <a:xfrm>
            <a:off x="1555072" y="3194878"/>
            <a:ext cx="1737872" cy="9727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Zones de dépôt</a:t>
            </a:r>
            <a:endParaRPr lang="fr-FR" dirty="0"/>
          </a:p>
          <a:p>
            <a:pPr algn="ctr"/>
            <a:endParaRPr lang="fr-FR" dirty="0"/>
          </a:p>
        </p:txBody>
      </p:sp>
      <p:pic>
        <p:nvPicPr>
          <p:cNvPr id="53" name="Picture 7" descr="C:\Users\Administrateur\Desktop\1381232018_Database_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66271" y="3718993"/>
            <a:ext cx="315474" cy="31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5" name="Groupe 64"/>
          <p:cNvGrpSpPr/>
          <p:nvPr/>
        </p:nvGrpSpPr>
        <p:grpSpPr>
          <a:xfrm>
            <a:off x="6105013" y="4752993"/>
            <a:ext cx="798513" cy="739775"/>
            <a:chOff x="1099033" y="4764734"/>
            <a:chExt cx="798513" cy="739775"/>
          </a:xfrm>
        </p:grpSpPr>
        <p:sp>
          <p:nvSpPr>
            <p:cNvPr id="54" name="Oval 7"/>
            <p:cNvSpPr/>
            <p:nvPr/>
          </p:nvSpPr>
          <p:spPr>
            <a:xfrm>
              <a:off x="1099033" y="4764734"/>
              <a:ext cx="798513" cy="73977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9528">
              <a:solidFill>
                <a:srgbClr val="000000"/>
              </a:solidFill>
              <a:prstDash val="solid"/>
              <a:round/>
            </a:ln>
          </p:spPr>
          <p:txBody>
            <a:bodyPr wrap="none" anchor="ctr" compatLnSpc="0"/>
            <a:lstStyle/>
            <a:p>
              <a:pPr algn="ctr">
                <a:spcBef>
                  <a:spcPts val="500"/>
                </a:spcBef>
                <a:spcAft>
                  <a:spcPts val="0"/>
                </a:spcAft>
                <a:defRPr/>
              </a:pPr>
              <a:endParaRPr lang="fr-FR" sz="1200" dirty="0" smtClean="0">
                <a:latin typeface="Times New Roman"/>
                <a:ea typeface="Times New Roman"/>
              </a:endParaRPr>
            </a:p>
            <a:p>
              <a:pPr algn="ctr">
                <a:spcBef>
                  <a:spcPts val="500"/>
                </a:spcBef>
                <a:spcAft>
                  <a:spcPts val="0"/>
                </a:spcAft>
                <a:defRPr/>
              </a:pPr>
              <a:r>
                <a:rPr lang="fr-FR" sz="1200" dirty="0" smtClean="0">
                  <a:latin typeface="Times New Roman"/>
                  <a:ea typeface="Times New Roman"/>
                </a:rPr>
                <a:t>Résultats</a:t>
              </a:r>
              <a:endParaRPr lang="fr-FR" sz="1200" dirty="0">
                <a:latin typeface="Times New Roman"/>
                <a:ea typeface="Times New Roman"/>
              </a:endParaRPr>
            </a:p>
          </p:txBody>
        </p:sp>
        <p:grpSp>
          <p:nvGrpSpPr>
            <p:cNvPr id="55" name="Groupe 7188"/>
            <p:cNvGrpSpPr>
              <a:grpSpLocks/>
            </p:cNvGrpSpPr>
            <p:nvPr/>
          </p:nvGrpSpPr>
          <p:grpSpPr bwMode="auto">
            <a:xfrm>
              <a:off x="1273658" y="4813947"/>
              <a:ext cx="531813" cy="346075"/>
              <a:chOff x="6174891" y="3657722"/>
              <a:chExt cx="769185" cy="525244"/>
            </a:xfrm>
          </p:grpSpPr>
          <p:pic>
            <p:nvPicPr>
              <p:cNvPr id="56" name="Picture 15" descr="C:\Users\Administrateur\Desktop\1381234421_our_process_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74891" y="3657722"/>
                <a:ext cx="374030" cy="374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16" descr="C:\Users\Administrateur\Desktop\1381234668_Layers.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68778" y="3707668"/>
                <a:ext cx="475298" cy="475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64" name="ZoneTexte 63"/>
          <p:cNvSpPr txBox="1"/>
          <p:nvPr/>
        </p:nvSpPr>
        <p:spPr>
          <a:xfrm>
            <a:off x="5981199" y="3211326"/>
            <a:ext cx="1491560" cy="369332"/>
          </a:xfrm>
          <a:prstGeom prst="rect">
            <a:avLst/>
          </a:prstGeom>
          <a:noFill/>
        </p:spPr>
        <p:txBody>
          <a:bodyPr wrap="square" rtlCol="0">
            <a:spAutoFit/>
          </a:bodyPr>
          <a:lstStyle/>
          <a:p>
            <a:r>
              <a:rPr lang="fr-FR" dirty="0" smtClean="0">
                <a:solidFill>
                  <a:schemeClr val="bg1"/>
                </a:solidFill>
              </a:rPr>
              <a:t>Espace projet</a:t>
            </a:r>
            <a:endParaRPr lang="fr-FR" dirty="0">
              <a:solidFill>
                <a:schemeClr val="bg1"/>
              </a:solidFill>
            </a:endParaRPr>
          </a:p>
        </p:txBody>
      </p:sp>
      <p:grpSp>
        <p:nvGrpSpPr>
          <p:cNvPr id="67" name="Groupe 66"/>
          <p:cNvGrpSpPr/>
          <p:nvPr/>
        </p:nvGrpSpPr>
        <p:grpSpPr>
          <a:xfrm>
            <a:off x="3806164" y="2427453"/>
            <a:ext cx="303472" cy="318798"/>
            <a:chOff x="1751732" y="4786959"/>
            <a:chExt cx="428347" cy="449980"/>
          </a:xfrm>
        </p:grpSpPr>
        <p:pic>
          <p:nvPicPr>
            <p:cNvPr id="1026"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51732" y="4786959"/>
              <a:ext cx="299987" cy="299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8"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07631" y="4863160"/>
              <a:ext cx="299987" cy="299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9"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80092" y="4936952"/>
              <a:ext cx="299987" cy="299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3418251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èle PPT nouvelle charte INRA - Piet">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6022</TotalTime>
  <Words>693</Words>
  <Application>Microsoft Office PowerPoint</Application>
  <PresentationFormat>Affichage à l'écran (4:3)</PresentationFormat>
  <Paragraphs>234</Paragraphs>
  <Slides>12</Slides>
  <Notes>12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Arial</vt:lpstr>
      <vt:lpstr>Calibri</vt:lpstr>
      <vt:lpstr>Times New Roman</vt:lpstr>
      <vt:lpstr>Wingdings</vt:lpstr>
      <vt:lpstr>Modèle PPT nouvelle charte INRA - Piet</vt:lpstr>
      <vt:lpstr>Plateforme ODR</vt:lpstr>
      <vt:lpstr>Plateforme ODR </vt:lpstr>
      <vt:lpstr>Plateforme ODR </vt:lpstr>
      <vt:lpstr>Serveur de données</vt:lpstr>
      <vt:lpstr>Serveur de données</vt:lpstr>
      <vt:lpstr>Serveur de données</vt:lpstr>
      <vt:lpstr>Serveur de données</vt:lpstr>
      <vt:lpstr>Serveur de données</vt:lpstr>
      <vt:lpstr>Espace projet</vt:lpstr>
      <vt:lpstr>Espace projet</vt:lpstr>
      <vt:lpstr>Espace projet</vt:lpstr>
      <vt:lpstr>Espace projet</vt:lpstr>
    </vt:vector>
  </TitlesOfParts>
  <Company>INRA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Workpackage 3</dc:title>
  <dc:creator>Administrateur</dc:creator>
  <cp:lastModifiedBy>Benoit</cp:lastModifiedBy>
  <cp:revision>133</cp:revision>
  <dcterms:created xsi:type="dcterms:W3CDTF">2014-01-09T08:19:40Z</dcterms:created>
  <dcterms:modified xsi:type="dcterms:W3CDTF">2017-06-11T22:15:12Z</dcterms:modified>
</cp:coreProperties>
</file>