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286" r:id="rId3"/>
    <p:sldId id="258" r:id="rId4"/>
    <p:sldId id="261" r:id="rId5"/>
    <p:sldId id="262" r:id="rId6"/>
    <p:sldId id="260" r:id="rId7"/>
    <p:sldId id="263" r:id="rId8"/>
    <p:sldId id="259" r:id="rId9"/>
    <p:sldId id="265" r:id="rId10"/>
    <p:sldId id="266" r:id="rId11"/>
    <p:sldId id="268" r:id="rId12"/>
    <p:sldId id="267" r:id="rId13"/>
    <p:sldId id="269" r:id="rId14"/>
    <p:sldId id="270" r:id="rId15"/>
    <p:sldId id="264" r:id="rId16"/>
    <p:sldId id="272" r:id="rId17"/>
    <p:sldId id="271" r:id="rId18"/>
    <p:sldId id="285" r:id="rId19"/>
    <p:sldId id="284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3" r:id="rId28"/>
    <p:sldId id="282" r:id="rId29"/>
    <p:sldId id="273" r:id="rId30"/>
    <p:sldId id="281" r:id="rId3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B2F7"/>
    <a:srgbClr val="9999FF"/>
    <a:srgbClr val="B7A3F7"/>
    <a:srgbClr val="D5A4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9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14" y="-7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F3AB30-ACA0-4933-AA10-ED06C6532CE8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724B7F-7533-4AC5-A89F-B7B1FA1034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284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7097369-BE44-43DB-B440-29A09C36FD4D}" type="slidenum">
              <a:rPr lang="fr-FR" altLang="fr-FR"/>
              <a:pPr>
                <a:spcBef>
                  <a:spcPct val="0"/>
                </a:spcBef>
              </a:pPr>
              <a:t>3</a:t>
            </a:fld>
            <a:endParaRPr lang="fr-FR" altLang="fr-FR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162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7097369-BE44-43DB-B440-29A09C36FD4D}" type="slidenum">
              <a:rPr lang="fr-FR" altLang="fr-FR"/>
              <a:pPr>
                <a:spcBef>
                  <a:spcPct val="0"/>
                </a:spcBef>
              </a:pPr>
              <a:t>4</a:t>
            </a:fld>
            <a:endParaRPr lang="fr-FR" altLang="fr-FR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9570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7097369-BE44-43DB-B440-29A09C36FD4D}" type="slidenum">
              <a:rPr lang="fr-FR" altLang="fr-FR"/>
              <a:pPr>
                <a:spcBef>
                  <a:spcPct val="0"/>
                </a:spcBef>
              </a:pPr>
              <a:t>5</a:t>
            </a:fld>
            <a:endParaRPr lang="fr-FR" altLang="fr-FR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6481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7097369-BE44-43DB-B440-29A09C36FD4D}" type="slidenum">
              <a:rPr lang="fr-FR" altLang="fr-FR"/>
              <a:pPr>
                <a:spcBef>
                  <a:spcPct val="0"/>
                </a:spcBef>
              </a:pPr>
              <a:t>6</a:t>
            </a:fld>
            <a:endParaRPr lang="fr-FR" altLang="fr-FR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5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7097369-BE44-43DB-B440-29A09C36FD4D}" type="slidenum">
              <a:rPr lang="fr-FR" altLang="fr-FR"/>
              <a:pPr>
                <a:spcBef>
                  <a:spcPct val="0"/>
                </a:spcBef>
              </a:pPr>
              <a:t>7</a:t>
            </a:fld>
            <a:endParaRPr lang="fr-FR" altLang="fr-FR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825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9DC86BE-9349-4A6A-936C-DEE55368A8D7}" type="slidenum">
              <a:rPr lang="fr-FR" altLang="fr-FR"/>
              <a:pPr>
                <a:spcBef>
                  <a:spcPct val="0"/>
                </a:spcBef>
              </a:pPr>
              <a:t>20</a:t>
            </a:fld>
            <a:endParaRPr lang="fr-FR" altLang="fr-FR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525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F092E94-D1E0-40C6-831C-4D2C6511AD06}" type="slidenum">
              <a:rPr lang="fr-FR" altLang="fr-FR"/>
              <a:pPr>
                <a:spcBef>
                  <a:spcPct val="0"/>
                </a:spcBef>
              </a:pPr>
              <a:t>21</a:t>
            </a:fld>
            <a:endParaRPr lang="fr-FR" altLang="fr-FR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6856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9AA7C10-16DD-4B1D-8FA9-FF7CD2FF718F}" type="slidenum">
              <a:rPr lang="fr-FR" altLang="fr-FR"/>
              <a:pPr>
                <a:spcBef>
                  <a:spcPct val="0"/>
                </a:spcBef>
              </a:pPr>
              <a:t>22</a:t>
            </a:fld>
            <a:endParaRPr lang="fr-FR" altLang="fr-FR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872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D204-3760-4499-A76E-4BD6986D9C7F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D293-348A-4349-972E-6638FE077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2256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D204-3760-4499-A76E-4BD6986D9C7F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D293-348A-4349-972E-6638FE077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6537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D204-3760-4499-A76E-4BD6986D9C7F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D293-348A-4349-972E-6638FE077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3022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D204-3760-4499-A76E-4BD6986D9C7F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D293-348A-4349-972E-6638FE077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1807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D204-3760-4499-A76E-4BD6986D9C7F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D293-348A-4349-972E-6638FE077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9360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D204-3760-4499-A76E-4BD6986D9C7F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D293-348A-4349-972E-6638FE077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2631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D204-3760-4499-A76E-4BD6986D9C7F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D293-348A-4349-972E-6638FE077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6460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D204-3760-4499-A76E-4BD6986D9C7F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D293-348A-4349-972E-6638FE077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964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D204-3760-4499-A76E-4BD6986D9C7F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D293-348A-4349-972E-6638FE077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2621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D204-3760-4499-A76E-4BD6986D9C7F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D293-348A-4349-972E-6638FE077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2815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D204-3760-4499-A76E-4BD6986D9C7F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D293-348A-4349-972E-6638FE077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901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2D204-3760-4499-A76E-4BD6986D9C7F}" type="datetimeFigureOut">
              <a:rPr lang="fr-FR" smtClean="0"/>
              <a:t>24/05/2016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4D293-348A-4349-972E-6638FE077E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7331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3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905774" y="2018582"/>
            <a:ext cx="8488393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i="1" dirty="0" smtClean="0"/>
              <a:t>Spatialisation </a:t>
            </a:r>
            <a:r>
              <a:rPr lang="fr-FR" sz="3600" b="1" i="1" dirty="0"/>
              <a:t>des sorties du modèle </a:t>
            </a:r>
            <a:endParaRPr lang="fr-FR" sz="3600" b="1" i="1" dirty="0" smtClean="0"/>
          </a:p>
          <a:p>
            <a:r>
              <a:rPr lang="fr-FR" sz="3600" b="1" i="1" dirty="0" smtClean="0"/>
              <a:t>agro-économique </a:t>
            </a:r>
            <a:r>
              <a:rPr lang="fr-FR" sz="3600" b="1" i="1" dirty="0" err="1"/>
              <a:t>AROPAj</a:t>
            </a:r>
            <a:r>
              <a:rPr lang="fr-FR" sz="3600" b="1" i="1" dirty="0"/>
              <a:t> </a:t>
            </a:r>
            <a:r>
              <a:rPr lang="fr-FR" sz="3600" i="1" dirty="0" smtClean="0"/>
              <a:t> </a:t>
            </a:r>
          </a:p>
          <a:p>
            <a:endParaRPr lang="fr-FR" sz="2400" i="1" dirty="0" smtClean="0"/>
          </a:p>
          <a:p>
            <a:endParaRPr lang="fr-FR" sz="2400" i="1" dirty="0"/>
          </a:p>
          <a:p>
            <a:r>
              <a:rPr lang="fr-FR" sz="2000" i="1" dirty="0" smtClean="0"/>
              <a:t>pierre.cantelaube@toulouse.inra.fr</a:t>
            </a:r>
          </a:p>
          <a:p>
            <a:endParaRPr lang="fr-FR" sz="2000" i="1" dirty="0"/>
          </a:p>
          <a:p>
            <a:r>
              <a:rPr lang="fr-FR" sz="2000" i="1" dirty="0" smtClean="0"/>
              <a:t>24 Mai 2016, Séminaire ODR.</a:t>
            </a:r>
          </a:p>
          <a:p>
            <a:endParaRPr lang="fr-FR" sz="2400" i="1" dirty="0"/>
          </a:p>
          <a:p>
            <a:endParaRPr lang="fr-FR" sz="2400" i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66" y="4953790"/>
            <a:ext cx="1771429" cy="1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44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19100" y="282575"/>
            <a:ext cx="11277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smtClean="0">
                <a:latin typeface="Calibri" panose="020F0502020204030204" pitchFamily="34" charset="0"/>
              </a:rPr>
              <a:t>Désagrégation des sorties du modèle </a:t>
            </a:r>
            <a:r>
              <a:rPr lang="fr-FR" sz="2000" dirty="0" err="1" smtClean="0">
                <a:latin typeface="Calibri" panose="020F0502020204030204" pitchFamily="34" charset="0"/>
              </a:rPr>
              <a:t>AROPAj</a:t>
            </a:r>
            <a:r>
              <a:rPr lang="fr-FR" sz="2000" dirty="0" smtClean="0">
                <a:latin typeface="Calibri" panose="020F0502020204030204" pitchFamily="34" charset="0"/>
              </a:rPr>
              <a:t>  = localisation des groupes d’exploitations du RICA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82685"/>
            <a:ext cx="3717132" cy="25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 descr="Sij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00" y="3313619"/>
            <a:ext cx="4300537" cy="2476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419100" y="5790446"/>
            <a:ext cx="4851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GB" altLang="fr-FR" sz="1200" dirty="0" smtClean="0">
                <a:latin typeface="Tahoma" panose="020B0604030504040204" pitchFamily="34" charset="0"/>
              </a:rPr>
              <a:t>(1000 ha)                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GB" altLang="fr-FR" sz="1200" dirty="0" smtClean="0">
                <a:latin typeface="Tahoma" panose="020B0604030504040204" pitchFamily="34" charset="0"/>
              </a:rPr>
              <a:t> </a:t>
            </a:r>
            <a:r>
              <a:rPr lang="en-GB" altLang="fr-FR" sz="1200" dirty="0">
                <a:latin typeface="Tahoma" panose="020B0604030504040204" pitchFamily="34" charset="0"/>
              </a:rPr>
              <a:t>WH</a:t>
            </a:r>
            <a:r>
              <a:rPr lang="en-GB" altLang="fr-FR" sz="1200" b="0" dirty="0">
                <a:latin typeface="Tahoma" panose="020B0604030504040204" pitchFamily="34" charset="0"/>
              </a:rPr>
              <a:t> Wheat, </a:t>
            </a:r>
            <a:r>
              <a:rPr lang="en-GB" altLang="fr-FR" sz="1200" dirty="0">
                <a:latin typeface="Tahoma" panose="020B0604030504040204" pitchFamily="34" charset="0"/>
              </a:rPr>
              <a:t>MA</a:t>
            </a:r>
            <a:r>
              <a:rPr lang="en-GB" altLang="fr-FR" sz="1200" b="0" dirty="0">
                <a:latin typeface="Tahoma" panose="020B0604030504040204" pitchFamily="34" charset="0"/>
              </a:rPr>
              <a:t> Maize, </a:t>
            </a:r>
            <a:r>
              <a:rPr lang="en-GB" altLang="fr-FR" sz="1200" dirty="0">
                <a:latin typeface="Tahoma" panose="020B0604030504040204" pitchFamily="34" charset="0"/>
              </a:rPr>
              <a:t>CE</a:t>
            </a:r>
            <a:r>
              <a:rPr lang="en-GB" altLang="fr-FR" sz="1200" b="0" dirty="0">
                <a:latin typeface="Tahoma" panose="020B0604030504040204" pitchFamily="34" charset="0"/>
              </a:rPr>
              <a:t> Other Cereals,  </a:t>
            </a:r>
            <a:r>
              <a:rPr lang="en-GB" altLang="fr-FR" sz="1200" dirty="0">
                <a:latin typeface="Tahoma" panose="020B0604030504040204" pitchFamily="34" charset="0"/>
              </a:rPr>
              <a:t>RC </a:t>
            </a:r>
            <a:r>
              <a:rPr lang="en-GB" altLang="fr-FR" sz="1200" b="0" dirty="0">
                <a:latin typeface="Tahoma" panose="020B0604030504040204" pitchFamily="34" charset="0"/>
              </a:rPr>
              <a:t>Root Crops, </a:t>
            </a:r>
            <a:r>
              <a:rPr lang="en-GB" altLang="fr-FR" sz="1200" dirty="0" smtClean="0">
                <a:latin typeface="Tahoma" panose="020B0604030504040204" pitchFamily="34" charset="0"/>
              </a:rPr>
              <a:t>SB</a:t>
            </a:r>
            <a:r>
              <a:rPr lang="en-GB" altLang="fr-FR" sz="1200" b="0" dirty="0" smtClean="0">
                <a:latin typeface="Tahoma" panose="020B0604030504040204" pitchFamily="34" charset="0"/>
              </a:rPr>
              <a:t> </a:t>
            </a:r>
            <a:r>
              <a:rPr lang="en-GB" altLang="fr-FR" sz="1200" b="0" dirty="0">
                <a:latin typeface="Tahoma" panose="020B0604030504040204" pitchFamily="34" charset="0"/>
              </a:rPr>
              <a:t>Sugar Beet, </a:t>
            </a:r>
            <a:r>
              <a:rPr lang="en-GB" altLang="fr-FR" sz="1200" dirty="0" smtClean="0">
                <a:latin typeface="Tahoma" panose="020B0604030504040204" pitchFamily="34" charset="0"/>
              </a:rPr>
              <a:t>PG </a:t>
            </a:r>
            <a:r>
              <a:rPr lang="en-GB" altLang="fr-FR" sz="1200" b="0" dirty="0">
                <a:latin typeface="Tahoma" panose="020B0604030504040204" pitchFamily="34" charset="0"/>
              </a:rPr>
              <a:t>Permanent Grassland, </a:t>
            </a:r>
            <a:r>
              <a:rPr lang="en-GB" altLang="fr-FR" sz="1200" dirty="0">
                <a:latin typeface="Tahoma" panose="020B0604030504040204" pitchFamily="34" charset="0"/>
              </a:rPr>
              <a:t>TG </a:t>
            </a:r>
            <a:r>
              <a:rPr lang="en-GB" altLang="fr-FR" sz="1200" b="0" dirty="0">
                <a:latin typeface="Tahoma" panose="020B0604030504040204" pitchFamily="34" charset="0"/>
              </a:rPr>
              <a:t>Temporary Grassland, </a:t>
            </a:r>
            <a:r>
              <a:rPr lang="en-GB" altLang="fr-FR" sz="1200" dirty="0" smtClean="0">
                <a:latin typeface="Tahoma" panose="020B0604030504040204" pitchFamily="34" charset="0"/>
              </a:rPr>
              <a:t>OC </a:t>
            </a:r>
            <a:r>
              <a:rPr lang="en-GB" altLang="fr-FR" sz="1200" b="0" dirty="0">
                <a:latin typeface="Tahoma" panose="020B0604030504040204" pitchFamily="34" charset="0"/>
              </a:rPr>
              <a:t>Other Crops, </a:t>
            </a:r>
            <a:r>
              <a:rPr lang="en-GB" altLang="fr-FR" sz="1200" dirty="0">
                <a:latin typeface="Tahoma" panose="020B0604030504040204" pitchFamily="34" charset="0"/>
              </a:rPr>
              <a:t>NAU </a:t>
            </a:r>
            <a:r>
              <a:rPr lang="en-GB" altLang="fr-FR" sz="1200" b="0" dirty="0">
                <a:latin typeface="Tahoma" panose="020B0604030504040204" pitchFamily="34" charset="0"/>
              </a:rPr>
              <a:t>Non Agricultural Use</a:t>
            </a:r>
            <a:r>
              <a:rPr lang="fr-FR" altLang="fr-FR" sz="1200" b="0" dirty="0">
                <a:latin typeface="Tahoma" panose="020B0604030504040204" pitchFamily="34" charset="0"/>
              </a:rPr>
              <a:t>.</a:t>
            </a:r>
            <a:r>
              <a:rPr lang="fr-FR" altLang="fr-FR" sz="1400" b="0" dirty="0">
                <a:latin typeface="Tahoma" panose="020B0604030504040204" pitchFamily="34" charset="0"/>
              </a:rPr>
              <a:t>  </a:t>
            </a:r>
            <a:endParaRPr lang="en-GB" altLang="fr-FR" sz="1400" b="0" dirty="0">
              <a:latin typeface="Tahoma" panose="020B0604030504040204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747272" y="1093280"/>
            <a:ext cx="2859087" cy="149271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fr-FR" altLang="fr-FR" sz="2400" i="1" dirty="0" smtClean="0">
                <a:solidFill>
                  <a:srgbClr val="002060"/>
                </a:solidFill>
              </a:rPr>
              <a:t>Pr </a:t>
            </a:r>
            <a:r>
              <a:rPr lang="fr-FR" altLang="fr-FR" sz="2400" b="1" i="1" baseline="30000" dirty="0" smtClean="0">
                <a:solidFill>
                  <a:srgbClr val="002060"/>
                </a:solidFill>
              </a:rPr>
              <a:t>LC </a:t>
            </a:r>
            <a:r>
              <a:rPr lang="fr-FR" altLang="fr-FR" sz="2400" i="1" dirty="0" smtClean="0">
                <a:solidFill>
                  <a:srgbClr val="002060"/>
                </a:solidFill>
              </a:rPr>
              <a:t>(</a:t>
            </a:r>
            <a:r>
              <a:rPr lang="fr-FR" altLang="fr-FR" sz="2400" i="1" dirty="0" err="1" smtClean="0">
                <a:solidFill>
                  <a:srgbClr val="002060"/>
                </a:solidFill>
              </a:rPr>
              <a:t>i,j</a:t>
            </a:r>
            <a:r>
              <a:rPr lang="fr-FR" altLang="fr-FR" sz="2400" i="1" dirty="0" smtClean="0">
                <a:solidFill>
                  <a:srgbClr val="002060"/>
                </a:solidFill>
              </a:rPr>
              <a:t>)</a:t>
            </a:r>
            <a:r>
              <a:rPr lang="en-US" altLang="fr-FR" sz="2400" dirty="0" smtClean="0">
                <a:solidFill>
                  <a:srgbClr val="002060"/>
                </a:solidFill>
              </a:rPr>
              <a:t> </a:t>
            </a:r>
          </a:p>
          <a:p>
            <a:pPr>
              <a:spcBef>
                <a:spcPct val="50000"/>
              </a:spcBef>
              <a:buNone/>
            </a:pPr>
            <a:r>
              <a:rPr lang="en-US" altLang="fr-FR" sz="1800" b="0" dirty="0" err="1" smtClean="0"/>
              <a:t>Probabilité</a:t>
            </a:r>
            <a:r>
              <a:rPr lang="en-US" altLang="fr-FR" sz="1800" b="0" dirty="0" smtClean="0"/>
              <a:t> de </a:t>
            </a:r>
            <a:r>
              <a:rPr lang="en-US" altLang="fr-FR" sz="1800" b="0" dirty="0" err="1"/>
              <a:t>rencontrer</a:t>
            </a:r>
            <a:r>
              <a:rPr lang="en-US" altLang="fr-FR" sz="1800" b="0" dirty="0"/>
              <a:t> </a:t>
            </a:r>
            <a:r>
              <a:rPr lang="en-US" altLang="fr-FR" sz="1800" b="0" dirty="0" err="1"/>
              <a:t>une</a:t>
            </a:r>
            <a:r>
              <a:rPr lang="en-US" altLang="fr-FR" sz="1800" b="0" dirty="0"/>
              <a:t> </a:t>
            </a:r>
            <a:r>
              <a:rPr lang="en-US" altLang="fr-FR" sz="1800" dirty="0"/>
              <a:t>culture </a:t>
            </a:r>
            <a:r>
              <a:rPr lang="en-US" altLang="fr-FR" sz="1800" dirty="0" err="1">
                <a:solidFill>
                  <a:srgbClr val="002060"/>
                </a:solidFill>
              </a:rPr>
              <a:t>donnée</a:t>
            </a:r>
            <a:r>
              <a:rPr lang="en-US" altLang="fr-FR" sz="1800" b="1" dirty="0">
                <a:solidFill>
                  <a:srgbClr val="002060"/>
                </a:solidFill>
              </a:rPr>
              <a:t> </a:t>
            </a:r>
            <a:r>
              <a:rPr lang="en-US" altLang="fr-FR" sz="2000" i="1" dirty="0">
                <a:solidFill>
                  <a:srgbClr val="002060"/>
                </a:solidFill>
              </a:rPr>
              <a:t>j</a:t>
            </a:r>
            <a:r>
              <a:rPr lang="en-US" altLang="fr-FR" sz="1800" b="1" dirty="0">
                <a:solidFill>
                  <a:srgbClr val="002060"/>
                </a:solidFill>
              </a:rPr>
              <a:t> </a:t>
            </a:r>
            <a:r>
              <a:rPr lang="en-US" altLang="fr-FR" sz="1800" b="0" dirty="0" err="1"/>
              <a:t>dans</a:t>
            </a:r>
            <a:r>
              <a:rPr lang="en-US" altLang="fr-FR" sz="1800" b="0" dirty="0"/>
              <a:t> </a:t>
            </a:r>
            <a:r>
              <a:rPr lang="en-US" altLang="fr-FR" sz="1800" dirty="0" err="1"/>
              <a:t>chaque</a:t>
            </a:r>
            <a:r>
              <a:rPr lang="en-US" altLang="fr-FR" sz="1800" dirty="0"/>
              <a:t> </a:t>
            </a:r>
            <a:r>
              <a:rPr lang="en-US" altLang="fr-FR" sz="1800" dirty="0">
                <a:solidFill>
                  <a:srgbClr val="002060"/>
                </a:solidFill>
              </a:rPr>
              <a:t>sous-</a:t>
            </a:r>
            <a:r>
              <a:rPr lang="en-US" altLang="fr-FR" sz="1800" dirty="0" err="1">
                <a:solidFill>
                  <a:srgbClr val="002060"/>
                </a:solidFill>
              </a:rPr>
              <a:t>unité</a:t>
            </a:r>
            <a:r>
              <a:rPr lang="en-US" altLang="fr-FR" sz="1800" dirty="0">
                <a:solidFill>
                  <a:srgbClr val="002060"/>
                </a:solidFill>
              </a:rPr>
              <a:t> </a:t>
            </a:r>
            <a:r>
              <a:rPr lang="en-US" altLang="fr-FR" sz="2000" i="1" dirty="0" err="1">
                <a:solidFill>
                  <a:srgbClr val="002060"/>
                </a:solidFill>
              </a:rPr>
              <a:t>i</a:t>
            </a:r>
            <a:endParaRPr lang="en-GB" altLang="fr-FR" sz="1800" i="1" dirty="0">
              <a:solidFill>
                <a:srgbClr val="00206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703512" y="3705260"/>
            <a:ext cx="2879725" cy="1708160"/>
          </a:xfrm>
          <a:prstGeom prst="rect">
            <a:avLst/>
          </a:prstGeom>
          <a:solidFill>
            <a:srgbClr val="FEDFA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GB" altLang="fr-FR" sz="1800" i="1" dirty="0"/>
              <a:t> </a:t>
            </a:r>
            <a:r>
              <a:rPr lang="fr-FR" altLang="fr-FR" sz="2400" i="1" dirty="0" smtClean="0">
                <a:cs typeface="Arial" panose="020B0604020202020204" pitchFamily="34" charset="0"/>
              </a:rPr>
              <a:t>S (j,k</a:t>
            </a:r>
            <a:r>
              <a:rPr lang="fr-FR" altLang="fr-FR" sz="2400" b="1" i="1" baseline="-25000" dirty="0" smtClean="0">
                <a:solidFill>
                  <a:srgbClr val="002060"/>
                </a:solidFill>
                <a:cs typeface="Arial" panose="020B0604020202020204" pitchFamily="34" charset="0"/>
              </a:rPr>
              <a:t>0</a:t>
            </a:r>
            <a:r>
              <a:rPr lang="fr-FR" altLang="fr-FR" sz="2400" i="1" dirty="0" smtClean="0">
                <a:cs typeface="Arial" panose="020B0604020202020204" pitchFamily="34" charset="0"/>
              </a:rPr>
              <a:t>)</a:t>
            </a:r>
            <a:endParaRPr lang="fr-FR" altLang="fr-FR" sz="2400" b="0" dirty="0" smtClean="0">
              <a:cs typeface="Arial" panose="020B0604020202020204" pitchFamily="34" charset="0"/>
            </a:endParaRPr>
          </a:p>
          <a:p>
            <a:pPr>
              <a:spcBef>
                <a:spcPct val="50000"/>
              </a:spcBef>
              <a:buNone/>
            </a:pPr>
            <a:r>
              <a:rPr lang="en-GB" altLang="fr-FR" sz="1800" b="0" dirty="0" smtClean="0"/>
              <a:t>Pour </a:t>
            </a:r>
            <a:r>
              <a:rPr lang="en-GB" altLang="fr-FR" sz="1800" b="0" dirty="0"/>
              <a:t>le FG </a:t>
            </a:r>
            <a:r>
              <a:rPr lang="en-GB" altLang="fr-FR" sz="1800" i="1" dirty="0" smtClean="0"/>
              <a:t>k</a:t>
            </a:r>
            <a:r>
              <a:rPr lang="fr-FR" altLang="fr-FR" sz="1800" b="1" i="1" baseline="-250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0</a:t>
            </a:r>
            <a:r>
              <a:rPr lang="en-GB" altLang="fr-FR" sz="1800" b="0" dirty="0" smtClean="0"/>
              <a:t>, </a:t>
            </a:r>
            <a:r>
              <a:rPr lang="en-GB" altLang="fr-FR" sz="1800" b="0" dirty="0"/>
              <a:t>surface </a:t>
            </a:r>
            <a:r>
              <a:rPr lang="en-GB" altLang="fr-FR" sz="1800" b="0" dirty="0" err="1"/>
              <a:t>occupée</a:t>
            </a:r>
            <a:r>
              <a:rPr lang="en-GB" altLang="fr-FR" sz="1800" b="0" dirty="0"/>
              <a:t> par </a:t>
            </a:r>
            <a:r>
              <a:rPr lang="en-GB" altLang="fr-FR" sz="1800" b="0" dirty="0" err="1"/>
              <a:t>chaque</a:t>
            </a:r>
            <a:r>
              <a:rPr lang="en-GB" altLang="fr-FR" sz="1800" b="0" dirty="0"/>
              <a:t> </a:t>
            </a:r>
            <a:r>
              <a:rPr lang="en-GB" altLang="fr-FR" sz="1800" i="1" dirty="0" smtClean="0"/>
              <a:t>culture j </a:t>
            </a:r>
            <a:r>
              <a:rPr lang="en-GB" altLang="fr-FR" sz="1800" b="0" dirty="0" smtClean="0"/>
              <a:t>                          </a:t>
            </a:r>
            <a:r>
              <a:rPr lang="en-GB" altLang="fr-FR" sz="1600" b="0" dirty="0" smtClean="0"/>
              <a:t>(</a:t>
            </a:r>
            <a:r>
              <a:rPr lang="en-GB" altLang="fr-FR" sz="1600" b="0" i="1" dirty="0" err="1"/>
              <a:t>ou</a:t>
            </a:r>
            <a:r>
              <a:rPr lang="en-GB" altLang="fr-FR" sz="1600" b="0" i="1" dirty="0"/>
              <a:t> </a:t>
            </a:r>
            <a:r>
              <a:rPr lang="en-GB" altLang="fr-FR" sz="1600" b="0" i="1" dirty="0" err="1"/>
              <a:t>classe</a:t>
            </a:r>
            <a:r>
              <a:rPr lang="en-GB" altLang="fr-FR" sz="1600" b="0" i="1" dirty="0"/>
              <a:t> de Land Cover</a:t>
            </a:r>
            <a:r>
              <a:rPr lang="en-GB" altLang="fr-FR" sz="1600" b="0" dirty="0"/>
              <a:t>) </a:t>
            </a:r>
            <a:r>
              <a:rPr lang="en-GB" altLang="fr-FR" sz="1800" i="1" dirty="0" smtClean="0"/>
              <a:t>j</a:t>
            </a:r>
            <a:endParaRPr lang="en-GB" altLang="fr-FR" sz="1800" i="1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004049" y="3393837"/>
            <a:ext cx="343693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fr-FR" sz="2400" i="1" dirty="0" err="1" smtClean="0">
                <a:solidFill>
                  <a:srgbClr val="002060"/>
                </a:solidFill>
              </a:rPr>
              <a:t>Pr</a:t>
            </a:r>
            <a:r>
              <a:rPr lang="en-US" altLang="fr-FR" sz="2400" i="1" dirty="0" smtClean="0">
                <a:solidFill>
                  <a:srgbClr val="002060"/>
                </a:solidFill>
              </a:rPr>
              <a:t> </a:t>
            </a:r>
            <a:r>
              <a:rPr lang="en-US" altLang="fr-FR" sz="2400" i="1" baseline="30000" dirty="0" smtClean="0">
                <a:solidFill>
                  <a:srgbClr val="002060"/>
                </a:solidFill>
              </a:rPr>
              <a:t>FG</a:t>
            </a:r>
            <a:r>
              <a:rPr lang="en-US" altLang="fr-FR" sz="2400" dirty="0" smtClean="0">
                <a:solidFill>
                  <a:srgbClr val="002060"/>
                </a:solidFill>
              </a:rPr>
              <a:t> </a:t>
            </a:r>
            <a:r>
              <a:rPr lang="en-US" altLang="fr-FR" sz="2400" b="0" dirty="0">
                <a:solidFill>
                  <a:srgbClr val="002060"/>
                </a:solidFill>
              </a:rPr>
              <a:t>(</a:t>
            </a:r>
            <a:r>
              <a:rPr lang="en-US" altLang="fr-FR" sz="2400" b="0" i="1" dirty="0" err="1" smtClean="0">
                <a:solidFill>
                  <a:srgbClr val="002060"/>
                </a:solidFill>
              </a:rPr>
              <a:t>i,k</a:t>
            </a:r>
            <a:r>
              <a:rPr lang="fr-FR" altLang="fr-FR" sz="2400" i="1" baseline="-250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0</a:t>
            </a:r>
            <a:r>
              <a:rPr lang="en-US" altLang="fr-FR" sz="2400" b="0" dirty="0" smtClean="0">
                <a:solidFill>
                  <a:srgbClr val="002060"/>
                </a:solidFill>
              </a:rPr>
              <a:t>)</a:t>
            </a:r>
            <a:endParaRPr lang="en-US" altLang="fr-FR" sz="2400" b="0" dirty="0">
              <a:solidFill>
                <a:srgbClr val="002060"/>
              </a:solidFill>
            </a:endParaRPr>
          </a:p>
          <a:p>
            <a:pPr eaLnBrk="1" hangingPunct="1"/>
            <a:r>
              <a:rPr lang="en-US" altLang="fr-FR" dirty="0" err="1">
                <a:solidFill>
                  <a:srgbClr val="002060"/>
                </a:solidFill>
              </a:rPr>
              <a:t>Probabilité</a:t>
            </a:r>
            <a:r>
              <a:rPr lang="en-US" altLang="fr-FR" dirty="0">
                <a:solidFill>
                  <a:srgbClr val="002060"/>
                </a:solidFill>
              </a:rPr>
              <a:t> de </a:t>
            </a:r>
            <a:r>
              <a:rPr lang="en-US" altLang="fr-FR" dirty="0" err="1">
                <a:solidFill>
                  <a:srgbClr val="002060"/>
                </a:solidFill>
              </a:rPr>
              <a:t>trouver</a:t>
            </a:r>
            <a:r>
              <a:rPr lang="en-US" altLang="fr-FR" dirty="0">
                <a:solidFill>
                  <a:srgbClr val="002060"/>
                </a:solidFill>
              </a:rPr>
              <a:t> le  Farm Group </a:t>
            </a:r>
            <a:r>
              <a:rPr lang="en-US" altLang="fr-FR" i="1" dirty="0">
                <a:solidFill>
                  <a:srgbClr val="002060"/>
                </a:solidFill>
              </a:rPr>
              <a:t>k</a:t>
            </a:r>
            <a:r>
              <a:rPr lang="fr-FR" altLang="fr-FR" i="1" baseline="-25000" dirty="0">
                <a:solidFill>
                  <a:srgbClr val="002060"/>
                </a:solidFill>
                <a:latin typeface="Century Gothic" panose="020B0502020202020204" pitchFamily="34" charset="0"/>
              </a:rPr>
              <a:t>0</a:t>
            </a:r>
            <a:r>
              <a:rPr lang="en-US" altLang="fr-FR" dirty="0">
                <a:solidFill>
                  <a:srgbClr val="002060"/>
                </a:solidFill>
              </a:rPr>
              <a:t>  </a:t>
            </a:r>
            <a:r>
              <a:rPr lang="en-US" altLang="fr-FR" dirty="0" err="1">
                <a:solidFill>
                  <a:srgbClr val="002060"/>
                </a:solidFill>
              </a:rPr>
              <a:t>dans</a:t>
            </a:r>
            <a:r>
              <a:rPr lang="en-US" altLang="fr-FR" dirty="0">
                <a:solidFill>
                  <a:srgbClr val="002060"/>
                </a:solidFill>
              </a:rPr>
              <a:t> la sous-unite </a:t>
            </a:r>
            <a:r>
              <a:rPr lang="en-US" altLang="fr-FR" i="1" dirty="0" err="1">
                <a:solidFill>
                  <a:srgbClr val="002060"/>
                </a:solidFill>
              </a:rPr>
              <a:t>i</a:t>
            </a:r>
            <a:r>
              <a:rPr lang="en-US" altLang="fr-FR" dirty="0">
                <a:solidFill>
                  <a:srgbClr val="002060"/>
                </a:solidFill>
              </a:rPr>
              <a:t>. </a:t>
            </a: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 flipH="1">
            <a:off x="7556499" y="2641431"/>
            <a:ext cx="7938" cy="760489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>
            <a:off x="5289549" y="4051300"/>
            <a:ext cx="1714500" cy="3503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12" name="Group 26"/>
          <p:cNvGrpSpPr>
            <a:grpSpLocks/>
          </p:cNvGrpSpPr>
          <p:nvPr/>
        </p:nvGrpSpPr>
        <p:grpSpPr bwMode="auto">
          <a:xfrm>
            <a:off x="4940947" y="3158618"/>
            <a:ext cx="7251053" cy="3140932"/>
            <a:chOff x="2074" y="2333"/>
            <a:chExt cx="3515" cy="1956"/>
          </a:xfrm>
        </p:grpSpPr>
        <p:sp>
          <p:nvSpPr>
            <p:cNvPr id="13" name="Text Box 27"/>
            <p:cNvSpPr txBox="1">
              <a:spLocks noChangeArrowheads="1"/>
            </p:cNvSpPr>
            <p:nvPr/>
          </p:nvSpPr>
          <p:spPr bwMode="auto">
            <a:xfrm>
              <a:off x="2074" y="2333"/>
              <a:ext cx="3515" cy="1956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fr-FR" altLang="fr-FR" sz="1800" b="0" dirty="0"/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fr-FR" altLang="fr-FR" sz="1800" b="0" dirty="0"/>
                <a:t> 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fr-FR" altLang="fr-FR" sz="1800" b="0" dirty="0"/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fr-FR" altLang="fr-FR" sz="1800" b="0" dirty="0"/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fr-FR" altLang="fr-FR" sz="1800" b="0" dirty="0"/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fr-FR" altLang="fr-FR" sz="1800" b="0" dirty="0"/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fr-FR" altLang="fr-FR" sz="1800" b="0" dirty="0"/>
            </a:p>
          </p:txBody>
        </p:sp>
        <p:grpSp>
          <p:nvGrpSpPr>
            <p:cNvPr id="14" name="Group 28"/>
            <p:cNvGrpSpPr>
              <a:grpSpLocks/>
            </p:cNvGrpSpPr>
            <p:nvPr/>
          </p:nvGrpSpPr>
          <p:grpSpPr bwMode="auto">
            <a:xfrm>
              <a:off x="2160" y="2759"/>
              <a:ext cx="3317" cy="1241"/>
              <a:chOff x="1869" y="2886"/>
              <a:chExt cx="2894" cy="1188"/>
            </a:xfrm>
          </p:grpSpPr>
          <p:sp>
            <p:nvSpPr>
              <p:cNvPr id="16" name="Rectangle 29"/>
              <p:cNvSpPr>
                <a:spLocks noChangeArrowheads="1"/>
              </p:cNvSpPr>
              <p:nvPr/>
            </p:nvSpPr>
            <p:spPr bwMode="auto">
              <a:xfrm>
                <a:off x="1869" y="2886"/>
                <a:ext cx="2885" cy="11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2000"/>
              </a:p>
            </p:txBody>
          </p:sp>
          <p:graphicFrame>
            <p:nvGraphicFramePr>
              <p:cNvPr id="17" name="Object 3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43010957"/>
                  </p:ext>
                </p:extLst>
              </p:nvPr>
            </p:nvGraphicFramePr>
            <p:xfrm>
              <a:off x="1878" y="3096"/>
              <a:ext cx="2885" cy="87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49" name="Équation" r:id="rId5" imgW="2158920" imgH="558720" progId="Equation.3">
                      <p:embed/>
                    </p:oleObj>
                  </mc:Choice>
                  <mc:Fallback>
                    <p:oleObj name="Équation" r:id="rId5" imgW="2158920" imgH="55872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878" y="3096"/>
                            <a:ext cx="2885" cy="87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5" name="Text Box 31"/>
            <p:cNvSpPr txBox="1">
              <a:spLocks noChangeArrowheads="1"/>
            </p:cNvSpPr>
            <p:nvPr/>
          </p:nvSpPr>
          <p:spPr bwMode="auto">
            <a:xfrm>
              <a:off x="2859" y="2479"/>
              <a:ext cx="1496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fr-FR" altLang="fr-FR" sz="2000" b="0" dirty="0" smtClean="0"/>
                <a:t>une </a:t>
              </a:r>
              <a:r>
                <a:rPr lang="fr-FR" altLang="fr-FR" sz="2000" b="0" dirty="0"/>
                <a:t>solution </a:t>
              </a:r>
              <a:r>
                <a:rPr lang="fr-FR" altLang="fr-FR" sz="2000" b="0" dirty="0" smtClean="0"/>
                <a:t>:</a:t>
              </a:r>
              <a:endParaRPr lang="fr-FR" altLang="fr-FR" sz="2000" b="0" dirty="0"/>
            </a:p>
          </p:txBody>
        </p:sp>
      </p:grpSp>
    </p:spTree>
    <p:extLst>
      <p:ext uri="{BB962C8B-B14F-4D97-AF65-F5344CB8AC3E}">
        <p14:creationId xmlns:p14="http://schemas.microsoft.com/office/powerpoint/2010/main" val="648173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19100" y="282575"/>
            <a:ext cx="11277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smtClean="0">
                <a:latin typeface="Calibri" panose="020F0502020204030204" pitchFamily="34" charset="0"/>
              </a:rPr>
              <a:t>Désagrégation des sorties du modèle </a:t>
            </a:r>
            <a:r>
              <a:rPr lang="fr-FR" sz="2000" dirty="0" err="1" smtClean="0">
                <a:latin typeface="Calibri" panose="020F0502020204030204" pitchFamily="34" charset="0"/>
              </a:rPr>
              <a:t>AROPAj</a:t>
            </a:r>
            <a:r>
              <a:rPr lang="fr-FR" sz="2000" dirty="0" smtClean="0">
                <a:latin typeface="Calibri" panose="020F0502020204030204" pitchFamily="34" charset="0"/>
              </a:rPr>
              <a:t>  = localisation des groupes d’exploitations du RICA</a:t>
            </a:r>
          </a:p>
          <a:p>
            <a:pPr>
              <a:buFontTx/>
              <a:buNone/>
              <a:defRPr/>
            </a:pPr>
            <a:r>
              <a:rPr lang="fr-FR" altLang="fr-FR" sz="2000" dirty="0" smtClean="0">
                <a:latin typeface="Calibri" panose="020F0502020204030204" pitchFamily="34" charset="0"/>
              </a:rPr>
              <a:t>Carte des sols adéquate ?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58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19100" y="282575"/>
            <a:ext cx="11277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smtClean="0">
                <a:latin typeface="Calibri" panose="020F0502020204030204" pitchFamily="34" charset="0"/>
              </a:rPr>
              <a:t>Désagrégation des sorties du modèle </a:t>
            </a:r>
            <a:r>
              <a:rPr lang="fr-FR" sz="2000" dirty="0" err="1" smtClean="0">
                <a:latin typeface="Calibri" panose="020F0502020204030204" pitchFamily="34" charset="0"/>
              </a:rPr>
              <a:t>AROPAj</a:t>
            </a:r>
            <a:r>
              <a:rPr lang="fr-FR" sz="2000" dirty="0" smtClean="0">
                <a:latin typeface="Calibri" panose="020F0502020204030204" pitchFamily="34" charset="0"/>
              </a:rPr>
              <a:t>  = localisation des groupes d’exploitations du RICA</a:t>
            </a:r>
          </a:p>
          <a:p>
            <a:pPr>
              <a:buFontTx/>
              <a:buNone/>
              <a:defRPr/>
            </a:pPr>
            <a:r>
              <a:rPr lang="fr-FR" altLang="fr-FR" sz="2000" dirty="0" smtClean="0">
                <a:latin typeface="Calibri" panose="020F0502020204030204" pitchFamily="34" charset="0"/>
              </a:rPr>
              <a:t>Carte des sols adéquate ?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  <p:pic>
        <p:nvPicPr>
          <p:cNvPr id="7" name="Picture 12" descr="clc2000_3co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7058" y="2159506"/>
            <a:ext cx="4431522" cy="4564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" descr="CLClege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336" y="667295"/>
            <a:ext cx="3340370" cy="4515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339306" y="1314767"/>
            <a:ext cx="5489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•  CORINE Land </a:t>
            </a:r>
            <a:r>
              <a:rPr lang="fr-FR" b="1" dirty="0" err="1" smtClean="0"/>
              <a:t>Cover</a:t>
            </a:r>
            <a:r>
              <a:rPr lang="fr-FR" b="1" dirty="0" smtClean="0"/>
              <a:t> (CLC)</a:t>
            </a:r>
          </a:p>
          <a:p>
            <a:r>
              <a:rPr lang="fr-FR" dirty="0" smtClean="0"/>
              <a:t>       Problème : nomenclature classes arables</a:t>
            </a:r>
          </a:p>
        </p:txBody>
      </p:sp>
    </p:spTree>
    <p:extLst>
      <p:ext uri="{BB962C8B-B14F-4D97-AF65-F5344CB8AC3E}">
        <p14:creationId xmlns:p14="http://schemas.microsoft.com/office/powerpoint/2010/main" val="3007370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419100" y="282575"/>
            <a:ext cx="11277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smtClean="0">
                <a:latin typeface="Calibri" panose="020F0502020204030204" pitchFamily="34" charset="0"/>
              </a:rPr>
              <a:t>Désagrégation des sorties du modèle </a:t>
            </a:r>
            <a:r>
              <a:rPr lang="fr-FR" sz="2000" dirty="0" err="1" smtClean="0">
                <a:latin typeface="Calibri" panose="020F0502020204030204" pitchFamily="34" charset="0"/>
              </a:rPr>
              <a:t>AROPAj</a:t>
            </a:r>
            <a:r>
              <a:rPr lang="fr-FR" sz="2000" dirty="0" smtClean="0">
                <a:latin typeface="Calibri" panose="020F0502020204030204" pitchFamily="34" charset="0"/>
              </a:rPr>
              <a:t>  = localisation des groupes d’exploitations du RICA</a:t>
            </a:r>
          </a:p>
          <a:p>
            <a:pPr>
              <a:buFontTx/>
              <a:buNone/>
              <a:defRPr/>
            </a:pPr>
            <a:r>
              <a:rPr lang="fr-FR" altLang="fr-FR" sz="2000" dirty="0" smtClean="0">
                <a:latin typeface="Calibri" panose="020F0502020204030204" pitchFamily="34" charset="0"/>
              </a:rPr>
              <a:t>Carte des sols adéquate ?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720" y="1905000"/>
            <a:ext cx="9860280" cy="495300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324208" y="1315679"/>
            <a:ext cx="54895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•  CORINE Land </a:t>
            </a:r>
            <a:r>
              <a:rPr lang="fr-FR" b="1" dirty="0" err="1" smtClean="0"/>
              <a:t>Cover</a:t>
            </a:r>
            <a:r>
              <a:rPr lang="fr-FR" b="1" dirty="0" smtClean="0"/>
              <a:t> (CLC)</a:t>
            </a:r>
          </a:p>
          <a:p>
            <a:r>
              <a:rPr lang="fr-FR" dirty="0" smtClean="0"/>
              <a:t>       Problème : nomenclature classes arables</a:t>
            </a:r>
          </a:p>
          <a:p>
            <a:endParaRPr lang="fr-FR" dirty="0"/>
          </a:p>
          <a:p>
            <a:r>
              <a:rPr lang="fr-FR" dirty="0" smtClean="0"/>
              <a:t> </a:t>
            </a:r>
            <a:r>
              <a:rPr lang="fr-FR" b="1" dirty="0" smtClean="0"/>
              <a:t>•  LUCAS enquête </a:t>
            </a:r>
            <a:r>
              <a:rPr lang="fr-FR" dirty="0" smtClean="0"/>
              <a:t>(Land Use/</a:t>
            </a:r>
            <a:r>
              <a:rPr lang="fr-FR" dirty="0" err="1" smtClean="0"/>
              <a:t>Cover</a:t>
            </a:r>
            <a:r>
              <a:rPr lang="fr-FR" dirty="0" smtClean="0"/>
              <a:t> Area frame Survey)</a:t>
            </a:r>
          </a:p>
          <a:p>
            <a:r>
              <a:rPr lang="fr-FR" dirty="0" smtClean="0"/>
              <a:t>     Nomenclature ok</a:t>
            </a:r>
          </a:p>
          <a:p>
            <a:r>
              <a:rPr lang="fr-FR" dirty="0" smtClean="0"/>
              <a:t>     mais : pas une carte, une enquête ponctuelle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837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419100" y="282575"/>
            <a:ext cx="11277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smtClean="0">
                <a:latin typeface="Calibri" panose="020F0502020204030204" pitchFamily="34" charset="0"/>
              </a:rPr>
              <a:t>Désagrégation des sorties du modèle </a:t>
            </a:r>
            <a:r>
              <a:rPr lang="fr-FR" sz="2000" dirty="0" err="1" smtClean="0">
                <a:latin typeface="Calibri" panose="020F0502020204030204" pitchFamily="34" charset="0"/>
              </a:rPr>
              <a:t>AROPAj</a:t>
            </a:r>
            <a:r>
              <a:rPr lang="fr-FR" sz="2000" dirty="0" smtClean="0">
                <a:latin typeface="Calibri" panose="020F0502020204030204" pitchFamily="34" charset="0"/>
              </a:rPr>
              <a:t>  = localisation des groupes d’exploitations du RICA</a:t>
            </a:r>
          </a:p>
          <a:p>
            <a:pPr>
              <a:buFontTx/>
              <a:buNone/>
              <a:defRPr/>
            </a:pPr>
            <a:r>
              <a:rPr lang="fr-FR" altLang="fr-FR" sz="2000" dirty="0" smtClean="0">
                <a:latin typeface="Calibri" panose="020F0502020204030204" pitchFamily="34" charset="0"/>
              </a:rPr>
              <a:t>Carte des sols adéquates ?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24208" y="1315679"/>
            <a:ext cx="11591026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•  CORINE Land </a:t>
            </a:r>
            <a:r>
              <a:rPr lang="fr-FR" b="1" dirty="0" err="1" smtClean="0"/>
              <a:t>Cover</a:t>
            </a:r>
            <a:r>
              <a:rPr lang="fr-FR" b="1" dirty="0" smtClean="0"/>
              <a:t> </a:t>
            </a:r>
          </a:p>
          <a:p>
            <a:r>
              <a:rPr lang="fr-FR" dirty="0" smtClean="0"/>
              <a:t>       Problème : nomenclature classes arables</a:t>
            </a:r>
          </a:p>
          <a:p>
            <a:endParaRPr lang="fr-FR" dirty="0" smtClean="0"/>
          </a:p>
          <a:p>
            <a:r>
              <a:rPr lang="fr-FR" dirty="0" smtClean="0"/>
              <a:t> </a:t>
            </a:r>
            <a:r>
              <a:rPr lang="fr-FR" b="1" dirty="0" smtClean="0"/>
              <a:t>•  LUCAS enquête </a:t>
            </a:r>
            <a:r>
              <a:rPr lang="fr-FR" dirty="0" smtClean="0"/>
              <a:t>(Land Use/</a:t>
            </a:r>
            <a:r>
              <a:rPr lang="fr-FR" dirty="0" err="1" smtClean="0"/>
              <a:t>Cover</a:t>
            </a:r>
            <a:r>
              <a:rPr lang="fr-FR" dirty="0" smtClean="0"/>
              <a:t> Area frame Survey)</a:t>
            </a:r>
          </a:p>
          <a:p>
            <a:r>
              <a:rPr lang="fr-FR" dirty="0" smtClean="0"/>
              <a:t>     Nomenclature ok</a:t>
            </a:r>
          </a:p>
          <a:p>
            <a:r>
              <a:rPr lang="fr-FR" dirty="0" smtClean="0"/>
              <a:t>     mais : pas une carte, une enquête ponctuelle </a:t>
            </a:r>
          </a:p>
          <a:p>
            <a:endParaRPr lang="fr-FR" dirty="0"/>
          </a:p>
          <a:p>
            <a:r>
              <a:rPr lang="fr-FR" i="1" dirty="0" smtClean="0"/>
              <a:t>Autres couches d’information géographique :</a:t>
            </a:r>
          </a:p>
          <a:p>
            <a:endParaRPr lang="fr-FR" i="1" dirty="0"/>
          </a:p>
          <a:p>
            <a:pPr>
              <a:spcBef>
                <a:spcPct val="0"/>
              </a:spcBef>
              <a:buFontTx/>
              <a:buNone/>
            </a:pPr>
            <a:r>
              <a:rPr lang="fr-FR" b="1" dirty="0" smtClean="0"/>
              <a:t>•  </a:t>
            </a:r>
            <a:r>
              <a:rPr lang="fr-FR" altLang="fr-FR" b="1" i="1" dirty="0" err="1" smtClean="0"/>
              <a:t>Soil</a:t>
            </a:r>
            <a:r>
              <a:rPr lang="fr-FR" altLang="fr-FR" b="1" i="1" dirty="0" smtClean="0"/>
              <a:t> </a:t>
            </a:r>
            <a:r>
              <a:rPr lang="fr-FR" altLang="fr-FR" b="1" i="1" dirty="0" err="1" smtClean="0"/>
              <a:t>Map</a:t>
            </a:r>
            <a:r>
              <a:rPr lang="fr-FR" altLang="fr-FR" b="1" i="1" dirty="0" smtClean="0"/>
              <a:t> : </a:t>
            </a:r>
            <a:r>
              <a:rPr lang="en-GB" altLang="fr-FR" b="1" dirty="0" smtClean="0"/>
              <a:t>1km European Soil Databasev2.0</a:t>
            </a:r>
            <a:r>
              <a:rPr lang="fr-FR" altLang="fr-FR" b="1" dirty="0" smtClean="0"/>
              <a:t>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fr-FR" sz="1600" dirty="0" smtClean="0"/>
              <a:t>soil related parameters :  texture, organic carbon content, organic matter, base saturation, available water capacity, cation exchange capacity, limitation to agricultural use  (roots depth) </a:t>
            </a:r>
            <a:endParaRPr lang="fr-FR" altLang="fr-FR" sz="1600" dirty="0" smtClean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fr-FR" sz="1600" dirty="0" smtClean="0"/>
              <a:t> </a:t>
            </a:r>
            <a:endParaRPr lang="fr-FR" altLang="fr-FR" sz="1600" dirty="0" smtClean="0"/>
          </a:p>
          <a:p>
            <a:r>
              <a:rPr lang="fr-FR" b="1" dirty="0" smtClean="0"/>
              <a:t>• </a:t>
            </a:r>
            <a:r>
              <a:rPr lang="fr-FR" altLang="fr-FR" b="1" i="1" dirty="0" err="1" smtClean="0"/>
              <a:t>Topography</a:t>
            </a:r>
            <a:r>
              <a:rPr lang="fr-FR" altLang="fr-FR" b="1" i="1" dirty="0" smtClean="0"/>
              <a:t> :</a:t>
            </a:r>
            <a:r>
              <a:rPr lang="en-GB" altLang="fr-FR" dirty="0" smtClean="0"/>
              <a:t> </a:t>
            </a:r>
            <a:r>
              <a:rPr lang="fr-FR" altLang="fr-FR" dirty="0" smtClean="0"/>
              <a:t> </a:t>
            </a:r>
            <a:r>
              <a:rPr lang="fr-FR" altLang="fr-FR" b="1" dirty="0" smtClean="0"/>
              <a:t>Digital </a:t>
            </a:r>
            <a:r>
              <a:rPr lang="fr-FR" altLang="fr-FR" b="1" dirty="0" err="1" smtClean="0"/>
              <a:t>Elevation</a:t>
            </a:r>
            <a:r>
              <a:rPr lang="fr-FR" altLang="fr-FR" b="1" dirty="0" smtClean="0"/>
              <a:t> Model </a:t>
            </a:r>
          </a:p>
          <a:p>
            <a:r>
              <a:rPr lang="fr-FR" altLang="fr-FR" sz="1600" dirty="0" smtClean="0"/>
              <a:t>(</a:t>
            </a:r>
            <a:r>
              <a:rPr lang="en-GB" altLang="fr-FR" sz="1600" dirty="0" smtClean="0"/>
              <a:t>altitude and slope</a:t>
            </a:r>
            <a:r>
              <a:rPr lang="fr-FR" altLang="fr-FR" sz="1600" dirty="0" smtClean="0"/>
              <a:t>), </a:t>
            </a:r>
            <a:r>
              <a:rPr lang="en-GB" altLang="fr-FR" sz="1600" dirty="0" smtClean="0"/>
              <a:t>100m SRTM (resampled version of the original 90m Shuttle Radar Topographic Mission)</a:t>
            </a:r>
          </a:p>
          <a:p>
            <a:endParaRPr lang="en-GB" altLang="fr-FR" dirty="0" smtClean="0"/>
          </a:p>
          <a:p>
            <a:r>
              <a:rPr lang="fr-FR" b="1" dirty="0" smtClean="0"/>
              <a:t>•  </a:t>
            </a:r>
            <a:r>
              <a:rPr lang="fr-FR" altLang="fr-FR" b="1" i="1" dirty="0" err="1" smtClean="0"/>
              <a:t>Meteo</a:t>
            </a:r>
            <a:r>
              <a:rPr lang="fr-FR" altLang="fr-FR" dirty="0" smtClean="0"/>
              <a:t> : </a:t>
            </a:r>
            <a:r>
              <a:rPr lang="fr-FR" altLang="fr-FR" b="1" dirty="0" smtClean="0"/>
              <a:t>MARS </a:t>
            </a:r>
            <a:r>
              <a:rPr lang="fr-FR" altLang="fr-FR" b="1" dirty="0" err="1" smtClean="0"/>
              <a:t>database</a:t>
            </a:r>
            <a:r>
              <a:rPr lang="en-GB" altLang="fr-FR" b="1" dirty="0" smtClean="0"/>
              <a:t> </a:t>
            </a:r>
          </a:p>
          <a:p>
            <a:r>
              <a:rPr lang="en-GB" altLang="fr-FR" sz="1600" dirty="0" smtClean="0"/>
              <a:t>average temperature (on a monthly basis) and average</a:t>
            </a:r>
            <a:r>
              <a:rPr lang="fr-FR" altLang="fr-FR" sz="1600" dirty="0" smtClean="0"/>
              <a:t> </a:t>
            </a:r>
            <a:r>
              <a:rPr lang="en-GB" altLang="fr-FR" sz="1600" dirty="0" smtClean="0"/>
              <a:t>monthly precipitations – 1 km </a:t>
            </a:r>
            <a:r>
              <a:rPr lang="en-GB" altLang="fr-FR" sz="1600" dirty="0" err="1" smtClean="0"/>
              <a:t>Worldclim</a:t>
            </a:r>
            <a:r>
              <a:rPr lang="en-GB" altLang="fr-FR" sz="1600" dirty="0" smtClean="0"/>
              <a:t> climate grid</a:t>
            </a:r>
            <a:r>
              <a:rPr lang="fr-FR" altLang="fr-FR" sz="1600" dirty="0" smtClean="0"/>
              <a:t>s. </a:t>
            </a:r>
          </a:p>
          <a:p>
            <a:endParaRPr lang="fr-FR" altLang="fr-FR" dirty="0" smtClean="0"/>
          </a:p>
          <a:p>
            <a:endParaRPr lang="fr-FR" i="1" dirty="0" smtClean="0"/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24208" y="1315679"/>
            <a:ext cx="54895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•  CORINE Land </a:t>
            </a:r>
            <a:r>
              <a:rPr lang="fr-FR" b="1" dirty="0" err="1" smtClean="0"/>
              <a:t>Cover</a:t>
            </a:r>
            <a:r>
              <a:rPr lang="fr-FR" b="1" dirty="0" smtClean="0"/>
              <a:t> (CLC)</a:t>
            </a:r>
          </a:p>
          <a:p>
            <a:r>
              <a:rPr lang="fr-FR" dirty="0" smtClean="0"/>
              <a:t>       Problème : nomenclature classes arables</a:t>
            </a:r>
          </a:p>
          <a:p>
            <a:endParaRPr lang="fr-FR" dirty="0"/>
          </a:p>
          <a:p>
            <a:r>
              <a:rPr lang="fr-FR" dirty="0" smtClean="0"/>
              <a:t> </a:t>
            </a:r>
            <a:r>
              <a:rPr lang="fr-FR" b="1" dirty="0" smtClean="0"/>
              <a:t>•  LUCAS enquête </a:t>
            </a:r>
            <a:r>
              <a:rPr lang="fr-FR" dirty="0" smtClean="0"/>
              <a:t>(Land Use/</a:t>
            </a:r>
            <a:r>
              <a:rPr lang="fr-FR" dirty="0" err="1" smtClean="0"/>
              <a:t>Cover</a:t>
            </a:r>
            <a:r>
              <a:rPr lang="fr-FR" dirty="0" smtClean="0"/>
              <a:t> Area frame Survey)</a:t>
            </a:r>
          </a:p>
          <a:p>
            <a:r>
              <a:rPr lang="fr-FR" dirty="0" smtClean="0"/>
              <a:t>     Nomenclature ok</a:t>
            </a:r>
          </a:p>
          <a:p>
            <a:r>
              <a:rPr lang="fr-FR" dirty="0" smtClean="0"/>
              <a:t>     mais : pas une carte, une enquête ponctuelle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10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sig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344" y="1214312"/>
            <a:ext cx="7452564" cy="5184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1" descr="modelling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55" y="1674761"/>
            <a:ext cx="3603456" cy="4504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419100" y="282575"/>
            <a:ext cx="11277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smtClean="0">
                <a:latin typeface="Calibri" panose="020F0502020204030204" pitchFamily="34" charset="0"/>
              </a:rPr>
              <a:t>Désagrégation des sorties du modèle </a:t>
            </a:r>
            <a:r>
              <a:rPr lang="fr-FR" sz="2000" dirty="0" err="1" smtClean="0">
                <a:latin typeface="Calibri" panose="020F0502020204030204" pitchFamily="34" charset="0"/>
              </a:rPr>
              <a:t>AROPAj</a:t>
            </a:r>
            <a:r>
              <a:rPr lang="fr-FR" sz="2000" dirty="0" smtClean="0">
                <a:latin typeface="Calibri" panose="020F0502020204030204" pitchFamily="34" charset="0"/>
              </a:rPr>
              <a:t>  = localisation des groupes d’exploitations du RICA</a:t>
            </a:r>
          </a:p>
          <a:p>
            <a:pPr>
              <a:buFontTx/>
              <a:buNone/>
              <a:defRPr/>
            </a:pPr>
            <a:r>
              <a:rPr lang="fr-FR" altLang="fr-FR" sz="2000" dirty="0" smtClean="0">
                <a:latin typeface="Calibri" panose="020F0502020204030204" pitchFamily="34" charset="0"/>
              </a:rPr>
              <a:t>Construction de la carte de sols. Deux étapes.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676843" y="5577426"/>
            <a:ext cx="515859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fr-FR" altLang="fr-FR" dirty="0" smtClean="0">
                <a:cs typeface="Arial" panose="020B0604020202020204" pitchFamily="34" charset="0"/>
              </a:rPr>
              <a:t>  </a:t>
            </a:r>
            <a:r>
              <a:rPr lang="fr-FR" b="1" dirty="0" smtClean="0"/>
              <a:t>Estimation couverture des sols exhaustive sur une carte à échelle fine :   </a:t>
            </a:r>
            <a:r>
              <a:rPr lang="fr-FR" altLang="fr-FR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 </a:t>
            </a:r>
            <a:r>
              <a:rPr lang="fr-FR" altLang="fr-FR" sz="2000" b="1" i="1" baseline="30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LC </a:t>
            </a:r>
            <a:r>
              <a:rPr lang="fr-FR" altLang="fr-FR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altLang="fr-FR" sz="2000" b="1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i,j</a:t>
            </a:r>
            <a:r>
              <a:rPr lang="fr-FR" altLang="fr-FR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altLang="fr-FR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19597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sig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29" y="1335083"/>
            <a:ext cx="7452564" cy="5184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1" descr="modelling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55" y="1683387"/>
            <a:ext cx="3603456" cy="4504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419100" y="282575"/>
            <a:ext cx="112776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smtClean="0">
                <a:latin typeface="Calibri" panose="020F0502020204030204" pitchFamily="34" charset="0"/>
              </a:rPr>
              <a:t>Désagrégation des sorties du modèle </a:t>
            </a:r>
            <a:r>
              <a:rPr lang="fr-FR" sz="2000" dirty="0" err="1" smtClean="0">
                <a:latin typeface="Calibri" panose="020F0502020204030204" pitchFamily="34" charset="0"/>
              </a:rPr>
              <a:t>AROPAj</a:t>
            </a:r>
            <a:r>
              <a:rPr lang="fr-FR" sz="2000" dirty="0" smtClean="0">
                <a:latin typeface="Calibri" panose="020F0502020204030204" pitchFamily="34" charset="0"/>
              </a:rPr>
              <a:t>  = localisation des groupes d’exploitations du RICA</a:t>
            </a:r>
          </a:p>
          <a:p>
            <a:pPr>
              <a:buFontTx/>
              <a:buNone/>
              <a:defRPr/>
            </a:pPr>
            <a:r>
              <a:rPr lang="fr-FR" altLang="fr-FR" sz="2000" dirty="0" smtClean="0">
                <a:latin typeface="Calibri" panose="020F0502020204030204" pitchFamily="34" charset="0"/>
              </a:rPr>
              <a:t>Construction </a:t>
            </a:r>
            <a:r>
              <a:rPr lang="fr-FR" altLang="fr-FR" sz="2000" dirty="0">
                <a:latin typeface="Calibri" panose="020F0502020204030204" pitchFamily="34" charset="0"/>
              </a:rPr>
              <a:t>de la carte de sols. </a:t>
            </a:r>
            <a:endParaRPr lang="fr-FR" altLang="fr-FR" sz="2000" dirty="0" smtClean="0">
              <a:latin typeface="Calibri" panose="020F0502020204030204" pitchFamily="34" charset="0"/>
            </a:endParaRPr>
          </a:p>
          <a:p>
            <a:pPr>
              <a:buFontTx/>
              <a:buNone/>
              <a:defRPr/>
            </a:pPr>
            <a:r>
              <a:rPr lang="fr-FR" altLang="fr-FR" sz="2000" dirty="0" smtClean="0">
                <a:latin typeface="Calibri" panose="020F0502020204030204" pitchFamily="34" charset="0"/>
              </a:rPr>
              <a:t>2 étapes : Modélisation / Optimisation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676843" y="5577426"/>
            <a:ext cx="515859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fr-FR" altLang="fr-FR" dirty="0" smtClean="0">
                <a:cs typeface="Arial" panose="020B0604020202020204" pitchFamily="34" charset="0"/>
              </a:rPr>
              <a:t>  </a:t>
            </a:r>
            <a:r>
              <a:rPr lang="fr-FR" b="1" dirty="0" smtClean="0"/>
              <a:t>Estimation couverture des sols exhaustive sur une carte à échelle fine :   </a:t>
            </a:r>
            <a:r>
              <a:rPr lang="fr-FR" altLang="fr-FR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 </a:t>
            </a:r>
            <a:r>
              <a:rPr lang="fr-FR" altLang="fr-FR" sz="2000" b="1" i="1" baseline="30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LC </a:t>
            </a:r>
            <a:r>
              <a:rPr lang="fr-FR" altLang="fr-FR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altLang="fr-FR" sz="2000" b="1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i,j</a:t>
            </a:r>
            <a:r>
              <a:rPr lang="fr-FR" altLang="fr-FR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altLang="fr-FR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fr-FR" b="1" dirty="0"/>
          </a:p>
        </p:txBody>
      </p:sp>
      <p:sp>
        <p:nvSpPr>
          <p:cNvPr id="2" name="ZoneTexte 1"/>
          <p:cNvSpPr txBox="1"/>
          <p:nvPr/>
        </p:nvSpPr>
        <p:spPr>
          <a:xfrm>
            <a:off x="4601544" y="1421348"/>
            <a:ext cx="6709783" cy="53553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 1</a:t>
            </a:r>
            <a:r>
              <a:rPr lang="fr-FR" b="1" baseline="30000" dirty="0" smtClean="0"/>
              <a:t>ère</a:t>
            </a:r>
            <a:r>
              <a:rPr lang="fr-FR" b="1" dirty="0" smtClean="0"/>
              <a:t> étape : Modèle </a:t>
            </a:r>
            <a:r>
              <a:rPr lang="fr-FR" b="1" dirty="0" err="1" smtClean="0"/>
              <a:t>Logit</a:t>
            </a:r>
            <a:r>
              <a:rPr lang="fr-FR" b="1" dirty="0" smtClean="0"/>
              <a:t> Multinomial (MNL)</a:t>
            </a:r>
          </a:p>
          <a:p>
            <a:r>
              <a:rPr lang="fr-FR" b="1" dirty="0" smtClean="0"/>
              <a:t> </a:t>
            </a:r>
            <a:r>
              <a:rPr lang="fr-FR" i="1" dirty="0" smtClean="0"/>
              <a:t>sur variable catégorielle LUCAS (variable à expliquer) </a:t>
            </a:r>
          </a:p>
          <a:p>
            <a:r>
              <a:rPr lang="fr-FR" i="1" dirty="0"/>
              <a:t>	</a:t>
            </a:r>
            <a:r>
              <a:rPr lang="fr-FR" i="1" dirty="0" smtClean="0"/>
              <a:t>vs CLC, </a:t>
            </a:r>
            <a:r>
              <a:rPr lang="fr-FR" i="1" dirty="0" err="1" smtClean="0"/>
              <a:t>Méteo</a:t>
            </a:r>
            <a:r>
              <a:rPr lang="fr-FR" i="1" dirty="0" smtClean="0"/>
              <a:t>,  Propriété des sols, etc.</a:t>
            </a:r>
          </a:p>
          <a:p>
            <a:endParaRPr lang="fr-FR" i="1" dirty="0" smtClean="0"/>
          </a:p>
          <a:p>
            <a:r>
              <a:rPr lang="fr-FR" dirty="0" smtClean="0"/>
              <a:t>1 modèle pour chaque région RICA (logiciel R) </a:t>
            </a:r>
          </a:p>
          <a:p>
            <a:endParaRPr lang="fr-FR" dirty="0"/>
          </a:p>
          <a:p>
            <a:r>
              <a:rPr lang="fr-FR" dirty="0" smtClean="0"/>
              <a:t>Vraisemblance du «Land </a:t>
            </a:r>
            <a:r>
              <a:rPr lang="fr-FR" dirty="0" err="1" smtClean="0"/>
              <a:t>Cover</a:t>
            </a:r>
            <a:r>
              <a:rPr lang="fr-FR" dirty="0" smtClean="0"/>
              <a:t>» sur chaque </a:t>
            </a:r>
            <a:r>
              <a:rPr lang="fr-FR" u="sng" dirty="0" smtClean="0"/>
              <a:t>sous-unité</a:t>
            </a:r>
            <a:r>
              <a:rPr lang="fr-FR" dirty="0" smtClean="0"/>
              <a:t> de la nouvelle carte </a:t>
            </a:r>
          </a:p>
          <a:p>
            <a:endParaRPr lang="fr-FR" dirty="0" smtClean="0"/>
          </a:p>
          <a:p>
            <a:r>
              <a:rPr lang="fr-FR" altLang="fr-FR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 </a:t>
            </a:r>
            <a:r>
              <a:rPr lang="fr-FR" altLang="fr-FR" b="1" i="1" baseline="30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LC </a:t>
            </a:r>
            <a:r>
              <a:rPr lang="fr-FR" altLang="fr-FR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altLang="fr-FR" b="1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i,j</a:t>
            </a:r>
            <a:r>
              <a:rPr lang="fr-FR" altLang="fr-FR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altLang="fr-FR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 </a:t>
            </a:r>
            <a:endParaRPr lang="fr-FR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5719815"/>
              </p:ext>
            </p:extLst>
          </p:nvPr>
        </p:nvGraphicFramePr>
        <p:xfrm>
          <a:off x="6559310" y="3793058"/>
          <a:ext cx="4944703" cy="28157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7" name="Document" r:id="rId5" imgW="8267624" imgH="4704419" progId="Word.Document.8">
                  <p:embed/>
                </p:oleObj>
              </mc:Choice>
              <mc:Fallback>
                <p:oleObj name="Document" r:id="rId5" imgW="8267624" imgH="4704419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9310" y="3793058"/>
                        <a:ext cx="4944703" cy="2815747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  <a:ln w="9525">
                        <a:solidFill>
                          <a:srgbClr val="9999FF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6559310" y="5434642"/>
            <a:ext cx="4922448" cy="1127669"/>
          </a:xfrm>
          <a:prstGeom prst="rect">
            <a:avLst/>
          </a:prstGeom>
          <a:solidFill>
            <a:srgbClr val="A7B2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870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"/>
          <p:cNvSpPr>
            <a:spLocks noChangeArrowheads="1"/>
          </p:cNvSpPr>
          <p:nvPr/>
        </p:nvSpPr>
        <p:spPr bwMode="auto">
          <a:xfrm>
            <a:off x="419100" y="282575"/>
            <a:ext cx="112776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smtClean="0">
                <a:latin typeface="Calibri" panose="020F0502020204030204" pitchFamily="34" charset="0"/>
              </a:rPr>
              <a:t>Désagrégation des sorties du modèle </a:t>
            </a:r>
            <a:r>
              <a:rPr lang="fr-FR" sz="2000" dirty="0" err="1" smtClean="0">
                <a:latin typeface="Calibri" panose="020F0502020204030204" pitchFamily="34" charset="0"/>
              </a:rPr>
              <a:t>AROPAj</a:t>
            </a:r>
            <a:r>
              <a:rPr lang="fr-FR" sz="2000" dirty="0" smtClean="0">
                <a:latin typeface="Calibri" panose="020F0502020204030204" pitchFamily="34" charset="0"/>
              </a:rPr>
              <a:t>  = localisation des groupes d’exploitations du RICA</a:t>
            </a:r>
          </a:p>
          <a:p>
            <a:pPr>
              <a:buFontTx/>
              <a:buNone/>
              <a:defRPr/>
            </a:pPr>
            <a:endParaRPr lang="fr-FR" altLang="fr-FR" sz="2000" dirty="0">
              <a:latin typeface="Calibri" panose="020F0502020204030204" pitchFamily="34" charset="0"/>
            </a:endParaRPr>
          </a:p>
          <a:p>
            <a:pPr>
              <a:buFontTx/>
              <a:buNone/>
              <a:defRPr/>
            </a:pPr>
            <a:r>
              <a:rPr lang="fr-FR" altLang="fr-FR" sz="2000" dirty="0" smtClean="0">
                <a:latin typeface="Calibri" panose="020F0502020204030204" pitchFamily="34" charset="0"/>
              </a:rPr>
              <a:t>Carte des sols adéquates ?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  <p:pic>
        <p:nvPicPr>
          <p:cNvPr id="4" name="Picture 4" descr="EAAEfigur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705" y="785393"/>
            <a:ext cx="6142457" cy="607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05" y="785389"/>
            <a:ext cx="6142457" cy="6085229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3717985" y="4675517"/>
            <a:ext cx="457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smtClean="0"/>
              <a:t>Comparaisons niveau région RICA : </a:t>
            </a:r>
          </a:p>
          <a:p>
            <a:r>
              <a:rPr lang="fr-FR" b="1" i="1" dirty="0" smtClean="0"/>
              <a:t>Différences !</a:t>
            </a:r>
          </a:p>
          <a:p>
            <a:r>
              <a:rPr lang="fr-FR" dirty="0" smtClean="0"/>
              <a:t>Blé Eurostat </a:t>
            </a:r>
            <a:r>
              <a:rPr lang="fr-FR" i="1" dirty="0" smtClean="0"/>
              <a:t>vs</a:t>
            </a:r>
            <a:r>
              <a:rPr lang="fr-FR" dirty="0" smtClean="0"/>
              <a:t> Blé estimé,</a:t>
            </a:r>
          </a:p>
          <a:p>
            <a:r>
              <a:rPr lang="fr-FR" dirty="0" smtClean="0"/>
              <a:t>Maïs Eurostat  </a:t>
            </a:r>
            <a:r>
              <a:rPr lang="fr-FR" i="1" dirty="0" smtClean="0"/>
              <a:t>vs</a:t>
            </a:r>
            <a:r>
              <a:rPr lang="fr-FR" dirty="0" smtClean="0"/>
              <a:t> Maïs estimé,</a:t>
            </a:r>
          </a:p>
          <a:p>
            <a:r>
              <a:rPr lang="fr-FR" dirty="0" smtClean="0"/>
              <a:t>Prairies P. Eurostat </a:t>
            </a:r>
            <a:r>
              <a:rPr lang="fr-FR" i="1" dirty="0" smtClean="0"/>
              <a:t>vs</a:t>
            </a:r>
            <a:r>
              <a:rPr lang="fr-FR" dirty="0" smtClean="0"/>
              <a:t> Prairies P. estimé</a:t>
            </a:r>
            <a:r>
              <a:rPr lang="fr-FR" i="1" dirty="0" smtClean="0"/>
              <a:t>, </a:t>
            </a:r>
          </a:p>
          <a:p>
            <a:r>
              <a:rPr lang="fr-FR" i="1" dirty="0" smtClean="0"/>
              <a:t>etc. 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377215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"/>
          <p:cNvSpPr>
            <a:spLocks noChangeArrowheads="1"/>
          </p:cNvSpPr>
          <p:nvPr/>
        </p:nvSpPr>
        <p:spPr bwMode="auto">
          <a:xfrm>
            <a:off x="419100" y="282575"/>
            <a:ext cx="112776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smtClean="0">
                <a:latin typeface="Calibri" panose="020F0502020204030204" pitchFamily="34" charset="0"/>
              </a:rPr>
              <a:t>Désagrégation des sorties du modèle </a:t>
            </a:r>
            <a:r>
              <a:rPr lang="fr-FR" sz="2000" dirty="0" err="1" smtClean="0">
                <a:latin typeface="Calibri" panose="020F0502020204030204" pitchFamily="34" charset="0"/>
              </a:rPr>
              <a:t>AROPAj</a:t>
            </a:r>
            <a:r>
              <a:rPr lang="fr-FR" sz="2000" dirty="0" smtClean="0">
                <a:latin typeface="Calibri" panose="020F0502020204030204" pitchFamily="34" charset="0"/>
              </a:rPr>
              <a:t>  = localisation des groupes d’exploitations du RICA</a:t>
            </a:r>
          </a:p>
          <a:p>
            <a:pPr>
              <a:buFontTx/>
              <a:buNone/>
              <a:defRPr/>
            </a:pPr>
            <a:endParaRPr lang="fr-FR" altLang="fr-FR" sz="2000" dirty="0">
              <a:latin typeface="Calibri" panose="020F0502020204030204" pitchFamily="34" charset="0"/>
            </a:endParaRPr>
          </a:p>
          <a:p>
            <a:pPr>
              <a:buFontTx/>
              <a:buNone/>
              <a:defRPr/>
            </a:pPr>
            <a:r>
              <a:rPr lang="fr-FR" altLang="fr-FR" sz="2000" dirty="0" smtClean="0">
                <a:latin typeface="Calibri" panose="020F0502020204030204" pitchFamily="34" charset="0"/>
              </a:rPr>
              <a:t>Carte des sols adéquates ?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  <p:pic>
        <p:nvPicPr>
          <p:cNvPr id="4" name="Picture 4" descr="EAAEfigur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705" y="785393"/>
            <a:ext cx="6142457" cy="607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243727" y="3142082"/>
            <a:ext cx="226368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GB" altLang="fr-FR" sz="2000" dirty="0">
                <a:latin typeface="Century Gothic" panose="020B0502020202020204" pitchFamily="34" charset="0"/>
              </a:rPr>
              <a:t>Multinomial Logit  Model  (MNL)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243727" y="5114595"/>
            <a:ext cx="226368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GB" altLang="fr-FR" sz="2000" dirty="0">
                <a:latin typeface="Century Gothic" panose="020B0502020202020204" pitchFamily="34" charset="0"/>
              </a:rPr>
              <a:t>Generalized Cross Entropy (CE)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938638" y="1200905"/>
            <a:ext cx="5758062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 2</a:t>
            </a:r>
            <a:r>
              <a:rPr lang="fr-FR" b="1" baseline="30000" dirty="0" smtClean="0"/>
              <a:t>ème</a:t>
            </a:r>
            <a:r>
              <a:rPr lang="fr-FR" b="1" dirty="0" smtClean="0"/>
              <a:t> étape : Optimisation </a:t>
            </a:r>
            <a:r>
              <a:rPr lang="fr-FR" b="1" i="1" dirty="0" smtClean="0"/>
              <a:t>Cross-</a:t>
            </a:r>
            <a:r>
              <a:rPr lang="fr-FR" b="1" i="1" dirty="0" err="1" smtClean="0"/>
              <a:t>Entropy</a:t>
            </a:r>
            <a:r>
              <a:rPr lang="fr-FR" b="1" i="1" dirty="0" smtClean="0"/>
              <a:t> (CE)</a:t>
            </a:r>
          </a:p>
          <a:p>
            <a:r>
              <a:rPr lang="fr-FR" b="1" dirty="0" smtClean="0"/>
              <a:t> </a:t>
            </a:r>
            <a:r>
              <a:rPr lang="fr-FR" i="1" dirty="0" smtClean="0"/>
              <a:t>                      </a:t>
            </a:r>
            <a:r>
              <a:rPr lang="fr-FR" b="1" dirty="0" smtClean="0"/>
              <a:t>Méthode de l'entropie-croisée </a:t>
            </a:r>
          </a:p>
          <a:p>
            <a:endParaRPr lang="fr-FR" i="1" dirty="0" smtClean="0"/>
          </a:p>
          <a:p>
            <a:r>
              <a:rPr lang="fr-FR" i="1" dirty="0" smtClean="0"/>
              <a:t>Pour assurer de retrouver les surfaces ‘officielles’ EUROSTAT</a:t>
            </a:r>
          </a:p>
          <a:p>
            <a:r>
              <a:rPr lang="fr-FR" i="1" dirty="0" smtClean="0"/>
              <a:t>au niveau Région RICA (NUTS2 en France).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Algorithme itératif, départ = estimation du MNL</a:t>
            </a:r>
            <a:endParaRPr lang="fr-FR" dirty="0"/>
          </a:p>
          <a:p>
            <a:r>
              <a:rPr lang="fr-FR" dirty="0" smtClean="0"/>
              <a:t>Sur chaque région RICA (logiciel </a:t>
            </a:r>
            <a:r>
              <a:rPr lang="fr-FR" dirty="0" err="1" smtClean="0"/>
              <a:t>Gams</a:t>
            </a:r>
            <a:r>
              <a:rPr lang="fr-FR" dirty="0" smtClean="0"/>
              <a:t>)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 </a:t>
            </a:r>
            <a:endParaRPr lang="fr-FR" dirty="0"/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6559310" y="3793058"/>
          <a:ext cx="4944703" cy="28157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Document" r:id="rId4" imgW="8267624" imgH="4704419" progId="Word.Document.8">
                  <p:embed/>
                </p:oleObj>
              </mc:Choice>
              <mc:Fallback>
                <p:oleObj name="Document" r:id="rId4" imgW="8267624" imgH="4704419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9310" y="3793058"/>
                        <a:ext cx="4944703" cy="2815747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0946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19100" y="282575"/>
            <a:ext cx="11277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smtClean="0">
                <a:latin typeface="Calibri" panose="020F0502020204030204" pitchFamily="34" charset="0"/>
              </a:rPr>
              <a:t>Résultats 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  <p:sp>
        <p:nvSpPr>
          <p:cNvPr id="3" name="Rectangle 13"/>
          <p:cNvSpPr>
            <a:spLocks noChangeArrowheads="1"/>
          </p:cNvSpPr>
          <p:nvPr/>
        </p:nvSpPr>
        <p:spPr bwMode="auto">
          <a:xfrm>
            <a:off x="419100" y="282575"/>
            <a:ext cx="337652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smtClean="0">
                <a:latin typeface="Calibri" panose="020F0502020204030204" pitchFamily="34" charset="0"/>
              </a:rPr>
              <a:t>Résultats : Localisation groupes d’exploitations RICA</a:t>
            </a:r>
          </a:p>
          <a:p>
            <a:pPr>
              <a:buFontTx/>
              <a:buNone/>
              <a:defRPr/>
            </a:pPr>
            <a:r>
              <a:rPr lang="fr-FR" altLang="fr-FR" sz="2000" dirty="0" smtClean="0">
                <a:latin typeface="Calibri" panose="020F0502020204030204" pitchFamily="34" charset="0"/>
              </a:rPr>
              <a:t>	</a:t>
            </a:r>
            <a:r>
              <a:rPr lang="fr-FR" altLang="fr-FR" sz="1600" dirty="0" smtClean="0">
                <a:cs typeface="Arial" panose="020B0604020202020204" pitchFamily="34" charset="0"/>
              </a:rPr>
              <a:t>  → </a:t>
            </a:r>
            <a:r>
              <a:rPr lang="fr-FR" sz="2000" dirty="0" smtClean="0">
                <a:latin typeface="Calibri" panose="020F0502020204030204" pitchFamily="34" charset="0"/>
              </a:rPr>
              <a:t>Sorties </a:t>
            </a:r>
            <a:r>
              <a:rPr lang="fr-FR" sz="2000" dirty="0" err="1">
                <a:latin typeface="Calibri" panose="020F0502020204030204" pitchFamily="34" charset="0"/>
              </a:rPr>
              <a:t>AROPAj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05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19100" y="282575"/>
            <a:ext cx="112776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err="1">
                <a:latin typeface="Calibri" panose="020F0502020204030204" pitchFamily="34" charset="0"/>
              </a:rPr>
              <a:t>AROPAj</a:t>
            </a:r>
            <a:r>
              <a:rPr lang="fr-FR" sz="2000" dirty="0">
                <a:latin typeface="Calibri" panose="020F0502020204030204" pitchFamily="34" charset="0"/>
              </a:rPr>
              <a:t> est un </a:t>
            </a:r>
            <a:r>
              <a:rPr lang="fr-FR" sz="2000" b="1" dirty="0">
                <a:latin typeface="Calibri" panose="020F0502020204030204" pitchFamily="34" charset="0"/>
              </a:rPr>
              <a:t>modèle technico-économique </a:t>
            </a:r>
            <a:r>
              <a:rPr lang="fr-FR" sz="2000" dirty="0">
                <a:latin typeface="Calibri" panose="020F0502020204030204" pitchFamily="34" charset="0"/>
              </a:rPr>
              <a:t>d’optimisation statique mono-périodique de </a:t>
            </a:r>
            <a:r>
              <a:rPr lang="fr-FR" sz="2000" b="1" dirty="0">
                <a:latin typeface="Calibri" panose="020F0502020204030204" pitchFamily="34" charset="0"/>
              </a:rPr>
              <a:t>l’offre agricole européenne</a:t>
            </a:r>
            <a:r>
              <a:rPr lang="fr-FR" sz="1800" dirty="0">
                <a:latin typeface="Calibri" panose="020F0502020204030204" pitchFamily="34" charset="0"/>
              </a:rPr>
              <a:t>.   </a:t>
            </a:r>
            <a:r>
              <a:rPr lang="fr-FR" sz="2000" i="1" dirty="0">
                <a:latin typeface="Calibri" panose="020F0502020204030204" pitchFamily="34" charset="0"/>
              </a:rPr>
              <a:t>(INRA UMR Eco-Publique, </a:t>
            </a:r>
            <a:r>
              <a:rPr lang="fr-FR" sz="2000" i="1" dirty="0" smtClean="0">
                <a:latin typeface="Calibri" panose="020F0502020204030204" pitchFamily="34" charset="0"/>
              </a:rPr>
              <a:t>Paris-Grignon. Pierre-Alain Jayet)</a:t>
            </a:r>
            <a:endParaRPr lang="fr-FR" sz="2000" i="1" dirty="0">
              <a:latin typeface="Calibri" panose="020F0502020204030204" pitchFamily="34" charset="0"/>
            </a:endParaRPr>
          </a:p>
          <a:p>
            <a:pPr>
              <a:buFontTx/>
              <a:buNone/>
              <a:defRPr/>
            </a:pPr>
            <a:r>
              <a:rPr lang="fr-FR" altLang="fr-FR" sz="2000" dirty="0">
                <a:latin typeface="Calibri" panose="020F0502020204030204" pitchFamily="34" charset="0"/>
              </a:rPr>
              <a:t>  </a:t>
            </a:r>
            <a:r>
              <a:rPr lang="fr-FR" altLang="fr-FR" sz="2000" dirty="0">
                <a:latin typeface="+mj-lt"/>
              </a:rPr>
              <a:t> </a:t>
            </a:r>
            <a:r>
              <a:rPr lang="fr-FR" altLang="fr-FR" sz="2000" dirty="0">
                <a:cs typeface="Arial" panose="020B0604020202020204" pitchFamily="34" charset="0"/>
              </a:rPr>
              <a:t>→</a:t>
            </a:r>
            <a:r>
              <a:rPr lang="fr-FR" altLang="fr-FR" sz="2000" dirty="0">
                <a:latin typeface="+mj-lt"/>
              </a:rPr>
              <a:t> </a:t>
            </a:r>
            <a:r>
              <a:rPr lang="fr-FR" sz="2000" dirty="0">
                <a:latin typeface="Calibri" panose="020F0502020204030204" pitchFamily="34" charset="0"/>
              </a:rPr>
              <a:t>évaluer les effets des réformes de la </a:t>
            </a:r>
            <a:r>
              <a:rPr lang="fr-FR" sz="2000" dirty="0" smtClean="0">
                <a:latin typeface="Calibri" panose="020F0502020204030204" pitchFamily="34" charset="0"/>
              </a:rPr>
              <a:t>PAC,</a:t>
            </a:r>
            <a:endParaRPr lang="fr-FR" sz="2000" dirty="0">
              <a:latin typeface="Calibri" panose="020F0502020204030204" pitchFamily="34" charset="0"/>
            </a:endParaRPr>
          </a:p>
          <a:p>
            <a:pPr>
              <a:buFontTx/>
              <a:buNone/>
              <a:defRPr/>
            </a:pPr>
            <a:r>
              <a:rPr lang="fr-FR" altLang="fr-FR" sz="2000" dirty="0">
                <a:latin typeface="Calibri" panose="020F0502020204030204" pitchFamily="34" charset="0"/>
              </a:rPr>
              <a:t>   </a:t>
            </a:r>
            <a:r>
              <a:rPr lang="fr-FR" altLang="fr-FR" sz="2000" dirty="0"/>
              <a:t>→ </a:t>
            </a:r>
            <a:r>
              <a:rPr lang="fr-FR" altLang="fr-FR" sz="2000" dirty="0">
                <a:latin typeface="Calibri" panose="020F0502020204030204" pitchFamily="34" charset="0"/>
              </a:rPr>
              <a:t> </a:t>
            </a:r>
            <a:r>
              <a:rPr lang="fr-FR" sz="2000" dirty="0">
                <a:latin typeface="Calibri" panose="020F0502020204030204" pitchFamily="34" charset="0"/>
              </a:rPr>
              <a:t>évaluer les relations entre l’agriculture et l’environnement, incitations à l’atténuation et l’adaptation au changement climatique.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46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4" descr="BourgogneAlt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688" y="0"/>
            <a:ext cx="58023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13"/>
          <p:cNvSpPr>
            <a:spLocks noChangeArrowheads="1"/>
          </p:cNvSpPr>
          <p:nvPr/>
        </p:nvSpPr>
        <p:spPr bwMode="auto">
          <a:xfrm>
            <a:off x="419100" y="282575"/>
            <a:ext cx="337652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smtClean="0">
                <a:latin typeface="Calibri" panose="020F0502020204030204" pitchFamily="34" charset="0"/>
              </a:rPr>
              <a:t>Résultats : Localisation groupes d’exploitations RICA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33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BourgogneAl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688" y="0"/>
            <a:ext cx="58023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419100" y="282575"/>
            <a:ext cx="337652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smtClean="0">
                <a:latin typeface="Calibri" panose="020F0502020204030204" pitchFamily="34" charset="0"/>
              </a:rPr>
              <a:t>Résultats : Localisation groupes d’exploitations RICA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14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Diapositive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1212850"/>
            <a:ext cx="7524750" cy="564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Rectangle 7"/>
          <p:cNvSpPr>
            <a:spLocks noChangeArrowheads="1"/>
          </p:cNvSpPr>
          <p:nvPr/>
        </p:nvSpPr>
        <p:spPr bwMode="auto">
          <a:xfrm>
            <a:off x="7751764" y="4581526"/>
            <a:ext cx="2663825" cy="16557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000"/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419100" y="282575"/>
            <a:ext cx="337652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smtClean="0">
                <a:latin typeface="Calibri" panose="020F0502020204030204" pitchFamily="34" charset="0"/>
              </a:rPr>
              <a:t>Résultats : Localisation groupes d’exploitations RICA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97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9" descr="changesF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6" y="663576"/>
            <a:ext cx="6194425" cy="619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Text Box 10"/>
          <p:cNvSpPr txBox="1">
            <a:spLocks noChangeArrowheads="1"/>
          </p:cNvSpPr>
          <p:nvPr/>
        </p:nvSpPr>
        <p:spPr bwMode="auto">
          <a:xfrm>
            <a:off x="1774825" y="1916114"/>
            <a:ext cx="14033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000"/>
              <a:t>AROPAj </a:t>
            </a:r>
            <a:r>
              <a:rPr lang="en-US" altLang="fr-FR" sz="1200"/>
              <a:t>outputs</a:t>
            </a:r>
            <a:r>
              <a:rPr lang="en-US" altLang="fr-FR" sz="1000"/>
              <a:t> regional level</a:t>
            </a: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419100" y="282575"/>
            <a:ext cx="11277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smtClean="0">
                <a:latin typeface="Calibri" panose="020F0502020204030204" pitchFamily="34" charset="0"/>
              </a:rPr>
              <a:t>Résultats : Sorties </a:t>
            </a:r>
            <a:r>
              <a:rPr lang="fr-FR" sz="2000" dirty="0" err="1" smtClean="0">
                <a:latin typeface="Calibri" panose="020F0502020204030204" pitchFamily="34" charset="0"/>
              </a:rPr>
              <a:t>AROPAj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68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6" descr="changesFD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665164"/>
            <a:ext cx="6192838" cy="619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Text Box 7"/>
          <p:cNvSpPr txBox="1">
            <a:spLocks noChangeArrowheads="1"/>
          </p:cNvSpPr>
          <p:nvPr/>
        </p:nvSpPr>
        <p:spPr bwMode="auto">
          <a:xfrm>
            <a:off x="1774825" y="1916114"/>
            <a:ext cx="14033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000"/>
              <a:t>AROPAj </a:t>
            </a:r>
            <a:r>
              <a:rPr lang="en-US" altLang="fr-FR" sz="1200"/>
              <a:t>outputs</a:t>
            </a:r>
            <a:r>
              <a:rPr lang="en-US" altLang="fr-FR" sz="1000"/>
              <a:t> regional level</a:t>
            </a:r>
          </a:p>
        </p:txBody>
      </p:sp>
      <p:sp>
        <p:nvSpPr>
          <p:cNvPr id="63492" name="Text Box 10"/>
          <p:cNvSpPr txBox="1">
            <a:spLocks noChangeArrowheads="1"/>
          </p:cNvSpPr>
          <p:nvPr/>
        </p:nvSpPr>
        <p:spPr bwMode="auto">
          <a:xfrm>
            <a:off x="6672263" y="1196975"/>
            <a:ext cx="2089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000"/>
              <a:t>AROPAj </a:t>
            </a:r>
            <a:r>
              <a:rPr lang="en-US" altLang="fr-FR" sz="1200"/>
              <a:t>outputs</a:t>
            </a:r>
            <a:r>
              <a:rPr lang="en-US" altLang="fr-FR" sz="1000"/>
              <a:t> downscaled at 100x100m scale by region</a:t>
            </a: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419100" y="282575"/>
            <a:ext cx="11277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smtClean="0">
                <a:latin typeface="Calibri" panose="020F0502020204030204" pitchFamily="34" charset="0"/>
              </a:rPr>
              <a:t>Résultats : Sorties </a:t>
            </a:r>
            <a:r>
              <a:rPr lang="fr-FR" sz="2000" dirty="0" err="1" smtClean="0">
                <a:latin typeface="Calibri" panose="020F0502020204030204" pitchFamily="34" charset="0"/>
              </a:rPr>
              <a:t>AROPAj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52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5" name="Picture 5" descr="changesPG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773114"/>
            <a:ext cx="6084888" cy="608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Text Box 6"/>
          <p:cNvSpPr txBox="1">
            <a:spLocks noChangeArrowheads="1"/>
          </p:cNvSpPr>
          <p:nvPr/>
        </p:nvSpPr>
        <p:spPr bwMode="auto">
          <a:xfrm>
            <a:off x="1774825" y="1916114"/>
            <a:ext cx="14033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000"/>
              <a:t>AROPAj </a:t>
            </a:r>
            <a:r>
              <a:rPr lang="en-US" altLang="fr-FR" sz="1200"/>
              <a:t>outputs</a:t>
            </a:r>
            <a:r>
              <a:rPr lang="en-US" altLang="fr-FR" sz="1000"/>
              <a:t> regional level</a:t>
            </a: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419100" y="282575"/>
            <a:ext cx="11277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smtClean="0">
                <a:latin typeface="Calibri" panose="020F0502020204030204" pitchFamily="34" charset="0"/>
              </a:rPr>
              <a:t>Résultats : Sorties </a:t>
            </a:r>
            <a:r>
              <a:rPr lang="fr-FR" sz="2000" dirty="0" err="1" smtClean="0">
                <a:latin typeface="Calibri" panose="020F0502020204030204" pitchFamily="34" charset="0"/>
              </a:rPr>
              <a:t>AROPAj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68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9" name="Picture 5" descr="changesPG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773114"/>
            <a:ext cx="6084888" cy="608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0" name="Text Box 6"/>
          <p:cNvSpPr txBox="1">
            <a:spLocks noChangeArrowheads="1"/>
          </p:cNvSpPr>
          <p:nvPr/>
        </p:nvSpPr>
        <p:spPr bwMode="auto">
          <a:xfrm>
            <a:off x="1774825" y="1916114"/>
            <a:ext cx="14033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000"/>
              <a:t>AROPAj </a:t>
            </a:r>
            <a:r>
              <a:rPr lang="en-US" altLang="fr-FR" sz="1200"/>
              <a:t>outputs</a:t>
            </a:r>
            <a:r>
              <a:rPr lang="en-US" altLang="fr-FR" sz="1000"/>
              <a:t> regional level</a:t>
            </a:r>
          </a:p>
        </p:txBody>
      </p:sp>
      <p:sp>
        <p:nvSpPr>
          <p:cNvPr id="65541" name="Text Box 7"/>
          <p:cNvSpPr txBox="1">
            <a:spLocks noChangeArrowheads="1"/>
          </p:cNvSpPr>
          <p:nvPr/>
        </p:nvSpPr>
        <p:spPr bwMode="auto">
          <a:xfrm>
            <a:off x="6959600" y="1557339"/>
            <a:ext cx="20891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000"/>
              <a:t>AROPAj </a:t>
            </a:r>
            <a:r>
              <a:rPr lang="en-US" altLang="fr-FR" sz="1200"/>
              <a:t>outputs</a:t>
            </a:r>
            <a:r>
              <a:rPr lang="en-US" altLang="fr-FR" sz="1000"/>
              <a:t> downscaled at 100x100m scale by region</a:t>
            </a: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419100" y="282575"/>
            <a:ext cx="11277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smtClean="0">
                <a:latin typeface="Calibri" panose="020F0502020204030204" pitchFamily="34" charset="0"/>
              </a:rPr>
              <a:t>Résultats : Sorties </a:t>
            </a:r>
            <a:r>
              <a:rPr lang="fr-FR" sz="2000" dirty="0" err="1" smtClean="0">
                <a:latin typeface="Calibri" panose="020F0502020204030204" pitchFamily="34" charset="0"/>
              </a:rPr>
              <a:t>AROPAj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64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881159" y="13012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4" name="Double flèche horizontale 13"/>
          <p:cNvSpPr/>
          <p:nvPr/>
        </p:nvSpPr>
        <p:spPr>
          <a:xfrm>
            <a:off x="4567566" y="1202460"/>
            <a:ext cx="1071570" cy="214314"/>
          </a:xfrm>
          <a:prstGeom prst="left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87895" y="225406"/>
            <a:ext cx="685804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</a:rPr>
              <a:t>Couplage de modèles</a:t>
            </a:r>
          </a:p>
          <a:p>
            <a:endParaRPr lang="fr-FR" sz="800" dirty="0"/>
          </a:p>
          <a:p>
            <a:r>
              <a:rPr lang="fr-FR" dirty="0"/>
              <a:t>Sortie du 1</a:t>
            </a:r>
            <a:r>
              <a:rPr lang="fr-FR" baseline="30000" dirty="0"/>
              <a:t>er</a:t>
            </a:r>
            <a:r>
              <a:rPr lang="fr-FR" dirty="0"/>
              <a:t> modèle </a:t>
            </a:r>
            <a:r>
              <a:rPr lang="fr-FR" dirty="0">
                <a:latin typeface="Calibri"/>
                <a:cs typeface="Calibri"/>
              </a:rPr>
              <a:t>→ </a:t>
            </a:r>
            <a:r>
              <a:rPr lang="fr-FR" dirty="0"/>
              <a:t>Entrées du 2</a:t>
            </a:r>
            <a:r>
              <a:rPr lang="fr-FR" baseline="30000" dirty="0"/>
              <a:t>ième</a:t>
            </a:r>
            <a:r>
              <a:rPr lang="fr-FR" dirty="0"/>
              <a:t> modèle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57481" y="1008834"/>
            <a:ext cx="4546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modèle Agro-Economique </a:t>
            </a:r>
            <a:r>
              <a:rPr lang="fr-FR" b="1" dirty="0" err="1" smtClean="0"/>
              <a:t>AROPAj</a:t>
            </a:r>
            <a:endParaRPr lang="fr-FR" b="1" dirty="0" smtClean="0"/>
          </a:p>
          <a:p>
            <a:r>
              <a:rPr lang="fr-FR" sz="1400" dirty="0" smtClean="0"/>
              <a:t>UMR Economie Publique, Grignon (P.A. Jayet)</a:t>
            </a:r>
            <a:endParaRPr lang="fr-FR" sz="1400" dirty="0"/>
          </a:p>
        </p:txBody>
      </p:sp>
      <p:sp>
        <p:nvSpPr>
          <p:cNvPr id="16" name="Rectangle 15"/>
          <p:cNvSpPr/>
          <p:nvPr/>
        </p:nvSpPr>
        <p:spPr>
          <a:xfrm>
            <a:off x="6146911" y="1050368"/>
            <a:ext cx="35719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modèle Hydrogéologique </a:t>
            </a:r>
            <a:r>
              <a:rPr lang="fr-FR" b="1" dirty="0" smtClean="0"/>
              <a:t>MODCOU</a:t>
            </a:r>
            <a:r>
              <a:rPr lang="fr-FR" dirty="0" smtClean="0"/>
              <a:t> </a:t>
            </a:r>
          </a:p>
          <a:p>
            <a:r>
              <a:rPr lang="fr-FR" sz="1400" dirty="0" smtClean="0"/>
              <a:t> Géosciences de Mines-</a:t>
            </a:r>
            <a:r>
              <a:rPr lang="fr-FR" sz="1400" dirty="0" err="1" smtClean="0"/>
              <a:t>ParisTech</a:t>
            </a:r>
            <a:endParaRPr lang="fr-FR" sz="1400" dirty="0" smtClean="0"/>
          </a:p>
        </p:txBody>
      </p:sp>
      <p:pic>
        <p:nvPicPr>
          <p:cNvPr id="10" name="Image 9" descr="modcou_gri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7720" y="1863483"/>
            <a:ext cx="4994695" cy="4241848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638061" y="1797932"/>
            <a:ext cx="37125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N-loss in NO3 emissions (tNNO3 /ha) sourced from the agricultural activities represented by the </a:t>
            </a:r>
            <a:r>
              <a:rPr lang="en-US" sz="1400" dirty="0" err="1"/>
              <a:t>AROPAj</a:t>
            </a:r>
            <a:r>
              <a:rPr lang="en-US" sz="1400" dirty="0"/>
              <a:t> model on the Seine river Basin </a:t>
            </a:r>
            <a:r>
              <a:rPr lang="en-US" sz="1400" dirty="0" smtClean="0"/>
              <a:t> 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31454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881159" y="13012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054" name="Picture 6" descr="exemplegt2d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5400" y="2058605"/>
            <a:ext cx="5006043" cy="4098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exemplegt1d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3943" y="2058605"/>
            <a:ext cx="5143391" cy="4211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Double flèche horizontale 13"/>
          <p:cNvSpPr/>
          <p:nvPr/>
        </p:nvSpPr>
        <p:spPr>
          <a:xfrm>
            <a:off x="4567566" y="1202460"/>
            <a:ext cx="1071570" cy="214314"/>
          </a:xfrm>
          <a:prstGeom prst="left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87895" y="225406"/>
            <a:ext cx="685804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</a:rPr>
              <a:t>Couplage de modèles</a:t>
            </a:r>
          </a:p>
          <a:p>
            <a:endParaRPr lang="fr-FR" sz="800" dirty="0"/>
          </a:p>
          <a:p>
            <a:r>
              <a:rPr lang="fr-FR" dirty="0"/>
              <a:t>Sortie du 1</a:t>
            </a:r>
            <a:r>
              <a:rPr lang="fr-FR" baseline="30000" dirty="0"/>
              <a:t>er</a:t>
            </a:r>
            <a:r>
              <a:rPr lang="fr-FR" dirty="0"/>
              <a:t> modèle </a:t>
            </a:r>
            <a:r>
              <a:rPr lang="fr-FR" dirty="0">
                <a:latin typeface="Calibri"/>
                <a:cs typeface="Calibri"/>
              </a:rPr>
              <a:t>→ </a:t>
            </a:r>
            <a:r>
              <a:rPr lang="fr-FR" dirty="0"/>
              <a:t>Entrées du 2</a:t>
            </a:r>
            <a:r>
              <a:rPr lang="fr-FR" baseline="30000" dirty="0"/>
              <a:t>ième</a:t>
            </a:r>
            <a:r>
              <a:rPr lang="fr-FR" dirty="0"/>
              <a:t> modèle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57481" y="1008834"/>
            <a:ext cx="4546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modèle Agro-Economique </a:t>
            </a:r>
            <a:r>
              <a:rPr lang="fr-FR" b="1" dirty="0" err="1" smtClean="0"/>
              <a:t>AROPAj</a:t>
            </a:r>
            <a:endParaRPr lang="fr-FR" b="1" dirty="0" smtClean="0"/>
          </a:p>
          <a:p>
            <a:r>
              <a:rPr lang="fr-FR" sz="1400" dirty="0" smtClean="0"/>
              <a:t>UMR Economie Publique, Grignon (P.A. Jayet)</a:t>
            </a:r>
            <a:endParaRPr lang="fr-FR" sz="1400" dirty="0"/>
          </a:p>
        </p:txBody>
      </p:sp>
      <p:sp>
        <p:nvSpPr>
          <p:cNvPr id="16" name="Rectangle 15"/>
          <p:cNvSpPr/>
          <p:nvPr/>
        </p:nvSpPr>
        <p:spPr>
          <a:xfrm>
            <a:off x="6146911" y="1050368"/>
            <a:ext cx="35719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modèle Hydrogéologique </a:t>
            </a:r>
            <a:r>
              <a:rPr lang="fr-FR" b="1" dirty="0" smtClean="0"/>
              <a:t>MODCOU</a:t>
            </a:r>
            <a:r>
              <a:rPr lang="fr-FR" dirty="0" smtClean="0"/>
              <a:t> </a:t>
            </a:r>
          </a:p>
          <a:p>
            <a:r>
              <a:rPr lang="fr-FR" sz="1400" dirty="0" smtClean="0"/>
              <a:t> Géosciences de Mines-</a:t>
            </a:r>
            <a:r>
              <a:rPr lang="fr-FR" sz="1400" dirty="0" err="1" smtClean="0"/>
              <a:t>ParisTech</a:t>
            </a:r>
            <a:endParaRPr lang="fr-FR" sz="1400" dirty="0" smtClean="0"/>
          </a:p>
        </p:txBody>
      </p:sp>
      <p:sp>
        <p:nvSpPr>
          <p:cNvPr id="18" name="ZoneTexte 17"/>
          <p:cNvSpPr txBox="1"/>
          <p:nvPr/>
        </p:nvSpPr>
        <p:spPr>
          <a:xfrm>
            <a:off x="638061" y="1797932"/>
            <a:ext cx="37125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N-loss in NO3 emissions (tNNO3 /ha) sourced from the agricultural activities represented by the </a:t>
            </a:r>
            <a:r>
              <a:rPr lang="en-US" sz="1400" dirty="0" err="1"/>
              <a:t>AROPAj</a:t>
            </a:r>
            <a:r>
              <a:rPr lang="en-US" sz="1400" dirty="0"/>
              <a:t> model on the Seine river Basin </a:t>
            </a:r>
            <a:r>
              <a:rPr lang="en-US" sz="1400" dirty="0" smtClean="0"/>
              <a:t> 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544588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OldPG1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977" y="704970"/>
            <a:ext cx="4791075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8" descr="PraQPP1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06363"/>
            <a:ext cx="3924300" cy="2992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9" descr="NewPG13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588" y="3098800"/>
            <a:ext cx="4824412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1"/>
          <p:cNvSpPr>
            <a:spLocks noChangeShapeType="1"/>
          </p:cNvSpPr>
          <p:nvPr/>
        </p:nvSpPr>
        <p:spPr bwMode="auto">
          <a:xfrm flipV="1">
            <a:off x="2854326" y="4236365"/>
            <a:ext cx="288925" cy="10795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 flipV="1">
            <a:off x="5089584" y="4986068"/>
            <a:ext cx="1173193" cy="79363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943409" y="5240577"/>
            <a:ext cx="515259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000" i="1" dirty="0" smtClean="0">
                <a:solidFill>
                  <a:schemeClr val="accent2"/>
                </a:solidFill>
              </a:rPr>
              <a:t>Avant </a:t>
            </a:r>
            <a:r>
              <a:rPr lang="fr-FR" altLang="fr-FR" sz="2000" dirty="0" smtClean="0">
                <a:solidFill>
                  <a:schemeClr val="accent2"/>
                </a:solidFill>
              </a:rPr>
              <a:t> ‘calibration PRA’ </a:t>
            </a:r>
            <a:endParaRPr lang="fr-FR" altLang="fr-FR" sz="200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  <a:buNone/>
            </a:pPr>
            <a:r>
              <a:rPr lang="fr-FR" altLang="fr-FR" sz="2000" dirty="0">
                <a:solidFill>
                  <a:schemeClr val="accent2"/>
                </a:solidFill>
              </a:rPr>
              <a:t>	</a:t>
            </a:r>
            <a:r>
              <a:rPr lang="fr-FR" altLang="fr-FR" sz="2000" dirty="0" smtClean="0">
                <a:solidFill>
                  <a:schemeClr val="accent2"/>
                </a:solidFill>
              </a:rPr>
              <a:t>     </a:t>
            </a:r>
            <a:r>
              <a:rPr lang="fr-FR" altLang="fr-FR" sz="2000" i="1" dirty="0" smtClean="0">
                <a:solidFill>
                  <a:schemeClr val="accent2"/>
                </a:solidFill>
              </a:rPr>
              <a:t> Après </a:t>
            </a:r>
            <a:r>
              <a:rPr lang="fr-FR" altLang="fr-FR" sz="2000" dirty="0" smtClean="0">
                <a:solidFill>
                  <a:schemeClr val="accent2"/>
                </a:solidFill>
              </a:rPr>
              <a:t>‘calibration PRA’ </a:t>
            </a:r>
          </a:p>
          <a:p>
            <a:pPr>
              <a:spcBef>
                <a:spcPct val="50000"/>
              </a:spcBef>
              <a:buNone/>
            </a:pPr>
            <a:r>
              <a:rPr lang="fr-FR" altLang="fr-FR" sz="2000" dirty="0" smtClean="0"/>
              <a:t>Etape 2 Cross </a:t>
            </a:r>
            <a:r>
              <a:rPr lang="fr-FR" altLang="fr-FR" sz="2000" dirty="0" err="1" smtClean="0"/>
              <a:t>Entropy</a:t>
            </a:r>
            <a:r>
              <a:rPr lang="fr-FR" altLang="fr-FR" sz="2000" dirty="0" smtClean="0"/>
              <a:t> refaite sur les PRA</a:t>
            </a:r>
            <a:endParaRPr lang="fr-FR" altLang="fr-FR" sz="2000" dirty="0"/>
          </a:p>
        </p:txBody>
      </p:sp>
      <p:sp>
        <p:nvSpPr>
          <p:cNvPr id="8" name="ZoneTexte 7"/>
          <p:cNvSpPr txBox="1"/>
          <p:nvPr/>
        </p:nvSpPr>
        <p:spPr>
          <a:xfrm>
            <a:off x="943409" y="393050"/>
            <a:ext cx="439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Prairies Permanentes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17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3"/>
          <p:cNvSpPr>
            <a:spLocks noChangeArrowheads="1"/>
          </p:cNvSpPr>
          <p:nvPr/>
        </p:nvSpPr>
        <p:spPr bwMode="auto">
          <a:xfrm>
            <a:off x="419100" y="282575"/>
            <a:ext cx="112776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err="1">
                <a:latin typeface="Calibri" panose="020F0502020204030204" pitchFamily="34" charset="0"/>
              </a:rPr>
              <a:t>AROPAj</a:t>
            </a:r>
            <a:r>
              <a:rPr lang="fr-FR" sz="2000" dirty="0">
                <a:latin typeface="Calibri" panose="020F0502020204030204" pitchFamily="34" charset="0"/>
              </a:rPr>
              <a:t> est un </a:t>
            </a:r>
            <a:r>
              <a:rPr lang="fr-FR" sz="2000" b="1" dirty="0">
                <a:latin typeface="Calibri" panose="020F0502020204030204" pitchFamily="34" charset="0"/>
              </a:rPr>
              <a:t>modèle technico-économique </a:t>
            </a:r>
            <a:r>
              <a:rPr lang="fr-FR" sz="2000" dirty="0">
                <a:latin typeface="Calibri" panose="020F0502020204030204" pitchFamily="34" charset="0"/>
              </a:rPr>
              <a:t>d’optimisation statique mono-périodique de </a:t>
            </a:r>
            <a:r>
              <a:rPr lang="fr-FR" sz="2000" b="1" dirty="0">
                <a:latin typeface="Calibri" panose="020F0502020204030204" pitchFamily="34" charset="0"/>
              </a:rPr>
              <a:t>l’offre agricole européenne</a:t>
            </a:r>
            <a:r>
              <a:rPr lang="fr-FR" sz="1800" dirty="0">
                <a:latin typeface="Calibri" panose="020F0502020204030204" pitchFamily="34" charset="0"/>
              </a:rPr>
              <a:t>.   </a:t>
            </a:r>
            <a:r>
              <a:rPr lang="fr-FR" sz="2000" i="1" dirty="0">
                <a:latin typeface="Calibri" panose="020F0502020204030204" pitchFamily="34" charset="0"/>
              </a:rPr>
              <a:t>(INRA UMR Eco-Publique, </a:t>
            </a:r>
            <a:r>
              <a:rPr lang="fr-FR" sz="2000" i="1" dirty="0" smtClean="0">
                <a:latin typeface="Calibri" panose="020F0502020204030204" pitchFamily="34" charset="0"/>
              </a:rPr>
              <a:t>Paris-Grignon. Pierre-Alain Jayet)</a:t>
            </a:r>
            <a:endParaRPr lang="fr-FR" sz="2000" i="1" dirty="0">
              <a:latin typeface="Calibri" panose="020F0502020204030204" pitchFamily="34" charset="0"/>
            </a:endParaRPr>
          </a:p>
          <a:p>
            <a:pPr>
              <a:buFontTx/>
              <a:buNone/>
              <a:defRPr/>
            </a:pPr>
            <a:r>
              <a:rPr lang="fr-FR" altLang="fr-FR" sz="2000" dirty="0">
                <a:latin typeface="Calibri" panose="020F0502020204030204" pitchFamily="34" charset="0"/>
              </a:rPr>
              <a:t>  </a:t>
            </a:r>
            <a:r>
              <a:rPr lang="fr-FR" altLang="fr-FR" sz="2000" dirty="0">
                <a:latin typeface="+mj-lt"/>
              </a:rPr>
              <a:t> </a:t>
            </a:r>
            <a:r>
              <a:rPr lang="fr-FR" altLang="fr-FR" sz="2000" dirty="0">
                <a:cs typeface="Arial" panose="020B0604020202020204" pitchFamily="34" charset="0"/>
              </a:rPr>
              <a:t>→</a:t>
            </a:r>
            <a:r>
              <a:rPr lang="fr-FR" altLang="fr-FR" sz="2000" dirty="0">
                <a:latin typeface="+mj-lt"/>
              </a:rPr>
              <a:t> </a:t>
            </a:r>
            <a:r>
              <a:rPr lang="fr-FR" sz="2000" dirty="0">
                <a:latin typeface="Calibri" panose="020F0502020204030204" pitchFamily="34" charset="0"/>
              </a:rPr>
              <a:t>évaluer les effets des réformes de la </a:t>
            </a:r>
            <a:r>
              <a:rPr lang="fr-FR" sz="2000" dirty="0" smtClean="0">
                <a:latin typeface="Calibri" panose="020F0502020204030204" pitchFamily="34" charset="0"/>
              </a:rPr>
              <a:t>PAC,</a:t>
            </a:r>
            <a:endParaRPr lang="fr-FR" sz="2000" dirty="0">
              <a:latin typeface="Calibri" panose="020F0502020204030204" pitchFamily="34" charset="0"/>
            </a:endParaRPr>
          </a:p>
          <a:p>
            <a:pPr>
              <a:buFontTx/>
              <a:buNone/>
              <a:defRPr/>
            </a:pPr>
            <a:r>
              <a:rPr lang="fr-FR" altLang="fr-FR" sz="2000" dirty="0">
                <a:latin typeface="Calibri" panose="020F0502020204030204" pitchFamily="34" charset="0"/>
              </a:rPr>
              <a:t>   </a:t>
            </a:r>
            <a:r>
              <a:rPr lang="fr-FR" altLang="fr-FR" sz="2000" dirty="0"/>
              <a:t>→ </a:t>
            </a:r>
            <a:r>
              <a:rPr lang="fr-FR" altLang="fr-FR" sz="2000" dirty="0">
                <a:latin typeface="Calibri" panose="020F0502020204030204" pitchFamily="34" charset="0"/>
              </a:rPr>
              <a:t> </a:t>
            </a:r>
            <a:r>
              <a:rPr lang="fr-FR" sz="2000" dirty="0">
                <a:latin typeface="Calibri" panose="020F0502020204030204" pitchFamily="34" charset="0"/>
              </a:rPr>
              <a:t>évaluer les relations entre l’agriculture et l’environnement, incitations à l’atténuation et l’adaptation au changement climatique.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  <p:sp>
        <p:nvSpPr>
          <p:cNvPr id="7171" name="Rectangle 35"/>
          <p:cNvSpPr>
            <a:spLocks noChangeArrowheads="1"/>
          </p:cNvSpPr>
          <p:nvPr/>
        </p:nvSpPr>
        <p:spPr bwMode="auto">
          <a:xfrm>
            <a:off x="3743325" y="2636839"/>
            <a:ext cx="3168650" cy="3983037"/>
          </a:xfrm>
          <a:prstGeom prst="rect">
            <a:avLst/>
          </a:prstGeom>
          <a:solidFill>
            <a:srgbClr val="EEC75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000"/>
          </a:p>
        </p:txBody>
      </p:sp>
      <p:sp>
        <p:nvSpPr>
          <p:cNvPr id="7172" name="Text Box 36"/>
          <p:cNvSpPr txBox="1">
            <a:spLocks noChangeArrowheads="1"/>
          </p:cNvSpPr>
          <p:nvPr/>
        </p:nvSpPr>
        <p:spPr bwMode="auto">
          <a:xfrm>
            <a:off x="2770189" y="3106737"/>
            <a:ext cx="7416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600" b="1" u="sng" dirty="0">
                <a:solidFill>
                  <a:srgbClr val="7030A0"/>
                </a:solidFill>
                <a:latin typeface="Century Gothic" panose="020B0502020202020204" pitchFamily="34" charset="0"/>
              </a:rPr>
              <a:t>Inputs</a:t>
            </a:r>
            <a:r>
              <a:rPr lang="fr-FR" altLang="fr-FR" sz="16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				           </a:t>
            </a:r>
            <a:r>
              <a:rPr lang="fr-FR" altLang="fr-FR" sz="1600" b="1" u="sng" dirty="0">
                <a:solidFill>
                  <a:srgbClr val="7030A0"/>
                </a:solidFill>
                <a:latin typeface="Century Gothic" panose="020B0502020202020204" pitchFamily="34" charset="0"/>
              </a:rPr>
              <a:t>Outputs </a:t>
            </a:r>
          </a:p>
        </p:txBody>
      </p:sp>
      <p:sp>
        <p:nvSpPr>
          <p:cNvPr id="7173" name="Line 37"/>
          <p:cNvSpPr>
            <a:spLocks noChangeShapeType="1"/>
          </p:cNvSpPr>
          <p:nvPr/>
        </p:nvSpPr>
        <p:spPr bwMode="auto">
          <a:xfrm>
            <a:off x="3598864" y="4100513"/>
            <a:ext cx="720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74" name="Rectangle 39"/>
          <p:cNvSpPr>
            <a:spLocks noChangeArrowheads="1"/>
          </p:cNvSpPr>
          <p:nvPr/>
        </p:nvSpPr>
        <p:spPr bwMode="auto">
          <a:xfrm>
            <a:off x="4391026" y="3379789"/>
            <a:ext cx="2087563" cy="1584325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fr-FR" sz="1800">
              <a:solidFill>
                <a:srgbClr val="DDDDDD"/>
              </a:solidFill>
            </a:endParaRPr>
          </a:p>
        </p:txBody>
      </p:sp>
      <p:sp>
        <p:nvSpPr>
          <p:cNvPr id="7175" name="Text Box 40"/>
          <p:cNvSpPr txBox="1">
            <a:spLocks noChangeArrowheads="1"/>
          </p:cNvSpPr>
          <p:nvPr/>
        </p:nvSpPr>
        <p:spPr bwMode="auto">
          <a:xfrm>
            <a:off x="4679951" y="3484712"/>
            <a:ext cx="1584325" cy="1461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 dirty="0" err="1"/>
              <a:t>AROPAj</a:t>
            </a:r>
            <a:endParaRPr lang="fr-FR" altLang="fr-FR" sz="2400" b="1" dirty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400" dirty="0"/>
              <a:t>(Gross </a:t>
            </a:r>
            <a:r>
              <a:rPr lang="fr-FR" altLang="fr-FR" sz="1400" dirty="0" err="1"/>
              <a:t>margin</a:t>
            </a:r>
            <a:r>
              <a:rPr lang="fr-FR" altLang="fr-FR" sz="1400" dirty="0"/>
              <a:t> </a:t>
            </a:r>
            <a:r>
              <a:rPr lang="fr-FR" altLang="fr-FR" sz="1400" dirty="0" err="1"/>
              <a:t>maximization</a:t>
            </a:r>
            <a:r>
              <a:rPr lang="fr-FR" altLang="fr-FR" sz="1400" dirty="0"/>
              <a:t>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fr-FR" sz="1200" dirty="0"/>
              <a:t>LP, MIP, non-linear </a:t>
            </a:r>
            <a:r>
              <a:rPr lang="en-GB" altLang="fr-FR" sz="1200" dirty="0" err="1"/>
              <a:t>optim</a:t>
            </a:r>
            <a:r>
              <a:rPr lang="en-GB" altLang="fr-FR" sz="1200" dirty="0"/>
              <a:t> subroutines</a:t>
            </a:r>
            <a:endParaRPr lang="fr-FR" altLang="fr-FR" sz="1200" dirty="0"/>
          </a:p>
        </p:txBody>
      </p:sp>
      <p:sp>
        <p:nvSpPr>
          <p:cNvPr id="7176" name="Oval 41"/>
          <p:cNvSpPr>
            <a:spLocks noChangeArrowheads="1"/>
          </p:cNvSpPr>
          <p:nvPr/>
        </p:nvSpPr>
        <p:spPr bwMode="auto">
          <a:xfrm>
            <a:off x="4629151" y="5375275"/>
            <a:ext cx="1490664" cy="1035050"/>
          </a:xfrm>
          <a:prstGeom prst="ellipse">
            <a:avLst/>
          </a:prstGeom>
          <a:solidFill>
            <a:srgbClr val="99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000"/>
          </a:p>
        </p:txBody>
      </p:sp>
      <p:sp>
        <p:nvSpPr>
          <p:cNvPr id="7177" name="Text Box 42"/>
          <p:cNvSpPr txBox="1">
            <a:spLocks noChangeArrowheads="1"/>
          </p:cNvSpPr>
          <p:nvPr/>
        </p:nvSpPr>
        <p:spPr bwMode="auto">
          <a:xfrm>
            <a:off x="4629150" y="5595938"/>
            <a:ext cx="1511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800" dirty="0"/>
              <a:t> Crop Model</a:t>
            </a:r>
          </a:p>
        </p:txBody>
      </p:sp>
      <p:sp>
        <p:nvSpPr>
          <p:cNvPr id="7178" name="Text Box 43"/>
          <p:cNvSpPr txBox="1">
            <a:spLocks noChangeArrowheads="1"/>
          </p:cNvSpPr>
          <p:nvPr/>
        </p:nvSpPr>
        <p:spPr bwMode="auto">
          <a:xfrm>
            <a:off x="4859338" y="5956300"/>
            <a:ext cx="10080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400"/>
              <a:t>  (STICS)</a:t>
            </a:r>
          </a:p>
        </p:txBody>
      </p:sp>
      <p:sp>
        <p:nvSpPr>
          <p:cNvPr id="7179" name="Line 44"/>
          <p:cNvSpPr>
            <a:spLocks noChangeShapeType="1"/>
          </p:cNvSpPr>
          <p:nvPr/>
        </p:nvSpPr>
        <p:spPr bwMode="auto">
          <a:xfrm flipV="1">
            <a:off x="5183189" y="4964113"/>
            <a:ext cx="1587" cy="43815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0" name="Line 45"/>
          <p:cNvSpPr>
            <a:spLocks noChangeShapeType="1"/>
          </p:cNvSpPr>
          <p:nvPr/>
        </p:nvSpPr>
        <p:spPr bwMode="auto">
          <a:xfrm flipV="1">
            <a:off x="5543550" y="4964113"/>
            <a:ext cx="1588" cy="43815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1" name="Text Box 46"/>
          <p:cNvSpPr txBox="1">
            <a:spLocks noChangeArrowheads="1"/>
          </p:cNvSpPr>
          <p:nvPr/>
        </p:nvSpPr>
        <p:spPr bwMode="auto">
          <a:xfrm>
            <a:off x="1620044" y="3524251"/>
            <a:ext cx="1978819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dirty="0"/>
              <a:t>Scenarios              CAP options/reforms Prices         F(Nitrogen) </a:t>
            </a:r>
            <a:endParaRPr lang="en-US" altLang="fr-FR" sz="1400" b="1" dirty="0" smtClean="0"/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i="1" dirty="0" smtClean="0"/>
              <a:t>Climatic Changes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fr-FR" sz="1400" dirty="0" smtClean="0"/>
              <a:t>…</a:t>
            </a:r>
            <a:endParaRPr lang="en-US" altLang="fr-FR" sz="1400" dirty="0"/>
          </a:p>
        </p:txBody>
      </p:sp>
      <p:sp>
        <p:nvSpPr>
          <p:cNvPr id="7182" name="Text Box 47"/>
          <p:cNvSpPr txBox="1">
            <a:spLocks noChangeArrowheads="1"/>
          </p:cNvSpPr>
          <p:nvPr/>
        </p:nvSpPr>
        <p:spPr bwMode="auto">
          <a:xfrm>
            <a:off x="7137401" y="3546921"/>
            <a:ext cx="25923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dirty="0"/>
              <a:t>●</a:t>
            </a:r>
            <a:r>
              <a:rPr lang="en-US" altLang="fr-FR" sz="1400" b="1" dirty="0">
                <a:cs typeface="Arial" panose="020B0604020202020204" pitchFamily="34" charset="0"/>
              </a:rPr>
              <a:t> </a:t>
            </a:r>
            <a:r>
              <a:rPr lang="en-US" altLang="fr-FR" sz="1400" b="1" dirty="0"/>
              <a:t>Surfaces (crop allocation</a:t>
            </a:r>
            <a:r>
              <a:rPr lang="en-US" altLang="fr-FR" sz="1400" b="1" dirty="0" smtClean="0"/>
              <a:t>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dirty="0" smtClean="0"/>
              <a:t>● </a:t>
            </a:r>
            <a:r>
              <a:rPr lang="en-US" altLang="fr-FR" sz="1400" b="1" dirty="0"/>
              <a:t>Farm Productions           </a:t>
            </a:r>
            <a:endParaRPr lang="en-US" altLang="fr-FR" sz="1400" b="1" dirty="0" smtClean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dirty="0" smtClean="0"/>
              <a:t>● </a:t>
            </a:r>
            <a:r>
              <a:rPr lang="en-US" altLang="fr-FR" sz="1400" b="1" dirty="0"/>
              <a:t>Pollution emissions   (GHG, N pollutants)                  …</a:t>
            </a:r>
          </a:p>
        </p:txBody>
      </p:sp>
      <p:sp>
        <p:nvSpPr>
          <p:cNvPr id="7183" name="Oval 48"/>
          <p:cNvSpPr>
            <a:spLocks noChangeArrowheads="1"/>
          </p:cNvSpPr>
          <p:nvPr/>
        </p:nvSpPr>
        <p:spPr bwMode="auto">
          <a:xfrm>
            <a:off x="9144000" y="5035550"/>
            <a:ext cx="1198564" cy="10731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000"/>
          </a:p>
        </p:txBody>
      </p:sp>
      <p:sp>
        <p:nvSpPr>
          <p:cNvPr id="7184" name="Text Box 49"/>
          <p:cNvSpPr txBox="1">
            <a:spLocks noChangeArrowheads="1"/>
          </p:cNvSpPr>
          <p:nvPr/>
        </p:nvSpPr>
        <p:spPr bwMode="auto">
          <a:xfrm>
            <a:off x="9144000" y="5322889"/>
            <a:ext cx="1295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400" dirty="0"/>
              <a:t>Hydrological       Model, etc.</a:t>
            </a:r>
          </a:p>
        </p:txBody>
      </p:sp>
      <p:sp>
        <p:nvSpPr>
          <p:cNvPr id="7185" name="Line 50"/>
          <p:cNvSpPr>
            <a:spLocks noChangeShapeType="1"/>
          </p:cNvSpPr>
          <p:nvPr/>
        </p:nvSpPr>
        <p:spPr bwMode="auto">
          <a:xfrm flipH="1" flipV="1">
            <a:off x="8603456" y="4747420"/>
            <a:ext cx="649288" cy="431800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6" name="Rectangle 51"/>
          <p:cNvSpPr>
            <a:spLocks noChangeArrowheads="1"/>
          </p:cNvSpPr>
          <p:nvPr/>
        </p:nvSpPr>
        <p:spPr bwMode="auto">
          <a:xfrm>
            <a:off x="4319588" y="2803525"/>
            <a:ext cx="2087562" cy="431800"/>
          </a:xfrm>
          <a:prstGeom prst="rect">
            <a:avLst/>
          </a:prstGeom>
          <a:solidFill>
            <a:srgbClr val="FB575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000"/>
          </a:p>
        </p:txBody>
      </p:sp>
      <p:sp>
        <p:nvSpPr>
          <p:cNvPr id="7187" name="Text Box 52"/>
          <p:cNvSpPr txBox="1">
            <a:spLocks noChangeArrowheads="1"/>
          </p:cNvSpPr>
          <p:nvPr/>
        </p:nvSpPr>
        <p:spPr bwMode="auto">
          <a:xfrm>
            <a:off x="4246563" y="2803526"/>
            <a:ext cx="22336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800">
                <a:latin typeface="Arial Narrow" panose="020B0606020202030204" pitchFamily="34" charset="0"/>
              </a:rPr>
              <a:t> Unit : Group of farms</a:t>
            </a:r>
          </a:p>
        </p:txBody>
      </p:sp>
      <p:sp>
        <p:nvSpPr>
          <p:cNvPr id="7188" name="Line 53"/>
          <p:cNvSpPr>
            <a:spLocks noChangeShapeType="1"/>
          </p:cNvSpPr>
          <p:nvPr/>
        </p:nvSpPr>
        <p:spPr bwMode="auto">
          <a:xfrm flipV="1">
            <a:off x="5254625" y="3235326"/>
            <a:ext cx="0" cy="144463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9" name="Text Box 54"/>
          <p:cNvSpPr txBox="1">
            <a:spLocks noChangeArrowheads="1"/>
          </p:cNvSpPr>
          <p:nvPr/>
        </p:nvSpPr>
        <p:spPr bwMode="auto">
          <a:xfrm>
            <a:off x="4391026" y="2138331"/>
            <a:ext cx="18732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 dirty="0">
                <a:solidFill>
                  <a:srgbClr val="CC3300"/>
                </a:solidFill>
                <a:latin typeface="Arial Narrow" panose="020B0606020202030204" pitchFamily="34" charset="0"/>
              </a:rPr>
              <a:t>FADN </a:t>
            </a:r>
          </a:p>
        </p:txBody>
      </p:sp>
      <p:sp>
        <p:nvSpPr>
          <p:cNvPr id="7190" name="Line 55"/>
          <p:cNvSpPr>
            <a:spLocks noChangeShapeType="1"/>
          </p:cNvSpPr>
          <p:nvPr/>
        </p:nvSpPr>
        <p:spPr bwMode="auto">
          <a:xfrm flipH="1" flipV="1">
            <a:off x="5038726" y="2505075"/>
            <a:ext cx="144462" cy="300038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91" name="Line 56"/>
          <p:cNvSpPr>
            <a:spLocks noChangeShapeType="1"/>
          </p:cNvSpPr>
          <p:nvPr/>
        </p:nvSpPr>
        <p:spPr bwMode="auto">
          <a:xfrm flipV="1">
            <a:off x="5470527" y="2505075"/>
            <a:ext cx="73024" cy="300038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92" name="Line 57"/>
          <p:cNvSpPr>
            <a:spLocks noChangeShapeType="1"/>
          </p:cNvSpPr>
          <p:nvPr/>
        </p:nvSpPr>
        <p:spPr bwMode="auto">
          <a:xfrm>
            <a:off x="6623051" y="4100513"/>
            <a:ext cx="504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326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46341" y="1577572"/>
            <a:ext cx="1042646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>
              <a:solidFill>
                <a:srgbClr val="000000"/>
              </a:solidFill>
            </a:endParaRPr>
          </a:p>
          <a:p>
            <a:r>
              <a:rPr lang="en-US" sz="1400" u="sng" dirty="0" smtClean="0">
                <a:solidFill>
                  <a:srgbClr val="000000"/>
                </a:solidFill>
              </a:rPr>
              <a:t>Co-auteurs</a:t>
            </a:r>
            <a:r>
              <a:rPr lang="en-US" sz="1400" dirty="0" smtClean="0">
                <a:solidFill>
                  <a:srgbClr val="000000"/>
                </a:solidFill>
              </a:rPr>
              <a:t> :</a:t>
            </a:r>
          </a:p>
          <a:p>
            <a:endParaRPr lang="en-US" sz="1400" dirty="0" smtClean="0">
              <a:solidFill>
                <a:srgbClr val="000000"/>
              </a:solidFill>
            </a:endParaRPr>
          </a:p>
          <a:p>
            <a:r>
              <a:rPr lang="en-US" sz="1400" b="1" dirty="0" smtClean="0">
                <a:solidFill>
                  <a:srgbClr val="000000"/>
                </a:solidFill>
              </a:rPr>
              <a:t>Pierre-Alain </a:t>
            </a:r>
            <a:r>
              <a:rPr lang="en-US" sz="1400" b="1" dirty="0" err="1" smtClean="0">
                <a:solidFill>
                  <a:srgbClr val="000000"/>
                </a:solidFill>
              </a:rPr>
              <a:t>Jayet</a:t>
            </a:r>
            <a:r>
              <a:rPr lang="en-US" sz="1400" dirty="0" smtClean="0">
                <a:solidFill>
                  <a:srgbClr val="000000"/>
                </a:solidFill>
              </a:rPr>
              <a:t>, INRA Eco-</a:t>
            </a:r>
            <a:r>
              <a:rPr lang="en-US" sz="1400" dirty="0" err="1" smtClean="0">
                <a:solidFill>
                  <a:srgbClr val="000000"/>
                </a:solidFill>
              </a:rPr>
              <a:t>Publique</a:t>
            </a:r>
            <a:r>
              <a:rPr lang="en-US" sz="1400" dirty="0" smtClean="0">
                <a:solidFill>
                  <a:srgbClr val="000000"/>
                </a:solidFill>
              </a:rPr>
              <a:t>, Paris-</a:t>
            </a:r>
            <a:r>
              <a:rPr lang="en-US" sz="1400" dirty="0" err="1" smtClean="0">
                <a:solidFill>
                  <a:srgbClr val="000000"/>
                </a:solidFill>
              </a:rPr>
              <a:t>Grignon</a:t>
            </a:r>
            <a:endParaRPr lang="en-US" sz="1400" dirty="0" smtClean="0">
              <a:solidFill>
                <a:srgbClr val="000000"/>
              </a:solidFill>
            </a:endParaRP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400" b="1" dirty="0" smtClean="0">
                <a:solidFill>
                  <a:srgbClr val="000000"/>
                </a:solidFill>
              </a:rPr>
              <a:t>Paul </a:t>
            </a:r>
            <a:r>
              <a:rPr lang="en-US" sz="1400" b="1" dirty="0" err="1" smtClean="0">
                <a:solidFill>
                  <a:srgbClr val="000000"/>
                </a:solidFill>
              </a:rPr>
              <a:t>Zakharov</a:t>
            </a:r>
            <a:r>
              <a:rPr lang="en-US" sz="1400" dirty="0" smtClean="0">
                <a:solidFill>
                  <a:srgbClr val="000000"/>
                </a:solidFill>
              </a:rPr>
              <a:t>, INRA Eco-</a:t>
            </a:r>
            <a:r>
              <a:rPr lang="en-US" sz="1400" dirty="0" err="1" smtClean="0">
                <a:solidFill>
                  <a:srgbClr val="000000"/>
                </a:solidFill>
              </a:rPr>
              <a:t>Publique</a:t>
            </a:r>
            <a:r>
              <a:rPr lang="en-US" sz="1400" dirty="0" smtClean="0">
                <a:solidFill>
                  <a:srgbClr val="000000"/>
                </a:solidFill>
              </a:rPr>
              <a:t>, Paris-</a:t>
            </a:r>
            <a:r>
              <a:rPr lang="en-US" sz="1400" dirty="0" err="1" smtClean="0">
                <a:solidFill>
                  <a:srgbClr val="000000"/>
                </a:solidFill>
              </a:rPr>
              <a:t>Grignon</a:t>
            </a:r>
            <a:endParaRPr lang="en-US" sz="1400" dirty="0" smtClean="0">
              <a:solidFill>
                <a:srgbClr val="000000"/>
              </a:solidFill>
            </a:endParaRPr>
          </a:p>
          <a:p>
            <a:endParaRPr lang="en-US" sz="1400" b="0" i="0" u="none" strike="noStrike" baseline="0" dirty="0" smtClean="0">
              <a:solidFill>
                <a:srgbClr val="000000"/>
              </a:solidFill>
            </a:endParaRPr>
          </a:p>
          <a:p>
            <a:r>
              <a:rPr lang="en-US" sz="1400" b="1" dirty="0" smtClean="0">
                <a:solidFill>
                  <a:srgbClr val="000000"/>
                </a:solidFill>
              </a:rPr>
              <a:t>Catharina </a:t>
            </a:r>
            <a:r>
              <a:rPr lang="en-US" sz="1400" b="1" dirty="0" err="1" smtClean="0">
                <a:solidFill>
                  <a:srgbClr val="000000"/>
                </a:solidFill>
              </a:rPr>
              <a:t>Bamps</a:t>
            </a:r>
            <a:r>
              <a:rPr lang="en-US" sz="1400" dirty="0" smtClean="0">
                <a:solidFill>
                  <a:srgbClr val="000000"/>
                </a:solidFill>
              </a:rPr>
              <a:t>, EC-JRC </a:t>
            </a:r>
            <a:r>
              <a:rPr lang="en-US" sz="1400" dirty="0" err="1" smtClean="0">
                <a:solidFill>
                  <a:srgbClr val="000000"/>
                </a:solidFill>
              </a:rPr>
              <a:t>Ispra</a:t>
            </a:r>
            <a:r>
              <a:rPr lang="en-US" sz="1400" dirty="0" smtClean="0">
                <a:solidFill>
                  <a:srgbClr val="000000"/>
                </a:solidFill>
              </a:rPr>
              <a:t>, EC-DG GROW, Brussels</a:t>
            </a:r>
          </a:p>
          <a:p>
            <a:endParaRPr lang="en-US" sz="1400" b="0" i="0" u="none" strike="noStrike" baseline="0" dirty="0">
              <a:solidFill>
                <a:srgbClr val="000000"/>
              </a:solidFill>
            </a:endParaRPr>
          </a:p>
          <a:p>
            <a:r>
              <a:rPr lang="en-US" sz="1400" b="1" dirty="0" smtClean="0">
                <a:solidFill>
                  <a:srgbClr val="000000"/>
                </a:solidFill>
              </a:rPr>
              <a:t>Florence </a:t>
            </a:r>
            <a:r>
              <a:rPr lang="en-US" sz="1400" b="1" dirty="0" err="1" smtClean="0">
                <a:solidFill>
                  <a:srgbClr val="000000"/>
                </a:solidFill>
              </a:rPr>
              <a:t>Carré</a:t>
            </a:r>
            <a:r>
              <a:rPr lang="en-US" sz="1400" dirty="0" smtClean="0">
                <a:solidFill>
                  <a:srgbClr val="000000"/>
                </a:solidFill>
              </a:rPr>
              <a:t>, </a:t>
            </a:r>
            <a:r>
              <a:rPr lang="en-US" sz="1400" dirty="0" err="1" smtClean="0">
                <a:solidFill>
                  <a:srgbClr val="000000"/>
                </a:solidFill>
              </a:rPr>
              <a:t>Ineris</a:t>
            </a:r>
            <a:r>
              <a:rPr lang="en-US" sz="1400" dirty="0" smtClean="0">
                <a:solidFill>
                  <a:srgbClr val="000000"/>
                </a:solidFill>
              </a:rPr>
              <a:t>, Paris</a:t>
            </a:r>
            <a:endParaRPr lang="en-US" sz="1400" b="0" i="0" u="none" strike="noStrike" baseline="0" dirty="0" smtClean="0">
              <a:solidFill>
                <a:srgbClr val="000000"/>
              </a:solidFill>
            </a:endParaRPr>
          </a:p>
          <a:p>
            <a:endParaRPr lang="en-US" sz="1400" b="0" i="0" u="none" strike="noStrike" baseline="0" dirty="0" smtClean="0">
              <a:solidFill>
                <a:srgbClr val="000000"/>
              </a:solidFill>
            </a:endParaRPr>
          </a:p>
          <a:p>
            <a:endParaRPr lang="en-US" sz="1400" b="0" i="0" u="none" strike="noStrike" baseline="0" dirty="0" smtClean="0">
              <a:solidFill>
                <a:srgbClr val="000000"/>
              </a:solidFill>
            </a:endParaRPr>
          </a:p>
          <a:p>
            <a:endParaRPr lang="en-US" sz="1400" b="0" i="0" u="none" strike="noStrike" baseline="0" dirty="0" smtClean="0">
              <a:solidFill>
                <a:srgbClr val="000000"/>
              </a:solidFill>
            </a:endParaRPr>
          </a:p>
          <a:p>
            <a:r>
              <a:rPr lang="en-US" sz="1400" b="0" i="0" u="sng" strike="noStrike" baseline="0" dirty="0" smtClean="0">
                <a:solidFill>
                  <a:srgbClr val="000000"/>
                </a:solidFill>
              </a:rPr>
              <a:t>Publication</a:t>
            </a:r>
            <a:r>
              <a:rPr lang="en-US" sz="1400" b="0" i="0" u="none" strike="noStrike" baseline="0" dirty="0" smtClean="0">
                <a:solidFill>
                  <a:srgbClr val="000000"/>
                </a:solidFill>
              </a:rPr>
              <a:t> : </a:t>
            </a:r>
          </a:p>
          <a:p>
            <a:endParaRPr lang="en-US" sz="1400" b="0" i="0" u="none" strike="noStrike" baseline="0" dirty="0" smtClean="0">
              <a:solidFill>
                <a:srgbClr val="000000"/>
              </a:solidFill>
            </a:endParaRPr>
          </a:p>
          <a:p>
            <a:r>
              <a:rPr lang="en-US" sz="1400" dirty="0" err="1" smtClean="0"/>
              <a:t>Cantelaube</a:t>
            </a:r>
            <a:r>
              <a:rPr lang="en-US" sz="1400" dirty="0" smtClean="0"/>
              <a:t> et al., </a:t>
            </a:r>
            <a:r>
              <a:rPr lang="en-US" sz="1400" dirty="0"/>
              <a:t>2012, Geographical downscaling of outputs provided by an economic farm model calibrated at the regional level</a:t>
            </a:r>
            <a:r>
              <a:rPr lang="en-US" sz="1400" dirty="0" smtClean="0"/>
              <a:t>.</a:t>
            </a:r>
          </a:p>
          <a:p>
            <a:r>
              <a:rPr lang="en-US" sz="1400" dirty="0"/>
              <a:t> </a:t>
            </a:r>
            <a:r>
              <a:rPr lang="en-US" sz="1400" b="1" i="1" dirty="0"/>
              <a:t>Land Use Policy </a:t>
            </a:r>
            <a:r>
              <a:rPr lang="en-US" sz="1400" dirty="0"/>
              <a:t>29, 35-44</a:t>
            </a:r>
            <a:endParaRPr lang="en-US" sz="1400" dirty="0" smtClean="0">
              <a:solidFill>
                <a:srgbClr val="000000"/>
              </a:solidFill>
            </a:endParaRPr>
          </a:p>
          <a:p>
            <a:endParaRPr lang="en-US" sz="1400" dirty="0" smtClean="0">
              <a:solidFill>
                <a:srgbClr val="000000"/>
              </a:solidFill>
            </a:endParaRPr>
          </a:p>
          <a:p>
            <a:r>
              <a:rPr lang="en-US" sz="1400" u="sng" dirty="0" err="1" smtClean="0">
                <a:solidFill>
                  <a:srgbClr val="000000"/>
                </a:solidFill>
              </a:rPr>
              <a:t>Voir</a:t>
            </a:r>
            <a:r>
              <a:rPr lang="en-US" sz="1400" u="sng" dirty="0" smtClean="0">
                <a:solidFill>
                  <a:srgbClr val="000000"/>
                </a:solidFill>
              </a:rPr>
              <a:t> </a:t>
            </a:r>
            <a:r>
              <a:rPr lang="en-US" sz="1400" u="sng" dirty="0" err="1" smtClean="0">
                <a:solidFill>
                  <a:srgbClr val="000000"/>
                </a:solidFill>
              </a:rPr>
              <a:t>également</a:t>
            </a:r>
            <a:r>
              <a:rPr lang="en-US" sz="1400" u="sng" dirty="0" smtClean="0">
                <a:solidFill>
                  <a:srgbClr val="000000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: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400" b="1" i="1" u="none" strike="noStrike" baseline="0" dirty="0" err="1" smtClean="0">
                <a:solidFill>
                  <a:srgbClr val="000000"/>
                </a:solidFill>
              </a:rPr>
              <a:t>Chakir</a:t>
            </a:r>
            <a:r>
              <a:rPr lang="en-US" sz="1400" b="0" i="1" u="none" strike="noStrike" baseline="0" dirty="0" smtClean="0">
                <a:solidFill>
                  <a:srgbClr val="000000"/>
                </a:solidFill>
              </a:rPr>
              <a:t>, R., 2009. Spatial downscaling of agricultural land-use data: an econometric approach using cross entropy. </a:t>
            </a:r>
            <a:r>
              <a:rPr lang="en-US" sz="1400" b="1" i="1" u="none" strike="noStrike" baseline="0" dirty="0" smtClean="0">
                <a:solidFill>
                  <a:srgbClr val="000000"/>
                </a:solidFill>
              </a:rPr>
              <a:t>Land Econ.</a:t>
            </a:r>
            <a:r>
              <a:rPr lang="en-US" sz="1400" b="0" i="1" u="none" strike="noStrike" baseline="0" dirty="0" smtClean="0">
                <a:solidFill>
                  <a:srgbClr val="000000"/>
                </a:solidFill>
              </a:rPr>
              <a:t> 85, 238–251. </a:t>
            </a:r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413937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3"/>
          <p:cNvSpPr>
            <a:spLocks noChangeArrowheads="1"/>
          </p:cNvSpPr>
          <p:nvPr/>
        </p:nvSpPr>
        <p:spPr bwMode="auto">
          <a:xfrm>
            <a:off x="419100" y="282575"/>
            <a:ext cx="112776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err="1">
                <a:latin typeface="Calibri" panose="020F0502020204030204" pitchFamily="34" charset="0"/>
              </a:rPr>
              <a:t>AROPAj</a:t>
            </a:r>
            <a:r>
              <a:rPr lang="fr-FR" sz="2000" dirty="0">
                <a:latin typeface="Calibri" panose="020F0502020204030204" pitchFamily="34" charset="0"/>
              </a:rPr>
              <a:t> est un </a:t>
            </a:r>
            <a:r>
              <a:rPr lang="fr-FR" sz="2000" b="1" dirty="0">
                <a:latin typeface="Calibri" panose="020F0502020204030204" pitchFamily="34" charset="0"/>
              </a:rPr>
              <a:t>modèle technico-économique </a:t>
            </a:r>
            <a:r>
              <a:rPr lang="fr-FR" sz="2000" dirty="0">
                <a:latin typeface="Calibri" panose="020F0502020204030204" pitchFamily="34" charset="0"/>
              </a:rPr>
              <a:t>d’optimisation statique mono-périodique de </a:t>
            </a:r>
            <a:r>
              <a:rPr lang="fr-FR" sz="2000" b="1" dirty="0">
                <a:latin typeface="Calibri" panose="020F0502020204030204" pitchFamily="34" charset="0"/>
              </a:rPr>
              <a:t>l’offre agricole européenne</a:t>
            </a:r>
            <a:r>
              <a:rPr lang="fr-FR" sz="1800" dirty="0">
                <a:latin typeface="Calibri" panose="020F0502020204030204" pitchFamily="34" charset="0"/>
              </a:rPr>
              <a:t>.   </a:t>
            </a:r>
            <a:r>
              <a:rPr lang="fr-FR" sz="2000" i="1" dirty="0">
                <a:latin typeface="Calibri" panose="020F0502020204030204" pitchFamily="34" charset="0"/>
              </a:rPr>
              <a:t>(INRA UMR Eco-Publique, </a:t>
            </a:r>
            <a:r>
              <a:rPr lang="fr-FR" sz="2000" i="1" dirty="0" smtClean="0">
                <a:latin typeface="Calibri" panose="020F0502020204030204" pitchFamily="34" charset="0"/>
              </a:rPr>
              <a:t>Paris-Grignon. Pierre-Alain Jayet)</a:t>
            </a:r>
            <a:endParaRPr lang="fr-FR" sz="2000" i="1" dirty="0">
              <a:latin typeface="Calibri" panose="020F0502020204030204" pitchFamily="34" charset="0"/>
            </a:endParaRPr>
          </a:p>
          <a:p>
            <a:pPr>
              <a:buFontTx/>
              <a:buNone/>
              <a:defRPr/>
            </a:pPr>
            <a:r>
              <a:rPr lang="fr-FR" altLang="fr-FR" sz="2000" dirty="0">
                <a:latin typeface="Calibri" panose="020F0502020204030204" pitchFamily="34" charset="0"/>
              </a:rPr>
              <a:t>  </a:t>
            </a:r>
            <a:r>
              <a:rPr lang="fr-FR" altLang="fr-FR" sz="2000" dirty="0">
                <a:latin typeface="+mj-lt"/>
              </a:rPr>
              <a:t> </a:t>
            </a:r>
            <a:r>
              <a:rPr lang="fr-FR" altLang="fr-FR" sz="2000" dirty="0">
                <a:cs typeface="Arial" panose="020B0604020202020204" pitchFamily="34" charset="0"/>
              </a:rPr>
              <a:t>→</a:t>
            </a:r>
            <a:r>
              <a:rPr lang="fr-FR" altLang="fr-FR" sz="2000" dirty="0">
                <a:latin typeface="+mj-lt"/>
              </a:rPr>
              <a:t> </a:t>
            </a:r>
            <a:r>
              <a:rPr lang="fr-FR" sz="2000" dirty="0">
                <a:latin typeface="Calibri" panose="020F0502020204030204" pitchFamily="34" charset="0"/>
              </a:rPr>
              <a:t>évaluer les effets des réformes de la </a:t>
            </a:r>
            <a:r>
              <a:rPr lang="fr-FR" sz="2000" dirty="0" smtClean="0">
                <a:latin typeface="Calibri" panose="020F0502020204030204" pitchFamily="34" charset="0"/>
              </a:rPr>
              <a:t>PAC,</a:t>
            </a:r>
            <a:endParaRPr lang="fr-FR" sz="2000" dirty="0">
              <a:latin typeface="Calibri" panose="020F0502020204030204" pitchFamily="34" charset="0"/>
            </a:endParaRPr>
          </a:p>
          <a:p>
            <a:pPr>
              <a:buFontTx/>
              <a:buNone/>
              <a:defRPr/>
            </a:pPr>
            <a:r>
              <a:rPr lang="fr-FR" altLang="fr-FR" sz="2000" dirty="0">
                <a:latin typeface="Calibri" panose="020F0502020204030204" pitchFamily="34" charset="0"/>
              </a:rPr>
              <a:t>   </a:t>
            </a:r>
            <a:r>
              <a:rPr lang="fr-FR" altLang="fr-FR" sz="2000" dirty="0"/>
              <a:t>→ </a:t>
            </a:r>
            <a:r>
              <a:rPr lang="fr-FR" altLang="fr-FR" sz="2000" dirty="0">
                <a:latin typeface="Calibri" panose="020F0502020204030204" pitchFamily="34" charset="0"/>
              </a:rPr>
              <a:t> </a:t>
            </a:r>
            <a:r>
              <a:rPr lang="fr-FR" sz="2000" dirty="0">
                <a:latin typeface="Calibri" panose="020F0502020204030204" pitchFamily="34" charset="0"/>
              </a:rPr>
              <a:t>évaluer les relations entre l’agriculture et l’environnement, incitations à l’atténuation et l’adaptation au changement climatique.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  <p:sp>
        <p:nvSpPr>
          <p:cNvPr id="7171" name="Rectangle 35"/>
          <p:cNvSpPr>
            <a:spLocks noChangeArrowheads="1"/>
          </p:cNvSpPr>
          <p:nvPr/>
        </p:nvSpPr>
        <p:spPr bwMode="auto">
          <a:xfrm>
            <a:off x="3743325" y="2636839"/>
            <a:ext cx="3168650" cy="3983037"/>
          </a:xfrm>
          <a:prstGeom prst="rect">
            <a:avLst/>
          </a:prstGeom>
          <a:solidFill>
            <a:srgbClr val="EEC75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000"/>
          </a:p>
        </p:txBody>
      </p:sp>
      <p:sp>
        <p:nvSpPr>
          <p:cNvPr id="7172" name="Text Box 36"/>
          <p:cNvSpPr txBox="1">
            <a:spLocks noChangeArrowheads="1"/>
          </p:cNvSpPr>
          <p:nvPr/>
        </p:nvSpPr>
        <p:spPr bwMode="auto">
          <a:xfrm>
            <a:off x="2770189" y="3106737"/>
            <a:ext cx="7416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600" b="1" u="sng" dirty="0">
                <a:solidFill>
                  <a:srgbClr val="7030A0"/>
                </a:solidFill>
                <a:latin typeface="Century Gothic" panose="020B0502020202020204" pitchFamily="34" charset="0"/>
              </a:rPr>
              <a:t>Inputs</a:t>
            </a:r>
            <a:r>
              <a:rPr lang="fr-FR" altLang="fr-FR" sz="16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				           </a:t>
            </a:r>
            <a:r>
              <a:rPr lang="fr-FR" altLang="fr-FR" sz="1600" b="1" u="sng" dirty="0">
                <a:solidFill>
                  <a:srgbClr val="7030A0"/>
                </a:solidFill>
                <a:latin typeface="Century Gothic" panose="020B0502020202020204" pitchFamily="34" charset="0"/>
              </a:rPr>
              <a:t>Outputs </a:t>
            </a:r>
          </a:p>
        </p:txBody>
      </p:sp>
      <p:sp>
        <p:nvSpPr>
          <p:cNvPr id="7173" name="Line 37"/>
          <p:cNvSpPr>
            <a:spLocks noChangeShapeType="1"/>
          </p:cNvSpPr>
          <p:nvPr/>
        </p:nvSpPr>
        <p:spPr bwMode="auto">
          <a:xfrm>
            <a:off x="3598864" y="4100513"/>
            <a:ext cx="720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74" name="Rectangle 39"/>
          <p:cNvSpPr>
            <a:spLocks noChangeArrowheads="1"/>
          </p:cNvSpPr>
          <p:nvPr/>
        </p:nvSpPr>
        <p:spPr bwMode="auto">
          <a:xfrm>
            <a:off x="4391026" y="3379789"/>
            <a:ext cx="2087563" cy="1584325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fr-FR" sz="1800">
              <a:solidFill>
                <a:srgbClr val="DDDDDD"/>
              </a:solidFill>
            </a:endParaRPr>
          </a:p>
        </p:txBody>
      </p:sp>
      <p:sp>
        <p:nvSpPr>
          <p:cNvPr id="7175" name="Text Box 40"/>
          <p:cNvSpPr txBox="1">
            <a:spLocks noChangeArrowheads="1"/>
          </p:cNvSpPr>
          <p:nvPr/>
        </p:nvSpPr>
        <p:spPr bwMode="auto">
          <a:xfrm>
            <a:off x="4679951" y="3484712"/>
            <a:ext cx="1584325" cy="1461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 dirty="0" err="1"/>
              <a:t>AROPAj</a:t>
            </a:r>
            <a:endParaRPr lang="fr-FR" altLang="fr-FR" sz="2400" b="1" dirty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400" dirty="0"/>
              <a:t>(Gross </a:t>
            </a:r>
            <a:r>
              <a:rPr lang="fr-FR" altLang="fr-FR" sz="1400" dirty="0" err="1"/>
              <a:t>margin</a:t>
            </a:r>
            <a:r>
              <a:rPr lang="fr-FR" altLang="fr-FR" sz="1400" dirty="0"/>
              <a:t> </a:t>
            </a:r>
            <a:r>
              <a:rPr lang="fr-FR" altLang="fr-FR" sz="1400" dirty="0" err="1"/>
              <a:t>maximization</a:t>
            </a:r>
            <a:r>
              <a:rPr lang="fr-FR" altLang="fr-FR" sz="1400" dirty="0"/>
              <a:t>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fr-FR" sz="1200" dirty="0"/>
              <a:t>LP, MIP, non-linear </a:t>
            </a:r>
            <a:r>
              <a:rPr lang="en-GB" altLang="fr-FR" sz="1200" dirty="0" err="1"/>
              <a:t>optim</a:t>
            </a:r>
            <a:r>
              <a:rPr lang="en-GB" altLang="fr-FR" sz="1200" dirty="0"/>
              <a:t> subroutines</a:t>
            </a:r>
            <a:endParaRPr lang="fr-FR" altLang="fr-FR" sz="1200" dirty="0"/>
          </a:p>
        </p:txBody>
      </p:sp>
      <p:sp>
        <p:nvSpPr>
          <p:cNvPr id="7176" name="Oval 41"/>
          <p:cNvSpPr>
            <a:spLocks noChangeArrowheads="1"/>
          </p:cNvSpPr>
          <p:nvPr/>
        </p:nvSpPr>
        <p:spPr bwMode="auto">
          <a:xfrm>
            <a:off x="4629151" y="5375275"/>
            <a:ext cx="1490664" cy="1035050"/>
          </a:xfrm>
          <a:prstGeom prst="ellipse">
            <a:avLst/>
          </a:prstGeom>
          <a:solidFill>
            <a:srgbClr val="99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000"/>
          </a:p>
        </p:txBody>
      </p:sp>
      <p:sp>
        <p:nvSpPr>
          <p:cNvPr id="7177" name="Text Box 42"/>
          <p:cNvSpPr txBox="1">
            <a:spLocks noChangeArrowheads="1"/>
          </p:cNvSpPr>
          <p:nvPr/>
        </p:nvSpPr>
        <p:spPr bwMode="auto">
          <a:xfrm>
            <a:off x="4629150" y="5595938"/>
            <a:ext cx="1511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800" dirty="0"/>
              <a:t> Crop Model</a:t>
            </a:r>
          </a:p>
        </p:txBody>
      </p:sp>
      <p:sp>
        <p:nvSpPr>
          <p:cNvPr id="7178" name="Text Box 43"/>
          <p:cNvSpPr txBox="1">
            <a:spLocks noChangeArrowheads="1"/>
          </p:cNvSpPr>
          <p:nvPr/>
        </p:nvSpPr>
        <p:spPr bwMode="auto">
          <a:xfrm>
            <a:off x="4859338" y="5956300"/>
            <a:ext cx="10080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400"/>
              <a:t>  (STICS)</a:t>
            </a:r>
          </a:p>
        </p:txBody>
      </p:sp>
      <p:sp>
        <p:nvSpPr>
          <p:cNvPr id="7179" name="Line 44"/>
          <p:cNvSpPr>
            <a:spLocks noChangeShapeType="1"/>
          </p:cNvSpPr>
          <p:nvPr/>
        </p:nvSpPr>
        <p:spPr bwMode="auto">
          <a:xfrm flipV="1">
            <a:off x="5183189" y="4964113"/>
            <a:ext cx="1587" cy="43815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0" name="Line 45"/>
          <p:cNvSpPr>
            <a:spLocks noChangeShapeType="1"/>
          </p:cNvSpPr>
          <p:nvPr/>
        </p:nvSpPr>
        <p:spPr bwMode="auto">
          <a:xfrm flipV="1">
            <a:off x="5543550" y="4964113"/>
            <a:ext cx="1588" cy="43815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1" name="Text Box 46"/>
          <p:cNvSpPr txBox="1">
            <a:spLocks noChangeArrowheads="1"/>
          </p:cNvSpPr>
          <p:nvPr/>
        </p:nvSpPr>
        <p:spPr bwMode="auto">
          <a:xfrm>
            <a:off x="1620044" y="3524251"/>
            <a:ext cx="1978819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dirty="0"/>
              <a:t>Scenarios              CAP options/reforms Prices         F(Nitrogen) </a:t>
            </a:r>
            <a:endParaRPr lang="en-US" altLang="fr-FR" sz="1400" b="1" dirty="0" smtClean="0"/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i="1" dirty="0" smtClean="0"/>
              <a:t>Climatic Changes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fr-FR" sz="1400" dirty="0" smtClean="0"/>
              <a:t>…</a:t>
            </a:r>
            <a:endParaRPr lang="en-US" altLang="fr-FR" sz="1400" dirty="0"/>
          </a:p>
        </p:txBody>
      </p:sp>
      <p:sp>
        <p:nvSpPr>
          <p:cNvPr id="7182" name="Text Box 47"/>
          <p:cNvSpPr txBox="1">
            <a:spLocks noChangeArrowheads="1"/>
          </p:cNvSpPr>
          <p:nvPr/>
        </p:nvSpPr>
        <p:spPr bwMode="auto">
          <a:xfrm>
            <a:off x="7137401" y="3546921"/>
            <a:ext cx="25923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dirty="0"/>
              <a:t>●</a:t>
            </a:r>
            <a:r>
              <a:rPr lang="en-US" altLang="fr-FR" sz="1400" b="1" dirty="0">
                <a:cs typeface="Arial" panose="020B0604020202020204" pitchFamily="34" charset="0"/>
              </a:rPr>
              <a:t> </a:t>
            </a:r>
            <a:r>
              <a:rPr lang="en-US" altLang="fr-FR" sz="1400" b="1" dirty="0"/>
              <a:t>Surfaces (crop allocation</a:t>
            </a:r>
            <a:r>
              <a:rPr lang="en-US" altLang="fr-FR" sz="1400" b="1" dirty="0" smtClean="0"/>
              <a:t>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dirty="0" smtClean="0"/>
              <a:t>● </a:t>
            </a:r>
            <a:r>
              <a:rPr lang="en-US" altLang="fr-FR" sz="1400" b="1" dirty="0"/>
              <a:t>Farm Productions           </a:t>
            </a:r>
            <a:endParaRPr lang="en-US" altLang="fr-FR" sz="1400" b="1" dirty="0" smtClean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dirty="0" smtClean="0"/>
              <a:t>● </a:t>
            </a:r>
            <a:r>
              <a:rPr lang="en-US" altLang="fr-FR" sz="1400" b="1" dirty="0"/>
              <a:t>Pollution emissions   (GHG, N pollutants)                  …</a:t>
            </a:r>
          </a:p>
        </p:txBody>
      </p:sp>
      <p:sp>
        <p:nvSpPr>
          <p:cNvPr id="7183" name="Oval 48"/>
          <p:cNvSpPr>
            <a:spLocks noChangeArrowheads="1"/>
          </p:cNvSpPr>
          <p:nvPr/>
        </p:nvSpPr>
        <p:spPr bwMode="auto">
          <a:xfrm>
            <a:off x="9144000" y="5035550"/>
            <a:ext cx="1198564" cy="10731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000"/>
          </a:p>
        </p:txBody>
      </p:sp>
      <p:sp>
        <p:nvSpPr>
          <p:cNvPr id="7184" name="Text Box 49"/>
          <p:cNvSpPr txBox="1">
            <a:spLocks noChangeArrowheads="1"/>
          </p:cNvSpPr>
          <p:nvPr/>
        </p:nvSpPr>
        <p:spPr bwMode="auto">
          <a:xfrm>
            <a:off x="9144000" y="5322889"/>
            <a:ext cx="1295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400" dirty="0"/>
              <a:t>Hydrological       Model, etc.</a:t>
            </a:r>
          </a:p>
        </p:txBody>
      </p:sp>
      <p:sp>
        <p:nvSpPr>
          <p:cNvPr id="7185" name="Line 50"/>
          <p:cNvSpPr>
            <a:spLocks noChangeShapeType="1"/>
          </p:cNvSpPr>
          <p:nvPr/>
        </p:nvSpPr>
        <p:spPr bwMode="auto">
          <a:xfrm flipH="1" flipV="1">
            <a:off x="8603456" y="4747420"/>
            <a:ext cx="649288" cy="431800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6" name="Rectangle 51"/>
          <p:cNvSpPr>
            <a:spLocks noChangeArrowheads="1"/>
          </p:cNvSpPr>
          <p:nvPr/>
        </p:nvSpPr>
        <p:spPr bwMode="auto">
          <a:xfrm>
            <a:off x="4319588" y="2803525"/>
            <a:ext cx="2087562" cy="431800"/>
          </a:xfrm>
          <a:prstGeom prst="rect">
            <a:avLst/>
          </a:prstGeom>
          <a:solidFill>
            <a:srgbClr val="FB575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000"/>
          </a:p>
        </p:txBody>
      </p:sp>
      <p:sp>
        <p:nvSpPr>
          <p:cNvPr id="7187" name="Text Box 52"/>
          <p:cNvSpPr txBox="1">
            <a:spLocks noChangeArrowheads="1"/>
          </p:cNvSpPr>
          <p:nvPr/>
        </p:nvSpPr>
        <p:spPr bwMode="auto">
          <a:xfrm>
            <a:off x="4246563" y="2803526"/>
            <a:ext cx="22336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800">
                <a:latin typeface="Arial Narrow" panose="020B0606020202030204" pitchFamily="34" charset="0"/>
              </a:rPr>
              <a:t> Unit : Group of farms</a:t>
            </a:r>
          </a:p>
        </p:txBody>
      </p:sp>
      <p:sp>
        <p:nvSpPr>
          <p:cNvPr id="7188" name="Line 53"/>
          <p:cNvSpPr>
            <a:spLocks noChangeShapeType="1"/>
          </p:cNvSpPr>
          <p:nvPr/>
        </p:nvSpPr>
        <p:spPr bwMode="auto">
          <a:xfrm flipV="1">
            <a:off x="5254625" y="3235326"/>
            <a:ext cx="0" cy="144463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9" name="Text Box 54"/>
          <p:cNvSpPr txBox="1">
            <a:spLocks noChangeArrowheads="1"/>
          </p:cNvSpPr>
          <p:nvPr/>
        </p:nvSpPr>
        <p:spPr bwMode="auto">
          <a:xfrm>
            <a:off x="4391026" y="2138331"/>
            <a:ext cx="18732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 dirty="0">
                <a:solidFill>
                  <a:srgbClr val="CC3300"/>
                </a:solidFill>
                <a:latin typeface="Arial Narrow" panose="020B0606020202030204" pitchFamily="34" charset="0"/>
              </a:rPr>
              <a:t>FADN </a:t>
            </a:r>
          </a:p>
        </p:txBody>
      </p:sp>
      <p:sp>
        <p:nvSpPr>
          <p:cNvPr id="7190" name="Line 55"/>
          <p:cNvSpPr>
            <a:spLocks noChangeShapeType="1"/>
          </p:cNvSpPr>
          <p:nvPr/>
        </p:nvSpPr>
        <p:spPr bwMode="auto">
          <a:xfrm flipH="1" flipV="1">
            <a:off x="5038726" y="2505075"/>
            <a:ext cx="144462" cy="300038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91" name="Line 56"/>
          <p:cNvSpPr>
            <a:spLocks noChangeShapeType="1"/>
          </p:cNvSpPr>
          <p:nvPr/>
        </p:nvSpPr>
        <p:spPr bwMode="auto">
          <a:xfrm flipV="1">
            <a:off x="5470527" y="2505075"/>
            <a:ext cx="73024" cy="300038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92" name="Line 57"/>
          <p:cNvSpPr>
            <a:spLocks noChangeShapeType="1"/>
          </p:cNvSpPr>
          <p:nvPr/>
        </p:nvSpPr>
        <p:spPr bwMode="auto">
          <a:xfrm>
            <a:off x="6623051" y="4100513"/>
            <a:ext cx="504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6407150" y="1082488"/>
            <a:ext cx="4578349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fr-FR" dirty="0" smtClean="0">
                <a:solidFill>
                  <a:srgbClr val="002060"/>
                </a:solidFill>
              </a:rPr>
              <a:t>Farms Groups = </a:t>
            </a:r>
            <a:r>
              <a:rPr lang="en-US" altLang="fr-FR" i="1" u="sng" dirty="0" smtClean="0">
                <a:solidFill>
                  <a:srgbClr val="002060"/>
                </a:solidFill>
              </a:rPr>
              <a:t>within a region</a:t>
            </a:r>
            <a:r>
              <a:rPr lang="en-US" altLang="fr-FR" dirty="0" smtClean="0">
                <a:solidFill>
                  <a:srgbClr val="002060"/>
                </a:solidFill>
              </a:rPr>
              <a:t>, FADN Farms clustering a</a:t>
            </a:r>
            <a:r>
              <a:rPr lang="en-GB" altLang="fr-FR" b="0" dirty="0" err="1" smtClean="0">
                <a:solidFill>
                  <a:srgbClr val="002060"/>
                </a:solidFill>
              </a:rPr>
              <a:t>ccording</a:t>
            </a:r>
            <a:r>
              <a:rPr lang="en-GB" altLang="fr-FR" b="0" dirty="0" smtClean="0">
                <a:solidFill>
                  <a:srgbClr val="002060"/>
                </a:solidFill>
              </a:rPr>
              <a:t> to 3 </a:t>
            </a:r>
            <a:r>
              <a:rPr lang="en-US" altLang="fr-FR" b="0" dirty="0" smtClean="0">
                <a:solidFill>
                  <a:srgbClr val="002060"/>
                </a:solidFill>
              </a:rPr>
              <a:t>criteria</a:t>
            </a:r>
            <a:r>
              <a:rPr lang="en-GB" altLang="fr-FR" b="0" dirty="0" smtClean="0">
                <a:solidFill>
                  <a:srgbClr val="002060"/>
                </a:solidFill>
              </a:rPr>
              <a:t>  :</a:t>
            </a:r>
          </a:p>
          <a:p>
            <a:r>
              <a:rPr lang="en-US" altLang="fr-FR" b="1" dirty="0" smtClean="0">
                <a:solidFill>
                  <a:srgbClr val="002060"/>
                </a:solidFill>
              </a:rPr>
              <a:t>	        - altitude</a:t>
            </a:r>
          </a:p>
          <a:p>
            <a:r>
              <a:rPr lang="en-US" altLang="fr-FR" b="1" dirty="0">
                <a:solidFill>
                  <a:srgbClr val="002060"/>
                </a:solidFill>
              </a:rPr>
              <a:t> </a:t>
            </a:r>
            <a:r>
              <a:rPr lang="en-US" altLang="fr-FR" b="1" dirty="0" smtClean="0">
                <a:solidFill>
                  <a:srgbClr val="002060"/>
                </a:solidFill>
              </a:rPr>
              <a:t>                        - economic size</a:t>
            </a:r>
          </a:p>
          <a:p>
            <a:r>
              <a:rPr lang="en-US" altLang="fr-FR" b="1" dirty="0">
                <a:solidFill>
                  <a:srgbClr val="002060"/>
                </a:solidFill>
              </a:rPr>
              <a:t> </a:t>
            </a:r>
            <a:r>
              <a:rPr lang="en-US" altLang="fr-FR" b="1" dirty="0" smtClean="0">
                <a:solidFill>
                  <a:srgbClr val="002060"/>
                </a:solidFill>
              </a:rPr>
              <a:t>	        - type of farming</a:t>
            </a:r>
            <a:r>
              <a:rPr lang="fr-FR" altLang="fr-FR" b="1" dirty="0" smtClean="0">
                <a:solidFill>
                  <a:srgbClr val="002060"/>
                </a:solidFill>
              </a:rPr>
              <a:t> </a:t>
            </a:r>
            <a:endParaRPr lang="fr-FR" b="1" dirty="0">
              <a:solidFill>
                <a:srgbClr val="7030A0"/>
              </a:solidFill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5470527" y="1895040"/>
            <a:ext cx="881856" cy="987296"/>
          </a:xfrm>
          <a:prstGeom prst="straightConnector1">
            <a:avLst/>
          </a:prstGeom>
          <a:ln w="38100">
            <a:solidFill>
              <a:schemeClr val="accent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/>
          <p:nvPr/>
        </p:nvCxnSpPr>
        <p:spPr>
          <a:xfrm flipV="1">
            <a:off x="7558089" y="2583684"/>
            <a:ext cx="504825" cy="592648"/>
          </a:xfrm>
          <a:prstGeom prst="straightConnector1">
            <a:avLst/>
          </a:prstGeom>
          <a:ln w="38100">
            <a:solidFill>
              <a:schemeClr val="accent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692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3"/>
          <p:cNvSpPr>
            <a:spLocks noChangeArrowheads="1"/>
          </p:cNvSpPr>
          <p:nvPr/>
        </p:nvSpPr>
        <p:spPr bwMode="auto">
          <a:xfrm>
            <a:off x="419100" y="282575"/>
            <a:ext cx="112776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err="1">
                <a:latin typeface="Calibri" panose="020F0502020204030204" pitchFamily="34" charset="0"/>
              </a:rPr>
              <a:t>AROPAj</a:t>
            </a:r>
            <a:r>
              <a:rPr lang="fr-FR" sz="2000" dirty="0">
                <a:latin typeface="Calibri" panose="020F0502020204030204" pitchFamily="34" charset="0"/>
              </a:rPr>
              <a:t> est un </a:t>
            </a:r>
            <a:r>
              <a:rPr lang="fr-FR" sz="2000" b="1" dirty="0">
                <a:latin typeface="Calibri" panose="020F0502020204030204" pitchFamily="34" charset="0"/>
              </a:rPr>
              <a:t>modèle technico-économique </a:t>
            </a:r>
            <a:r>
              <a:rPr lang="fr-FR" sz="2000" dirty="0">
                <a:latin typeface="Calibri" panose="020F0502020204030204" pitchFamily="34" charset="0"/>
              </a:rPr>
              <a:t>d’optimisation statique mono-périodique de </a:t>
            </a:r>
            <a:r>
              <a:rPr lang="fr-FR" sz="2000" b="1" dirty="0">
                <a:latin typeface="Calibri" panose="020F0502020204030204" pitchFamily="34" charset="0"/>
              </a:rPr>
              <a:t>l’offre agricole européenne</a:t>
            </a:r>
            <a:r>
              <a:rPr lang="fr-FR" sz="1800" dirty="0">
                <a:latin typeface="Calibri" panose="020F0502020204030204" pitchFamily="34" charset="0"/>
              </a:rPr>
              <a:t>.   </a:t>
            </a:r>
            <a:r>
              <a:rPr lang="fr-FR" sz="2000" i="1" dirty="0">
                <a:latin typeface="Calibri" panose="020F0502020204030204" pitchFamily="34" charset="0"/>
              </a:rPr>
              <a:t>(INRA UMR Eco-Publique, </a:t>
            </a:r>
            <a:r>
              <a:rPr lang="fr-FR" sz="2000" i="1" dirty="0" smtClean="0">
                <a:latin typeface="Calibri" panose="020F0502020204030204" pitchFamily="34" charset="0"/>
              </a:rPr>
              <a:t>Paris-Grignon. Pierre-Alain Jayet)</a:t>
            </a:r>
            <a:endParaRPr lang="fr-FR" sz="2000" i="1" dirty="0">
              <a:latin typeface="Calibri" panose="020F0502020204030204" pitchFamily="34" charset="0"/>
            </a:endParaRPr>
          </a:p>
          <a:p>
            <a:pPr>
              <a:buFontTx/>
              <a:buNone/>
              <a:defRPr/>
            </a:pPr>
            <a:r>
              <a:rPr lang="fr-FR" altLang="fr-FR" sz="2000" dirty="0">
                <a:latin typeface="Calibri" panose="020F0502020204030204" pitchFamily="34" charset="0"/>
              </a:rPr>
              <a:t>  </a:t>
            </a:r>
            <a:r>
              <a:rPr lang="fr-FR" altLang="fr-FR" sz="2000" dirty="0">
                <a:latin typeface="+mj-lt"/>
              </a:rPr>
              <a:t> </a:t>
            </a:r>
            <a:r>
              <a:rPr lang="fr-FR" altLang="fr-FR" sz="2000" dirty="0">
                <a:cs typeface="Arial" panose="020B0604020202020204" pitchFamily="34" charset="0"/>
              </a:rPr>
              <a:t>→</a:t>
            </a:r>
            <a:r>
              <a:rPr lang="fr-FR" altLang="fr-FR" sz="2000" dirty="0">
                <a:latin typeface="+mj-lt"/>
              </a:rPr>
              <a:t> </a:t>
            </a:r>
            <a:r>
              <a:rPr lang="fr-FR" sz="2000" dirty="0">
                <a:latin typeface="Calibri" panose="020F0502020204030204" pitchFamily="34" charset="0"/>
              </a:rPr>
              <a:t>évaluer les effets des réformes de la </a:t>
            </a:r>
            <a:r>
              <a:rPr lang="fr-FR" sz="2000" dirty="0" smtClean="0">
                <a:latin typeface="Calibri" panose="020F0502020204030204" pitchFamily="34" charset="0"/>
              </a:rPr>
              <a:t>PAC,</a:t>
            </a:r>
            <a:endParaRPr lang="fr-FR" sz="2000" dirty="0">
              <a:latin typeface="Calibri" panose="020F0502020204030204" pitchFamily="34" charset="0"/>
            </a:endParaRPr>
          </a:p>
          <a:p>
            <a:pPr>
              <a:buFontTx/>
              <a:buNone/>
              <a:defRPr/>
            </a:pPr>
            <a:r>
              <a:rPr lang="fr-FR" altLang="fr-FR" sz="2000" dirty="0">
                <a:latin typeface="Calibri" panose="020F0502020204030204" pitchFamily="34" charset="0"/>
              </a:rPr>
              <a:t>   </a:t>
            </a:r>
            <a:r>
              <a:rPr lang="fr-FR" altLang="fr-FR" sz="2000" dirty="0"/>
              <a:t>→ </a:t>
            </a:r>
            <a:r>
              <a:rPr lang="fr-FR" altLang="fr-FR" sz="2000" dirty="0">
                <a:latin typeface="Calibri" panose="020F0502020204030204" pitchFamily="34" charset="0"/>
              </a:rPr>
              <a:t> </a:t>
            </a:r>
            <a:r>
              <a:rPr lang="fr-FR" sz="2000" dirty="0">
                <a:latin typeface="Calibri" panose="020F0502020204030204" pitchFamily="34" charset="0"/>
              </a:rPr>
              <a:t>évaluer les relations entre l’agriculture et l’environnement, incitations à l’atténuation et l’adaptation au changement climatique.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  <p:sp>
        <p:nvSpPr>
          <p:cNvPr id="7171" name="Rectangle 35"/>
          <p:cNvSpPr>
            <a:spLocks noChangeArrowheads="1"/>
          </p:cNvSpPr>
          <p:nvPr/>
        </p:nvSpPr>
        <p:spPr bwMode="auto">
          <a:xfrm>
            <a:off x="3743325" y="2636839"/>
            <a:ext cx="3168650" cy="3983037"/>
          </a:xfrm>
          <a:prstGeom prst="rect">
            <a:avLst/>
          </a:prstGeom>
          <a:solidFill>
            <a:srgbClr val="EEC75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000"/>
          </a:p>
        </p:txBody>
      </p:sp>
      <p:sp>
        <p:nvSpPr>
          <p:cNvPr id="7172" name="Text Box 36"/>
          <p:cNvSpPr txBox="1">
            <a:spLocks noChangeArrowheads="1"/>
          </p:cNvSpPr>
          <p:nvPr/>
        </p:nvSpPr>
        <p:spPr bwMode="auto">
          <a:xfrm>
            <a:off x="2770189" y="3106737"/>
            <a:ext cx="7416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600" b="1" u="sng" dirty="0">
                <a:solidFill>
                  <a:srgbClr val="7030A0"/>
                </a:solidFill>
                <a:latin typeface="Century Gothic" panose="020B0502020202020204" pitchFamily="34" charset="0"/>
              </a:rPr>
              <a:t>Inputs</a:t>
            </a:r>
            <a:r>
              <a:rPr lang="fr-FR" altLang="fr-FR" sz="16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				           </a:t>
            </a:r>
            <a:r>
              <a:rPr lang="fr-FR" altLang="fr-FR" sz="1600" b="1" u="sng" dirty="0">
                <a:solidFill>
                  <a:srgbClr val="7030A0"/>
                </a:solidFill>
                <a:latin typeface="Century Gothic" panose="020B0502020202020204" pitchFamily="34" charset="0"/>
              </a:rPr>
              <a:t>Outputs </a:t>
            </a:r>
          </a:p>
        </p:txBody>
      </p:sp>
      <p:sp>
        <p:nvSpPr>
          <p:cNvPr id="7173" name="Line 37"/>
          <p:cNvSpPr>
            <a:spLocks noChangeShapeType="1"/>
          </p:cNvSpPr>
          <p:nvPr/>
        </p:nvSpPr>
        <p:spPr bwMode="auto">
          <a:xfrm>
            <a:off x="3598864" y="4100513"/>
            <a:ext cx="720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74" name="Rectangle 39"/>
          <p:cNvSpPr>
            <a:spLocks noChangeArrowheads="1"/>
          </p:cNvSpPr>
          <p:nvPr/>
        </p:nvSpPr>
        <p:spPr bwMode="auto">
          <a:xfrm>
            <a:off x="4391026" y="3379789"/>
            <a:ext cx="2087563" cy="1584325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fr-FR" sz="1800">
              <a:solidFill>
                <a:srgbClr val="DDDDDD"/>
              </a:solidFill>
            </a:endParaRPr>
          </a:p>
        </p:txBody>
      </p:sp>
      <p:sp>
        <p:nvSpPr>
          <p:cNvPr id="7175" name="Text Box 40"/>
          <p:cNvSpPr txBox="1">
            <a:spLocks noChangeArrowheads="1"/>
          </p:cNvSpPr>
          <p:nvPr/>
        </p:nvSpPr>
        <p:spPr bwMode="auto">
          <a:xfrm>
            <a:off x="4679951" y="3484712"/>
            <a:ext cx="1584325" cy="1461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 dirty="0" err="1"/>
              <a:t>AROPAj</a:t>
            </a:r>
            <a:endParaRPr lang="fr-FR" altLang="fr-FR" sz="2400" b="1" dirty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400" dirty="0"/>
              <a:t>(Gross </a:t>
            </a:r>
            <a:r>
              <a:rPr lang="fr-FR" altLang="fr-FR" sz="1400" dirty="0" err="1"/>
              <a:t>margin</a:t>
            </a:r>
            <a:r>
              <a:rPr lang="fr-FR" altLang="fr-FR" sz="1400" dirty="0"/>
              <a:t> </a:t>
            </a:r>
            <a:r>
              <a:rPr lang="fr-FR" altLang="fr-FR" sz="1400" dirty="0" err="1"/>
              <a:t>maximization</a:t>
            </a:r>
            <a:r>
              <a:rPr lang="fr-FR" altLang="fr-FR" sz="1400" dirty="0"/>
              <a:t>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fr-FR" sz="1200" dirty="0"/>
              <a:t>LP, MIP, non-linear </a:t>
            </a:r>
            <a:r>
              <a:rPr lang="en-GB" altLang="fr-FR" sz="1200" dirty="0" err="1"/>
              <a:t>optim</a:t>
            </a:r>
            <a:r>
              <a:rPr lang="en-GB" altLang="fr-FR" sz="1200" dirty="0"/>
              <a:t> subroutines</a:t>
            </a:r>
            <a:endParaRPr lang="fr-FR" altLang="fr-FR" sz="1200" dirty="0"/>
          </a:p>
        </p:txBody>
      </p:sp>
      <p:sp>
        <p:nvSpPr>
          <p:cNvPr id="7176" name="Oval 41"/>
          <p:cNvSpPr>
            <a:spLocks noChangeArrowheads="1"/>
          </p:cNvSpPr>
          <p:nvPr/>
        </p:nvSpPr>
        <p:spPr bwMode="auto">
          <a:xfrm>
            <a:off x="4629151" y="5375275"/>
            <a:ext cx="1490664" cy="1035050"/>
          </a:xfrm>
          <a:prstGeom prst="ellipse">
            <a:avLst/>
          </a:prstGeom>
          <a:solidFill>
            <a:srgbClr val="99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000"/>
          </a:p>
        </p:txBody>
      </p:sp>
      <p:sp>
        <p:nvSpPr>
          <p:cNvPr id="7177" name="Text Box 42"/>
          <p:cNvSpPr txBox="1">
            <a:spLocks noChangeArrowheads="1"/>
          </p:cNvSpPr>
          <p:nvPr/>
        </p:nvSpPr>
        <p:spPr bwMode="auto">
          <a:xfrm>
            <a:off x="4629150" y="5595938"/>
            <a:ext cx="1511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800" dirty="0"/>
              <a:t> Crop Model</a:t>
            </a:r>
          </a:p>
        </p:txBody>
      </p:sp>
      <p:sp>
        <p:nvSpPr>
          <p:cNvPr id="7178" name="Text Box 43"/>
          <p:cNvSpPr txBox="1">
            <a:spLocks noChangeArrowheads="1"/>
          </p:cNvSpPr>
          <p:nvPr/>
        </p:nvSpPr>
        <p:spPr bwMode="auto">
          <a:xfrm>
            <a:off x="4859338" y="5956300"/>
            <a:ext cx="10080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400"/>
              <a:t>  (STICS)</a:t>
            </a:r>
          </a:p>
        </p:txBody>
      </p:sp>
      <p:sp>
        <p:nvSpPr>
          <p:cNvPr id="7179" name="Line 44"/>
          <p:cNvSpPr>
            <a:spLocks noChangeShapeType="1"/>
          </p:cNvSpPr>
          <p:nvPr/>
        </p:nvSpPr>
        <p:spPr bwMode="auto">
          <a:xfrm flipV="1">
            <a:off x="5183189" y="4964113"/>
            <a:ext cx="1587" cy="43815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0" name="Line 45"/>
          <p:cNvSpPr>
            <a:spLocks noChangeShapeType="1"/>
          </p:cNvSpPr>
          <p:nvPr/>
        </p:nvSpPr>
        <p:spPr bwMode="auto">
          <a:xfrm flipV="1">
            <a:off x="5543550" y="4964113"/>
            <a:ext cx="1588" cy="43815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1" name="Text Box 46"/>
          <p:cNvSpPr txBox="1">
            <a:spLocks noChangeArrowheads="1"/>
          </p:cNvSpPr>
          <p:nvPr/>
        </p:nvSpPr>
        <p:spPr bwMode="auto">
          <a:xfrm>
            <a:off x="1620044" y="3524251"/>
            <a:ext cx="1978819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dirty="0"/>
              <a:t>Scenarios              CAP options/reforms Prices         F(Nitrogen) </a:t>
            </a:r>
            <a:endParaRPr lang="en-US" altLang="fr-FR" sz="1400" b="1" dirty="0" smtClean="0"/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i="1" dirty="0" smtClean="0"/>
              <a:t>Climatic Changes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fr-FR" sz="1400" dirty="0" smtClean="0"/>
              <a:t>…</a:t>
            </a:r>
            <a:endParaRPr lang="en-US" altLang="fr-FR" sz="1400" dirty="0"/>
          </a:p>
        </p:txBody>
      </p:sp>
      <p:sp>
        <p:nvSpPr>
          <p:cNvPr id="7182" name="Text Box 47"/>
          <p:cNvSpPr txBox="1">
            <a:spLocks noChangeArrowheads="1"/>
          </p:cNvSpPr>
          <p:nvPr/>
        </p:nvSpPr>
        <p:spPr bwMode="auto">
          <a:xfrm>
            <a:off x="7137401" y="3546921"/>
            <a:ext cx="25923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dirty="0"/>
              <a:t>●</a:t>
            </a:r>
            <a:r>
              <a:rPr lang="en-US" altLang="fr-FR" sz="1400" b="1" dirty="0">
                <a:cs typeface="Arial" panose="020B0604020202020204" pitchFamily="34" charset="0"/>
              </a:rPr>
              <a:t> </a:t>
            </a:r>
            <a:r>
              <a:rPr lang="en-US" altLang="fr-FR" sz="1400" b="1" dirty="0"/>
              <a:t>Surfaces (crop allocation</a:t>
            </a:r>
            <a:r>
              <a:rPr lang="en-US" altLang="fr-FR" sz="1400" b="1" dirty="0" smtClean="0"/>
              <a:t>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dirty="0" smtClean="0"/>
              <a:t>● </a:t>
            </a:r>
            <a:r>
              <a:rPr lang="en-US" altLang="fr-FR" sz="1400" b="1" dirty="0"/>
              <a:t>Farm Productions           </a:t>
            </a:r>
            <a:endParaRPr lang="en-US" altLang="fr-FR" sz="1400" b="1" dirty="0" smtClean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dirty="0" smtClean="0"/>
              <a:t>● </a:t>
            </a:r>
            <a:r>
              <a:rPr lang="en-US" altLang="fr-FR" sz="1400" b="1" dirty="0"/>
              <a:t>Pollution emissions   (GHG, N pollutants)                  …</a:t>
            </a:r>
          </a:p>
        </p:txBody>
      </p:sp>
      <p:sp>
        <p:nvSpPr>
          <p:cNvPr id="7183" name="Oval 48"/>
          <p:cNvSpPr>
            <a:spLocks noChangeArrowheads="1"/>
          </p:cNvSpPr>
          <p:nvPr/>
        </p:nvSpPr>
        <p:spPr bwMode="auto">
          <a:xfrm>
            <a:off x="9144000" y="5035550"/>
            <a:ext cx="1198564" cy="10731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000"/>
          </a:p>
        </p:txBody>
      </p:sp>
      <p:sp>
        <p:nvSpPr>
          <p:cNvPr id="7184" name="Text Box 49"/>
          <p:cNvSpPr txBox="1">
            <a:spLocks noChangeArrowheads="1"/>
          </p:cNvSpPr>
          <p:nvPr/>
        </p:nvSpPr>
        <p:spPr bwMode="auto">
          <a:xfrm>
            <a:off x="9144000" y="5322889"/>
            <a:ext cx="1295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400" dirty="0"/>
              <a:t>Hydrological       Model, etc.</a:t>
            </a:r>
          </a:p>
        </p:txBody>
      </p:sp>
      <p:sp>
        <p:nvSpPr>
          <p:cNvPr id="7185" name="Line 50"/>
          <p:cNvSpPr>
            <a:spLocks noChangeShapeType="1"/>
          </p:cNvSpPr>
          <p:nvPr/>
        </p:nvSpPr>
        <p:spPr bwMode="auto">
          <a:xfrm flipH="1" flipV="1">
            <a:off x="8603456" y="4747420"/>
            <a:ext cx="649288" cy="431800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6" name="Rectangle 51"/>
          <p:cNvSpPr>
            <a:spLocks noChangeArrowheads="1"/>
          </p:cNvSpPr>
          <p:nvPr/>
        </p:nvSpPr>
        <p:spPr bwMode="auto">
          <a:xfrm>
            <a:off x="4319588" y="2803525"/>
            <a:ext cx="2087562" cy="431800"/>
          </a:xfrm>
          <a:prstGeom prst="rect">
            <a:avLst/>
          </a:prstGeom>
          <a:solidFill>
            <a:srgbClr val="FB575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000"/>
          </a:p>
        </p:txBody>
      </p:sp>
      <p:sp>
        <p:nvSpPr>
          <p:cNvPr id="7187" name="Text Box 52"/>
          <p:cNvSpPr txBox="1">
            <a:spLocks noChangeArrowheads="1"/>
          </p:cNvSpPr>
          <p:nvPr/>
        </p:nvSpPr>
        <p:spPr bwMode="auto">
          <a:xfrm>
            <a:off x="4246563" y="2803526"/>
            <a:ext cx="22336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800">
                <a:latin typeface="Arial Narrow" panose="020B0606020202030204" pitchFamily="34" charset="0"/>
              </a:rPr>
              <a:t> Unit : Group of farms</a:t>
            </a:r>
          </a:p>
        </p:txBody>
      </p:sp>
      <p:sp>
        <p:nvSpPr>
          <p:cNvPr id="7188" name="Line 53"/>
          <p:cNvSpPr>
            <a:spLocks noChangeShapeType="1"/>
          </p:cNvSpPr>
          <p:nvPr/>
        </p:nvSpPr>
        <p:spPr bwMode="auto">
          <a:xfrm flipV="1">
            <a:off x="5254625" y="3235326"/>
            <a:ext cx="0" cy="144463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9" name="Text Box 54"/>
          <p:cNvSpPr txBox="1">
            <a:spLocks noChangeArrowheads="1"/>
          </p:cNvSpPr>
          <p:nvPr/>
        </p:nvSpPr>
        <p:spPr bwMode="auto">
          <a:xfrm>
            <a:off x="4391026" y="2138331"/>
            <a:ext cx="18732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 dirty="0">
                <a:solidFill>
                  <a:srgbClr val="CC3300"/>
                </a:solidFill>
                <a:latin typeface="Arial Narrow" panose="020B0606020202030204" pitchFamily="34" charset="0"/>
              </a:rPr>
              <a:t>FADN </a:t>
            </a:r>
          </a:p>
        </p:txBody>
      </p:sp>
      <p:sp>
        <p:nvSpPr>
          <p:cNvPr id="7190" name="Line 55"/>
          <p:cNvSpPr>
            <a:spLocks noChangeShapeType="1"/>
          </p:cNvSpPr>
          <p:nvPr/>
        </p:nvSpPr>
        <p:spPr bwMode="auto">
          <a:xfrm flipH="1" flipV="1">
            <a:off x="5038726" y="2505075"/>
            <a:ext cx="144462" cy="300038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91" name="Line 56"/>
          <p:cNvSpPr>
            <a:spLocks noChangeShapeType="1"/>
          </p:cNvSpPr>
          <p:nvPr/>
        </p:nvSpPr>
        <p:spPr bwMode="auto">
          <a:xfrm flipV="1">
            <a:off x="5470527" y="2505075"/>
            <a:ext cx="73024" cy="300038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92" name="Line 57"/>
          <p:cNvSpPr>
            <a:spLocks noChangeShapeType="1"/>
          </p:cNvSpPr>
          <p:nvPr/>
        </p:nvSpPr>
        <p:spPr bwMode="auto">
          <a:xfrm>
            <a:off x="6623051" y="4100513"/>
            <a:ext cx="504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6407150" y="1082488"/>
            <a:ext cx="4578349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fr-FR" dirty="0" smtClean="0">
                <a:solidFill>
                  <a:srgbClr val="002060"/>
                </a:solidFill>
              </a:rPr>
              <a:t>Farms Groups = </a:t>
            </a:r>
            <a:r>
              <a:rPr lang="en-US" altLang="fr-FR" i="1" u="sng" dirty="0">
                <a:solidFill>
                  <a:srgbClr val="002060"/>
                </a:solidFill>
              </a:rPr>
              <a:t>within a region</a:t>
            </a:r>
            <a:r>
              <a:rPr lang="en-US" altLang="fr-FR" dirty="0">
                <a:solidFill>
                  <a:srgbClr val="002060"/>
                </a:solidFill>
              </a:rPr>
              <a:t>, FADN </a:t>
            </a:r>
            <a:r>
              <a:rPr lang="en-US" altLang="fr-FR" dirty="0" smtClean="0">
                <a:solidFill>
                  <a:srgbClr val="002060"/>
                </a:solidFill>
              </a:rPr>
              <a:t>Farms clustering a</a:t>
            </a:r>
            <a:r>
              <a:rPr lang="en-GB" altLang="fr-FR" b="0" dirty="0" err="1" smtClean="0">
                <a:solidFill>
                  <a:srgbClr val="002060"/>
                </a:solidFill>
              </a:rPr>
              <a:t>ccording</a:t>
            </a:r>
            <a:r>
              <a:rPr lang="en-GB" altLang="fr-FR" b="0" dirty="0" smtClean="0">
                <a:solidFill>
                  <a:srgbClr val="002060"/>
                </a:solidFill>
              </a:rPr>
              <a:t> to 3 </a:t>
            </a:r>
            <a:r>
              <a:rPr lang="en-US" altLang="fr-FR" b="0" dirty="0" smtClean="0">
                <a:solidFill>
                  <a:srgbClr val="002060"/>
                </a:solidFill>
              </a:rPr>
              <a:t>criteria</a:t>
            </a:r>
            <a:r>
              <a:rPr lang="en-GB" altLang="fr-FR" b="0" dirty="0" smtClean="0">
                <a:solidFill>
                  <a:srgbClr val="002060"/>
                </a:solidFill>
              </a:rPr>
              <a:t>  :</a:t>
            </a:r>
          </a:p>
          <a:p>
            <a:r>
              <a:rPr lang="en-US" altLang="fr-FR" b="1" dirty="0" smtClean="0">
                <a:solidFill>
                  <a:srgbClr val="002060"/>
                </a:solidFill>
              </a:rPr>
              <a:t>	        - altitude</a:t>
            </a:r>
          </a:p>
          <a:p>
            <a:r>
              <a:rPr lang="en-US" altLang="fr-FR" b="1" dirty="0">
                <a:solidFill>
                  <a:srgbClr val="002060"/>
                </a:solidFill>
              </a:rPr>
              <a:t> </a:t>
            </a:r>
            <a:r>
              <a:rPr lang="en-US" altLang="fr-FR" b="1" dirty="0" smtClean="0">
                <a:solidFill>
                  <a:srgbClr val="002060"/>
                </a:solidFill>
              </a:rPr>
              <a:t>                        - economic size</a:t>
            </a:r>
          </a:p>
          <a:p>
            <a:r>
              <a:rPr lang="en-US" altLang="fr-FR" b="1" dirty="0">
                <a:solidFill>
                  <a:srgbClr val="002060"/>
                </a:solidFill>
              </a:rPr>
              <a:t> </a:t>
            </a:r>
            <a:r>
              <a:rPr lang="en-US" altLang="fr-FR" b="1" dirty="0" smtClean="0">
                <a:solidFill>
                  <a:srgbClr val="002060"/>
                </a:solidFill>
              </a:rPr>
              <a:t>	        - type of farming</a:t>
            </a:r>
            <a:r>
              <a:rPr lang="fr-FR" altLang="fr-FR" b="1" dirty="0" smtClean="0">
                <a:solidFill>
                  <a:srgbClr val="002060"/>
                </a:solidFill>
              </a:rPr>
              <a:t> </a:t>
            </a:r>
            <a:endParaRPr lang="fr-FR" b="1" dirty="0">
              <a:solidFill>
                <a:srgbClr val="7030A0"/>
              </a:solidFill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5470527" y="1895040"/>
            <a:ext cx="881856" cy="987296"/>
          </a:xfrm>
          <a:prstGeom prst="straightConnector1">
            <a:avLst/>
          </a:prstGeom>
          <a:ln w="38100">
            <a:solidFill>
              <a:schemeClr val="accent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/>
          <p:nvPr/>
        </p:nvCxnSpPr>
        <p:spPr>
          <a:xfrm flipV="1">
            <a:off x="7558089" y="2583684"/>
            <a:ext cx="504825" cy="592648"/>
          </a:xfrm>
          <a:prstGeom prst="straightConnector1">
            <a:avLst/>
          </a:prstGeom>
          <a:ln w="38100">
            <a:solidFill>
              <a:schemeClr val="accent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600" y="2737644"/>
            <a:ext cx="5608211" cy="388223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92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3"/>
          <p:cNvSpPr>
            <a:spLocks noChangeArrowheads="1"/>
          </p:cNvSpPr>
          <p:nvPr/>
        </p:nvSpPr>
        <p:spPr bwMode="auto">
          <a:xfrm>
            <a:off x="419100" y="282575"/>
            <a:ext cx="112776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err="1">
                <a:latin typeface="Calibri" panose="020F0502020204030204" pitchFamily="34" charset="0"/>
              </a:rPr>
              <a:t>AROPAj</a:t>
            </a:r>
            <a:r>
              <a:rPr lang="fr-FR" sz="2000" dirty="0">
                <a:latin typeface="Calibri" panose="020F0502020204030204" pitchFamily="34" charset="0"/>
              </a:rPr>
              <a:t> est un </a:t>
            </a:r>
            <a:r>
              <a:rPr lang="fr-FR" sz="2000" b="1" dirty="0">
                <a:latin typeface="Calibri" panose="020F0502020204030204" pitchFamily="34" charset="0"/>
              </a:rPr>
              <a:t>modèle technico-économique </a:t>
            </a:r>
            <a:r>
              <a:rPr lang="fr-FR" sz="2000" dirty="0">
                <a:latin typeface="Calibri" panose="020F0502020204030204" pitchFamily="34" charset="0"/>
              </a:rPr>
              <a:t>d’optimisation statique mono-périodique de </a:t>
            </a:r>
            <a:r>
              <a:rPr lang="fr-FR" sz="2000" b="1" dirty="0">
                <a:latin typeface="Calibri" panose="020F0502020204030204" pitchFamily="34" charset="0"/>
              </a:rPr>
              <a:t>l’offre agricole européenne</a:t>
            </a:r>
            <a:r>
              <a:rPr lang="fr-FR" sz="1800" dirty="0">
                <a:latin typeface="Calibri" panose="020F0502020204030204" pitchFamily="34" charset="0"/>
              </a:rPr>
              <a:t>.   </a:t>
            </a:r>
            <a:r>
              <a:rPr lang="fr-FR" sz="2000" i="1" dirty="0">
                <a:latin typeface="Calibri" panose="020F0502020204030204" pitchFamily="34" charset="0"/>
              </a:rPr>
              <a:t>(INRA UMR Eco-Publique, </a:t>
            </a:r>
            <a:r>
              <a:rPr lang="fr-FR" sz="2000" i="1" dirty="0" smtClean="0">
                <a:latin typeface="Calibri" panose="020F0502020204030204" pitchFamily="34" charset="0"/>
              </a:rPr>
              <a:t>Paris-Grignon. Pierre-Alain Jayet)</a:t>
            </a:r>
            <a:endParaRPr lang="fr-FR" sz="2000" i="1" dirty="0">
              <a:latin typeface="Calibri" panose="020F0502020204030204" pitchFamily="34" charset="0"/>
            </a:endParaRPr>
          </a:p>
          <a:p>
            <a:pPr>
              <a:buFontTx/>
              <a:buNone/>
              <a:defRPr/>
            </a:pPr>
            <a:r>
              <a:rPr lang="fr-FR" altLang="fr-FR" sz="2000" dirty="0">
                <a:latin typeface="Calibri" panose="020F0502020204030204" pitchFamily="34" charset="0"/>
              </a:rPr>
              <a:t>  </a:t>
            </a:r>
            <a:r>
              <a:rPr lang="fr-FR" altLang="fr-FR" sz="2000" dirty="0">
                <a:latin typeface="+mj-lt"/>
              </a:rPr>
              <a:t> </a:t>
            </a:r>
            <a:r>
              <a:rPr lang="fr-FR" altLang="fr-FR" sz="2000" dirty="0">
                <a:cs typeface="Arial" panose="020B0604020202020204" pitchFamily="34" charset="0"/>
              </a:rPr>
              <a:t>→</a:t>
            </a:r>
            <a:r>
              <a:rPr lang="fr-FR" altLang="fr-FR" sz="2000" dirty="0">
                <a:latin typeface="+mj-lt"/>
              </a:rPr>
              <a:t> </a:t>
            </a:r>
            <a:r>
              <a:rPr lang="fr-FR" sz="2000" dirty="0">
                <a:latin typeface="Calibri" panose="020F0502020204030204" pitchFamily="34" charset="0"/>
              </a:rPr>
              <a:t>évaluer les effets des réformes de la </a:t>
            </a:r>
            <a:r>
              <a:rPr lang="fr-FR" sz="2000" dirty="0" smtClean="0">
                <a:latin typeface="Calibri" panose="020F0502020204030204" pitchFamily="34" charset="0"/>
              </a:rPr>
              <a:t>PAC,</a:t>
            </a:r>
            <a:endParaRPr lang="fr-FR" sz="2000" dirty="0">
              <a:latin typeface="Calibri" panose="020F0502020204030204" pitchFamily="34" charset="0"/>
            </a:endParaRPr>
          </a:p>
          <a:p>
            <a:pPr>
              <a:buFontTx/>
              <a:buNone/>
              <a:defRPr/>
            </a:pPr>
            <a:r>
              <a:rPr lang="fr-FR" altLang="fr-FR" sz="2000" dirty="0">
                <a:latin typeface="Calibri" panose="020F0502020204030204" pitchFamily="34" charset="0"/>
              </a:rPr>
              <a:t>   </a:t>
            </a:r>
            <a:r>
              <a:rPr lang="fr-FR" altLang="fr-FR" sz="2000" dirty="0"/>
              <a:t>→ </a:t>
            </a:r>
            <a:r>
              <a:rPr lang="fr-FR" altLang="fr-FR" sz="2000" dirty="0">
                <a:latin typeface="Calibri" panose="020F0502020204030204" pitchFamily="34" charset="0"/>
              </a:rPr>
              <a:t> </a:t>
            </a:r>
            <a:r>
              <a:rPr lang="fr-FR" sz="2000" dirty="0">
                <a:latin typeface="Calibri" panose="020F0502020204030204" pitchFamily="34" charset="0"/>
              </a:rPr>
              <a:t>évaluer les relations entre l’agriculture et l’environnement, incitations à l’atténuation et l’adaptation au changement climatique.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  <p:sp>
        <p:nvSpPr>
          <p:cNvPr id="7171" name="Rectangle 35"/>
          <p:cNvSpPr>
            <a:spLocks noChangeArrowheads="1"/>
          </p:cNvSpPr>
          <p:nvPr/>
        </p:nvSpPr>
        <p:spPr bwMode="auto">
          <a:xfrm>
            <a:off x="3743325" y="2636839"/>
            <a:ext cx="3168650" cy="3983037"/>
          </a:xfrm>
          <a:prstGeom prst="rect">
            <a:avLst/>
          </a:prstGeom>
          <a:solidFill>
            <a:srgbClr val="EEC75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000"/>
          </a:p>
        </p:txBody>
      </p:sp>
      <p:sp>
        <p:nvSpPr>
          <p:cNvPr id="7172" name="Text Box 36"/>
          <p:cNvSpPr txBox="1">
            <a:spLocks noChangeArrowheads="1"/>
          </p:cNvSpPr>
          <p:nvPr/>
        </p:nvSpPr>
        <p:spPr bwMode="auto">
          <a:xfrm>
            <a:off x="2770189" y="3106737"/>
            <a:ext cx="7416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600" b="1" u="sng" dirty="0">
                <a:solidFill>
                  <a:srgbClr val="7030A0"/>
                </a:solidFill>
                <a:latin typeface="Century Gothic" panose="020B0502020202020204" pitchFamily="34" charset="0"/>
              </a:rPr>
              <a:t>Inputs</a:t>
            </a:r>
            <a:r>
              <a:rPr lang="fr-FR" altLang="fr-FR" sz="16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				           </a:t>
            </a:r>
            <a:r>
              <a:rPr lang="fr-FR" altLang="fr-FR" sz="1600" b="1" u="sng" dirty="0">
                <a:solidFill>
                  <a:srgbClr val="7030A0"/>
                </a:solidFill>
                <a:latin typeface="Century Gothic" panose="020B0502020202020204" pitchFamily="34" charset="0"/>
              </a:rPr>
              <a:t>Outputs </a:t>
            </a:r>
          </a:p>
        </p:txBody>
      </p:sp>
      <p:sp>
        <p:nvSpPr>
          <p:cNvPr id="7173" name="Line 37"/>
          <p:cNvSpPr>
            <a:spLocks noChangeShapeType="1"/>
          </p:cNvSpPr>
          <p:nvPr/>
        </p:nvSpPr>
        <p:spPr bwMode="auto">
          <a:xfrm>
            <a:off x="3598864" y="4100513"/>
            <a:ext cx="720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74" name="Rectangle 39"/>
          <p:cNvSpPr>
            <a:spLocks noChangeArrowheads="1"/>
          </p:cNvSpPr>
          <p:nvPr/>
        </p:nvSpPr>
        <p:spPr bwMode="auto">
          <a:xfrm>
            <a:off x="4391026" y="3379789"/>
            <a:ext cx="2087563" cy="1584325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fr-FR" sz="1800">
              <a:solidFill>
                <a:srgbClr val="DDDDDD"/>
              </a:solidFill>
            </a:endParaRPr>
          </a:p>
        </p:txBody>
      </p:sp>
      <p:sp>
        <p:nvSpPr>
          <p:cNvPr id="7175" name="Text Box 40"/>
          <p:cNvSpPr txBox="1">
            <a:spLocks noChangeArrowheads="1"/>
          </p:cNvSpPr>
          <p:nvPr/>
        </p:nvSpPr>
        <p:spPr bwMode="auto">
          <a:xfrm>
            <a:off x="4679951" y="3484712"/>
            <a:ext cx="1584325" cy="1461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 dirty="0" err="1"/>
              <a:t>AROPAj</a:t>
            </a:r>
            <a:endParaRPr lang="fr-FR" altLang="fr-FR" sz="2400" b="1" dirty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400" dirty="0"/>
              <a:t>(Gross </a:t>
            </a:r>
            <a:r>
              <a:rPr lang="fr-FR" altLang="fr-FR" sz="1400" dirty="0" err="1"/>
              <a:t>margin</a:t>
            </a:r>
            <a:r>
              <a:rPr lang="fr-FR" altLang="fr-FR" sz="1400" dirty="0"/>
              <a:t> </a:t>
            </a:r>
            <a:r>
              <a:rPr lang="fr-FR" altLang="fr-FR" sz="1400" dirty="0" err="1"/>
              <a:t>maximization</a:t>
            </a:r>
            <a:r>
              <a:rPr lang="fr-FR" altLang="fr-FR" sz="1400" dirty="0"/>
              <a:t>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fr-FR" sz="1200" dirty="0"/>
              <a:t>LP, MIP, non-linear </a:t>
            </a:r>
            <a:r>
              <a:rPr lang="en-GB" altLang="fr-FR" sz="1200" dirty="0" err="1"/>
              <a:t>optim</a:t>
            </a:r>
            <a:r>
              <a:rPr lang="en-GB" altLang="fr-FR" sz="1200" dirty="0"/>
              <a:t> subroutines</a:t>
            </a:r>
            <a:endParaRPr lang="fr-FR" altLang="fr-FR" sz="1200" dirty="0"/>
          </a:p>
        </p:txBody>
      </p:sp>
      <p:sp>
        <p:nvSpPr>
          <p:cNvPr id="7176" name="Oval 41"/>
          <p:cNvSpPr>
            <a:spLocks noChangeArrowheads="1"/>
          </p:cNvSpPr>
          <p:nvPr/>
        </p:nvSpPr>
        <p:spPr bwMode="auto">
          <a:xfrm>
            <a:off x="4629151" y="5375275"/>
            <a:ext cx="1490664" cy="1035050"/>
          </a:xfrm>
          <a:prstGeom prst="ellipse">
            <a:avLst/>
          </a:prstGeom>
          <a:solidFill>
            <a:srgbClr val="99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000"/>
          </a:p>
        </p:txBody>
      </p:sp>
      <p:sp>
        <p:nvSpPr>
          <p:cNvPr id="7177" name="Text Box 42"/>
          <p:cNvSpPr txBox="1">
            <a:spLocks noChangeArrowheads="1"/>
          </p:cNvSpPr>
          <p:nvPr/>
        </p:nvSpPr>
        <p:spPr bwMode="auto">
          <a:xfrm>
            <a:off x="4629150" y="5595938"/>
            <a:ext cx="1511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800" dirty="0"/>
              <a:t> Crop Model</a:t>
            </a:r>
          </a:p>
        </p:txBody>
      </p:sp>
      <p:sp>
        <p:nvSpPr>
          <p:cNvPr id="7178" name="Text Box 43"/>
          <p:cNvSpPr txBox="1">
            <a:spLocks noChangeArrowheads="1"/>
          </p:cNvSpPr>
          <p:nvPr/>
        </p:nvSpPr>
        <p:spPr bwMode="auto">
          <a:xfrm>
            <a:off x="4859338" y="5956300"/>
            <a:ext cx="10080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400" dirty="0"/>
              <a:t>  (STICS)</a:t>
            </a:r>
          </a:p>
        </p:txBody>
      </p:sp>
      <p:sp>
        <p:nvSpPr>
          <p:cNvPr id="7179" name="Line 44"/>
          <p:cNvSpPr>
            <a:spLocks noChangeShapeType="1"/>
          </p:cNvSpPr>
          <p:nvPr/>
        </p:nvSpPr>
        <p:spPr bwMode="auto">
          <a:xfrm flipV="1">
            <a:off x="5183189" y="4964113"/>
            <a:ext cx="1587" cy="43815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0" name="Line 45"/>
          <p:cNvSpPr>
            <a:spLocks noChangeShapeType="1"/>
          </p:cNvSpPr>
          <p:nvPr/>
        </p:nvSpPr>
        <p:spPr bwMode="auto">
          <a:xfrm flipV="1">
            <a:off x="5543550" y="4964113"/>
            <a:ext cx="1588" cy="43815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1" name="Text Box 46"/>
          <p:cNvSpPr txBox="1">
            <a:spLocks noChangeArrowheads="1"/>
          </p:cNvSpPr>
          <p:nvPr/>
        </p:nvSpPr>
        <p:spPr bwMode="auto">
          <a:xfrm>
            <a:off x="1620044" y="3524251"/>
            <a:ext cx="1978819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dirty="0"/>
              <a:t>Scenarios              CAP options/reforms Prices         F(Nitrogen) </a:t>
            </a:r>
            <a:endParaRPr lang="en-US" altLang="fr-FR" sz="1400" b="1" dirty="0" smtClean="0"/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i="1" dirty="0" smtClean="0"/>
              <a:t>Climatic Changes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fr-FR" sz="1400" dirty="0" smtClean="0"/>
              <a:t>…</a:t>
            </a:r>
            <a:endParaRPr lang="en-US" altLang="fr-FR" sz="1400" dirty="0"/>
          </a:p>
        </p:txBody>
      </p:sp>
      <p:sp>
        <p:nvSpPr>
          <p:cNvPr id="7182" name="Text Box 47"/>
          <p:cNvSpPr txBox="1">
            <a:spLocks noChangeArrowheads="1"/>
          </p:cNvSpPr>
          <p:nvPr/>
        </p:nvSpPr>
        <p:spPr bwMode="auto">
          <a:xfrm>
            <a:off x="7137401" y="3546921"/>
            <a:ext cx="25923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dirty="0"/>
              <a:t>●</a:t>
            </a:r>
            <a:r>
              <a:rPr lang="en-US" altLang="fr-FR" sz="1400" b="1" dirty="0">
                <a:cs typeface="Arial" panose="020B0604020202020204" pitchFamily="34" charset="0"/>
              </a:rPr>
              <a:t> </a:t>
            </a:r>
            <a:r>
              <a:rPr lang="en-US" altLang="fr-FR" sz="1400" b="1" dirty="0"/>
              <a:t>Surfaces (crop allocation</a:t>
            </a:r>
            <a:r>
              <a:rPr lang="en-US" altLang="fr-FR" sz="1400" b="1" dirty="0" smtClean="0"/>
              <a:t>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dirty="0" smtClean="0"/>
              <a:t>● </a:t>
            </a:r>
            <a:r>
              <a:rPr lang="en-US" altLang="fr-FR" sz="1400" b="1" dirty="0"/>
              <a:t>Farm Productions           </a:t>
            </a:r>
            <a:endParaRPr lang="en-US" altLang="fr-FR" sz="1400" b="1" dirty="0" smtClean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dirty="0" smtClean="0"/>
              <a:t>● </a:t>
            </a:r>
            <a:r>
              <a:rPr lang="en-US" altLang="fr-FR" sz="1400" b="1" dirty="0"/>
              <a:t>Pollution emissions   (GHG, N pollutants)                  …</a:t>
            </a:r>
          </a:p>
        </p:txBody>
      </p:sp>
      <p:sp>
        <p:nvSpPr>
          <p:cNvPr id="7183" name="Oval 48"/>
          <p:cNvSpPr>
            <a:spLocks noChangeArrowheads="1"/>
          </p:cNvSpPr>
          <p:nvPr/>
        </p:nvSpPr>
        <p:spPr bwMode="auto">
          <a:xfrm>
            <a:off x="9144000" y="5035550"/>
            <a:ext cx="1198564" cy="10731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000"/>
          </a:p>
        </p:txBody>
      </p:sp>
      <p:sp>
        <p:nvSpPr>
          <p:cNvPr id="7184" name="Text Box 49"/>
          <p:cNvSpPr txBox="1">
            <a:spLocks noChangeArrowheads="1"/>
          </p:cNvSpPr>
          <p:nvPr/>
        </p:nvSpPr>
        <p:spPr bwMode="auto">
          <a:xfrm>
            <a:off x="9144000" y="5322889"/>
            <a:ext cx="1295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400" dirty="0"/>
              <a:t>Hydrological       Model, etc.</a:t>
            </a:r>
          </a:p>
        </p:txBody>
      </p:sp>
      <p:sp>
        <p:nvSpPr>
          <p:cNvPr id="7185" name="Line 50"/>
          <p:cNvSpPr>
            <a:spLocks noChangeShapeType="1"/>
          </p:cNvSpPr>
          <p:nvPr/>
        </p:nvSpPr>
        <p:spPr bwMode="auto">
          <a:xfrm flipH="1" flipV="1">
            <a:off x="8603456" y="4747420"/>
            <a:ext cx="649288" cy="431800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6" name="Rectangle 51"/>
          <p:cNvSpPr>
            <a:spLocks noChangeArrowheads="1"/>
          </p:cNvSpPr>
          <p:nvPr/>
        </p:nvSpPr>
        <p:spPr bwMode="auto">
          <a:xfrm>
            <a:off x="4319588" y="2803525"/>
            <a:ext cx="2087562" cy="431800"/>
          </a:xfrm>
          <a:prstGeom prst="rect">
            <a:avLst/>
          </a:prstGeom>
          <a:solidFill>
            <a:srgbClr val="FB575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000"/>
          </a:p>
        </p:txBody>
      </p:sp>
      <p:sp>
        <p:nvSpPr>
          <p:cNvPr id="7187" name="Text Box 52"/>
          <p:cNvSpPr txBox="1">
            <a:spLocks noChangeArrowheads="1"/>
          </p:cNvSpPr>
          <p:nvPr/>
        </p:nvSpPr>
        <p:spPr bwMode="auto">
          <a:xfrm>
            <a:off x="4246563" y="2803526"/>
            <a:ext cx="22336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800">
                <a:latin typeface="Arial Narrow" panose="020B0606020202030204" pitchFamily="34" charset="0"/>
              </a:rPr>
              <a:t> Unit : Group of farms</a:t>
            </a:r>
          </a:p>
        </p:txBody>
      </p:sp>
      <p:sp>
        <p:nvSpPr>
          <p:cNvPr id="7188" name="Line 53"/>
          <p:cNvSpPr>
            <a:spLocks noChangeShapeType="1"/>
          </p:cNvSpPr>
          <p:nvPr/>
        </p:nvSpPr>
        <p:spPr bwMode="auto">
          <a:xfrm flipV="1">
            <a:off x="5254625" y="3235326"/>
            <a:ext cx="0" cy="144463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9" name="Text Box 54"/>
          <p:cNvSpPr txBox="1">
            <a:spLocks noChangeArrowheads="1"/>
          </p:cNvSpPr>
          <p:nvPr/>
        </p:nvSpPr>
        <p:spPr bwMode="auto">
          <a:xfrm>
            <a:off x="4391026" y="2138331"/>
            <a:ext cx="18732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 dirty="0">
                <a:solidFill>
                  <a:srgbClr val="CC3300"/>
                </a:solidFill>
                <a:latin typeface="Arial Narrow" panose="020B0606020202030204" pitchFamily="34" charset="0"/>
              </a:rPr>
              <a:t>FADN </a:t>
            </a:r>
          </a:p>
        </p:txBody>
      </p:sp>
      <p:sp>
        <p:nvSpPr>
          <p:cNvPr id="7190" name="Line 55"/>
          <p:cNvSpPr>
            <a:spLocks noChangeShapeType="1"/>
          </p:cNvSpPr>
          <p:nvPr/>
        </p:nvSpPr>
        <p:spPr bwMode="auto">
          <a:xfrm flipH="1" flipV="1">
            <a:off x="5038726" y="2505075"/>
            <a:ext cx="144462" cy="300038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91" name="Line 56"/>
          <p:cNvSpPr>
            <a:spLocks noChangeShapeType="1"/>
          </p:cNvSpPr>
          <p:nvPr/>
        </p:nvSpPr>
        <p:spPr bwMode="auto">
          <a:xfrm flipV="1">
            <a:off x="5470527" y="2505075"/>
            <a:ext cx="73024" cy="300038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92" name="Line 57"/>
          <p:cNvSpPr>
            <a:spLocks noChangeShapeType="1"/>
          </p:cNvSpPr>
          <p:nvPr/>
        </p:nvSpPr>
        <p:spPr bwMode="auto">
          <a:xfrm>
            <a:off x="6623051" y="4100513"/>
            <a:ext cx="504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25" name="Picture 24" descr="AROPAjEu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420" y="2860087"/>
            <a:ext cx="4675381" cy="24712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6744420" y="5397398"/>
            <a:ext cx="6408737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fr-FR" sz="1400" b="0" dirty="0">
                <a:latin typeface="Arial Narrow" panose="020B0606020202030204" pitchFamily="34" charset="0"/>
              </a:rPr>
              <a:t>Shadow price of land within scenarios ‘No Support’ and ‘Luxembourg agreement</a:t>
            </a:r>
            <a:r>
              <a:rPr lang="en-GB" altLang="fr-FR" sz="1400" b="0" dirty="0" smtClean="0">
                <a:latin typeface="Arial Narrow" panose="020B0606020202030204" pitchFamily="34" charset="0"/>
              </a:rPr>
              <a:t>’</a:t>
            </a:r>
            <a:endParaRPr lang="en-GB" altLang="fr-FR" sz="1400" b="0" dirty="0">
              <a:latin typeface="Arial Narrow" panose="020B0606020202030204" pitchFamily="34" charset="0"/>
            </a:endParaRPr>
          </a:p>
        </p:txBody>
      </p:sp>
      <p:pic>
        <p:nvPicPr>
          <p:cNvPr id="27" name="Picture 26" descr="AROPAjSur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664" y="3913185"/>
            <a:ext cx="4554974" cy="24077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7277676" y="6376063"/>
            <a:ext cx="480695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GB" altLang="fr-FR" sz="1400" b="0" dirty="0">
                <a:latin typeface="Arial Narrow" panose="020B0606020202030204" pitchFamily="34" charset="0"/>
              </a:rPr>
              <a:t>Variation of land devoted to pastures </a:t>
            </a:r>
            <a:r>
              <a:rPr lang="en-GB" altLang="fr-FR" sz="1400" dirty="0" smtClean="0">
                <a:latin typeface="Arial Narrow" panose="020B0606020202030204" pitchFamily="34" charset="0"/>
              </a:rPr>
              <a:t>between </a:t>
            </a:r>
            <a:r>
              <a:rPr lang="en-GB" altLang="fr-FR" sz="1400" b="0" dirty="0" smtClean="0">
                <a:latin typeface="Arial Narrow" panose="020B0606020202030204" pitchFamily="34" charset="0"/>
              </a:rPr>
              <a:t>scenarios</a:t>
            </a:r>
            <a:endParaRPr lang="en-GB" altLang="fr-FR" sz="1400" b="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40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5"/>
          <p:cNvSpPr>
            <a:spLocks noChangeArrowheads="1"/>
          </p:cNvSpPr>
          <p:nvPr/>
        </p:nvSpPr>
        <p:spPr bwMode="auto">
          <a:xfrm>
            <a:off x="3743325" y="2636839"/>
            <a:ext cx="3168650" cy="3983037"/>
          </a:xfrm>
          <a:prstGeom prst="rect">
            <a:avLst/>
          </a:prstGeom>
          <a:solidFill>
            <a:srgbClr val="EEC75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000"/>
          </a:p>
        </p:txBody>
      </p:sp>
      <p:sp>
        <p:nvSpPr>
          <p:cNvPr id="7172" name="Text Box 36"/>
          <p:cNvSpPr txBox="1">
            <a:spLocks noChangeArrowheads="1"/>
          </p:cNvSpPr>
          <p:nvPr/>
        </p:nvSpPr>
        <p:spPr bwMode="auto">
          <a:xfrm>
            <a:off x="2770189" y="3106737"/>
            <a:ext cx="7416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600" b="1" u="sng" dirty="0">
                <a:solidFill>
                  <a:srgbClr val="7030A0"/>
                </a:solidFill>
                <a:latin typeface="Century Gothic" panose="020B0502020202020204" pitchFamily="34" charset="0"/>
              </a:rPr>
              <a:t>Inputs</a:t>
            </a:r>
            <a:r>
              <a:rPr lang="fr-FR" altLang="fr-FR" sz="16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				           </a:t>
            </a:r>
            <a:r>
              <a:rPr lang="fr-FR" altLang="fr-FR" sz="1600" b="1" u="sng" dirty="0">
                <a:solidFill>
                  <a:srgbClr val="7030A0"/>
                </a:solidFill>
                <a:latin typeface="Century Gothic" panose="020B0502020202020204" pitchFamily="34" charset="0"/>
              </a:rPr>
              <a:t>Outputs </a:t>
            </a:r>
          </a:p>
        </p:txBody>
      </p:sp>
      <p:sp>
        <p:nvSpPr>
          <p:cNvPr id="7173" name="Line 37"/>
          <p:cNvSpPr>
            <a:spLocks noChangeShapeType="1"/>
          </p:cNvSpPr>
          <p:nvPr/>
        </p:nvSpPr>
        <p:spPr bwMode="auto">
          <a:xfrm>
            <a:off x="3598864" y="4100513"/>
            <a:ext cx="720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74" name="Rectangle 39"/>
          <p:cNvSpPr>
            <a:spLocks noChangeArrowheads="1"/>
          </p:cNvSpPr>
          <p:nvPr/>
        </p:nvSpPr>
        <p:spPr bwMode="auto">
          <a:xfrm>
            <a:off x="4391026" y="3379789"/>
            <a:ext cx="2087563" cy="1584325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fr-FR" sz="1800">
              <a:solidFill>
                <a:srgbClr val="DDDDDD"/>
              </a:solidFill>
            </a:endParaRPr>
          </a:p>
        </p:txBody>
      </p:sp>
      <p:sp>
        <p:nvSpPr>
          <p:cNvPr id="7175" name="Text Box 40"/>
          <p:cNvSpPr txBox="1">
            <a:spLocks noChangeArrowheads="1"/>
          </p:cNvSpPr>
          <p:nvPr/>
        </p:nvSpPr>
        <p:spPr bwMode="auto">
          <a:xfrm>
            <a:off x="4679951" y="3484712"/>
            <a:ext cx="1584325" cy="1461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 dirty="0" err="1"/>
              <a:t>AROPAj</a:t>
            </a:r>
            <a:endParaRPr lang="fr-FR" altLang="fr-FR" sz="2400" b="1" dirty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400" dirty="0"/>
              <a:t>(Gross </a:t>
            </a:r>
            <a:r>
              <a:rPr lang="fr-FR" altLang="fr-FR" sz="1400" dirty="0" err="1"/>
              <a:t>margin</a:t>
            </a:r>
            <a:r>
              <a:rPr lang="fr-FR" altLang="fr-FR" sz="1400" dirty="0"/>
              <a:t> </a:t>
            </a:r>
            <a:r>
              <a:rPr lang="fr-FR" altLang="fr-FR" sz="1400" dirty="0" err="1"/>
              <a:t>maximization</a:t>
            </a:r>
            <a:r>
              <a:rPr lang="fr-FR" altLang="fr-FR" sz="1400" dirty="0"/>
              <a:t>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fr-FR" sz="1200" dirty="0"/>
              <a:t>LP, MIP, non-linear </a:t>
            </a:r>
            <a:r>
              <a:rPr lang="en-GB" altLang="fr-FR" sz="1200" dirty="0" err="1"/>
              <a:t>optim</a:t>
            </a:r>
            <a:r>
              <a:rPr lang="en-GB" altLang="fr-FR" sz="1200" dirty="0"/>
              <a:t> subroutines</a:t>
            </a:r>
            <a:endParaRPr lang="fr-FR" altLang="fr-FR" sz="1200" dirty="0"/>
          </a:p>
        </p:txBody>
      </p:sp>
      <p:sp>
        <p:nvSpPr>
          <p:cNvPr id="7176" name="Oval 41"/>
          <p:cNvSpPr>
            <a:spLocks noChangeArrowheads="1"/>
          </p:cNvSpPr>
          <p:nvPr/>
        </p:nvSpPr>
        <p:spPr bwMode="auto">
          <a:xfrm>
            <a:off x="4629151" y="5375275"/>
            <a:ext cx="1490664" cy="1035050"/>
          </a:xfrm>
          <a:prstGeom prst="ellipse">
            <a:avLst/>
          </a:prstGeom>
          <a:solidFill>
            <a:srgbClr val="99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000"/>
          </a:p>
        </p:txBody>
      </p:sp>
      <p:sp>
        <p:nvSpPr>
          <p:cNvPr id="7177" name="Text Box 42"/>
          <p:cNvSpPr txBox="1">
            <a:spLocks noChangeArrowheads="1"/>
          </p:cNvSpPr>
          <p:nvPr/>
        </p:nvSpPr>
        <p:spPr bwMode="auto">
          <a:xfrm>
            <a:off x="4629150" y="5595938"/>
            <a:ext cx="1511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800" dirty="0"/>
              <a:t> Crop Model</a:t>
            </a:r>
          </a:p>
        </p:txBody>
      </p:sp>
      <p:sp>
        <p:nvSpPr>
          <p:cNvPr id="7178" name="Text Box 43"/>
          <p:cNvSpPr txBox="1">
            <a:spLocks noChangeArrowheads="1"/>
          </p:cNvSpPr>
          <p:nvPr/>
        </p:nvSpPr>
        <p:spPr bwMode="auto">
          <a:xfrm>
            <a:off x="4859338" y="5956300"/>
            <a:ext cx="10080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400"/>
              <a:t>  (STICS)</a:t>
            </a:r>
          </a:p>
        </p:txBody>
      </p:sp>
      <p:sp>
        <p:nvSpPr>
          <p:cNvPr id="7179" name="Line 44"/>
          <p:cNvSpPr>
            <a:spLocks noChangeShapeType="1"/>
          </p:cNvSpPr>
          <p:nvPr/>
        </p:nvSpPr>
        <p:spPr bwMode="auto">
          <a:xfrm flipV="1">
            <a:off x="5183189" y="4964113"/>
            <a:ext cx="1587" cy="43815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0" name="Line 45"/>
          <p:cNvSpPr>
            <a:spLocks noChangeShapeType="1"/>
          </p:cNvSpPr>
          <p:nvPr/>
        </p:nvSpPr>
        <p:spPr bwMode="auto">
          <a:xfrm flipV="1">
            <a:off x="5543550" y="4964113"/>
            <a:ext cx="1588" cy="43815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1" name="Text Box 46"/>
          <p:cNvSpPr txBox="1">
            <a:spLocks noChangeArrowheads="1"/>
          </p:cNvSpPr>
          <p:nvPr/>
        </p:nvSpPr>
        <p:spPr bwMode="auto">
          <a:xfrm>
            <a:off x="1620044" y="3524251"/>
            <a:ext cx="1978819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dirty="0"/>
              <a:t>Scenarios              CAP options/reforms Prices         F(Nitrogen) </a:t>
            </a:r>
            <a:endParaRPr lang="en-US" altLang="fr-FR" sz="1400" b="1" dirty="0" smtClean="0"/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i="1" dirty="0" smtClean="0"/>
              <a:t>Climatic Changes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fr-FR" sz="1400" dirty="0" smtClean="0"/>
              <a:t>…</a:t>
            </a:r>
            <a:endParaRPr lang="en-US" altLang="fr-FR" sz="1400" dirty="0"/>
          </a:p>
        </p:txBody>
      </p:sp>
      <p:sp>
        <p:nvSpPr>
          <p:cNvPr id="7182" name="Text Box 47"/>
          <p:cNvSpPr txBox="1">
            <a:spLocks noChangeArrowheads="1"/>
          </p:cNvSpPr>
          <p:nvPr/>
        </p:nvSpPr>
        <p:spPr bwMode="auto">
          <a:xfrm>
            <a:off x="7137401" y="3546921"/>
            <a:ext cx="259238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dirty="0"/>
              <a:t>●</a:t>
            </a:r>
            <a:r>
              <a:rPr lang="en-US" altLang="fr-FR" sz="1400" b="1" dirty="0">
                <a:cs typeface="Arial" panose="020B0604020202020204" pitchFamily="34" charset="0"/>
              </a:rPr>
              <a:t> </a:t>
            </a:r>
            <a:r>
              <a:rPr lang="en-US" altLang="fr-FR" sz="1400" b="1" dirty="0"/>
              <a:t>Surfaces (crop allocation</a:t>
            </a:r>
            <a:r>
              <a:rPr lang="en-US" altLang="fr-FR" sz="1400" b="1" dirty="0" smtClean="0"/>
              <a:t>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dirty="0" smtClean="0"/>
              <a:t>● </a:t>
            </a:r>
            <a:r>
              <a:rPr lang="en-US" altLang="fr-FR" sz="1400" b="1" dirty="0"/>
              <a:t>Farm Productions           </a:t>
            </a:r>
            <a:endParaRPr lang="en-US" altLang="fr-FR" sz="1400" b="1" dirty="0" smtClean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400" b="1" dirty="0" smtClean="0"/>
              <a:t>● </a:t>
            </a:r>
            <a:r>
              <a:rPr lang="en-US" altLang="fr-FR" sz="1400" b="1" dirty="0"/>
              <a:t>Pollution emissions   (GHG, N pollutants)                  …</a:t>
            </a:r>
          </a:p>
        </p:txBody>
      </p:sp>
      <p:sp>
        <p:nvSpPr>
          <p:cNvPr id="7183" name="Oval 48"/>
          <p:cNvSpPr>
            <a:spLocks noChangeArrowheads="1"/>
          </p:cNvSpPr>
          <p:nvPr/>
        </p:nvSpPr>
        <p:spPr bwMode="auto">
          <a:xfrm>
            <a:off x="9144000" y="5035550"/>
            <a:ext cx="1198564" cy="10731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000"/>
          </a:p>
        </p:txBody>
      </p:sp>
      <p:sp>
        <p:nvSpPr>
          <p:cNvPr id="7184" name="Text Box 49"/>
          <p:cNvSpPr txBox="1">
            <a:spLocks noChangeArrowheads="1"/>
          </p:cNvSpPr>
          <p:nvPr/>
        </p:nvSpPr>
        <p:spPr bwMode="auto">
          <a:xfrm>
            <a:off x="9144000" y="5322889"/>
            <a:ext cx="1295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400" dirty="0"/>
              <a:t>Hydrological       Model, etc.</a:t>
            </a:r>
          </a:p>
        </p:txBody>
      </p:sp>
      <p:sp>
        <p:nvSpPr>
          <p:cNvPr id="7185" name="Line 50"/>
          <p:cNvSpPr>
            <a:spLocks noChangeShapeType="1"/>
          </p:cNvSpPr>
          <p:nvPr/>
        </p:nvSpPr>
        <p:spPr bwMode="auto">
          <a:xfrm flipH="1" flipV="1">
            <a:off x="8603456" y="4747420"/>
            <a:ext cx="649288" cy="431800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6" name="Rectangle 51"/>
          <p:cNvSpPr>
            <a:spLocks noChangeArrowheads="1"/>
          </p:cNvSpPr>
          <p:nvPr/>
        </p:nvSpPr>
        <p:spPr bwMode="auto">
          <a:xfrm>
            <a:off x="4319588" y="2803525"/>
            <a:ext cx="2087562" cy="431800"/>
          </a:xfrm>
          <a:prstGeom prst="rect">
            <a:avLst/>
          </a:prstGeom>
          <a:solidFill>
            <a:srgbClr val="FB575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000"/>
          </a:p>
        </p:txBody>
      </p:sp>
      <p:sp>
        <p:nvSpPr>
          <p:cNvPr id="7187" name="Text Box 52"/>
          <p:cNvSpPr txBox="1">
            <a:spLocks noChangeArrowheads="1"/>
          </p:cNvSpPr>
          <p:nvPr/>
        </p:nvSpPr>
        <p:spPr bwMode="auto">
          <a:xfrm>
            <a:off x="4246563" y="2803526"/>
            <a:ext cx="22336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fr-FR" sz="1800">
                <a:latin typeface="Arial Narrow" panose="020B0606020202030204" pitchFamily="34" charset="0"/>
              </a:rPr>
              <a:t> Unit : Group of farms</a:t>
            </a:r>
          </a:p>
        </p:txBody>
      </p:sp>
      <p:sp>
        <p:nvSpPr>
          <p:cNvPr id="7188" name="Line 53"/>
          <p:cNvSpPr>
            <a:spLocks noChangeShapeType="1"/>
          </p:cNvSpPr>
          <p:nvPr/>
        </p:nvSpPr>
        <p:spPr bwMode="auto">
          <a:xfrm flipV="1">
            <a:off x="5254625" y="3235326"/>
            <a:ext cx="0" cy="144463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9" name="Text Box 54"/>
          <p:cNvSpPr txBox="1">
            <a:spLocks noChangeArrowheads="1"/>
          </p:cNvSpPr>
          <p:nvPr/>
        </p:nvSpPr>
        <p:spPr bwMode="auto">
          <a:xfrm>
            <a:off x="4391026" y="2138331"/>
            <a:ext cx="18732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 dirty="0">
                <a:solidFill>
                  <a:srgbClr val="CC3300"/>
                </a:solidFill>
                <a:latin typeface="Arial Narrow" panose="020B0606020202030204" pitchFamily="34" charset="0"/>
              </a:rPr>
              <a:t>FADN </a:t>
            </a:r>
          </a:p>
        </p:txBody>
      </p:sp>
      <p:sp>
        <p:nvSpPr>
          <p:cNvPr id="7190" name="Line 55"/>
          <p:cNvSpPr>
            <a:spLocks noChangeShapeType="1"/>
          </p:cNvSpPr>
          <p:nvPr/>
        </p:nvSpPr>
        <p:spPr bwMode="auto">
          <a:xfrm flipH="1" flipV="1">
            <a:off x="5038726" y="2505075"/>
            <a:ext cx="144462" cy="300038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91" name="Line 56"/>
          <p:cNvSpPr>
            <a:spLocks noChangeShapeType="1"/>
          </p:cNvSpPr>
          <p:nvPr/>
        </p:nvSpPr>
        <p:spPr bwMode="auto">
          <a:xfrm flipV="1">
            <a:off x="5470527" y="2505075"/>
            <a:ext cx="73024" cy="300038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92" name="Line 57"/>
          <p:cNvSpPr>
            <a:spLocks noChangeShapeType="1"/>
          </p:cNvSpPr>
          <p:nvPr/>
        </p:nvSpPr>
        <p:spPr bwMode="auto">
          <a:xfrm>
            <a:off x="6623051" y="4100513"/>
            <a:ext cx="504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6407150" y="1082488"/>
            <a:ext cx="4578349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fr-FR" dirty="0" smtClean="0">
                <a:solidFill>
                  <a:srgbClr val="002060"/>
                </a:solidFill>
              </a:rPr>
              <a:t>Farms Groups = </a:t>
            </a:r>
            <a:r>
              <a:rPr lang="en-US" altLang="fr-FR" i="1" u="sng" dirty="0">
                <a:solidFill>
                  <a:srgbClr val="002060"/>
                </a:solidFill>
              </a:rPr>
              <a:t>within a region</a:t>
            </a:r>
            <a:r>
              <a:rPr lang="en-US" altLang="fr-FR" dirty="0">
                <a:solidFill>
                  <a:srgbClr val="002060"/>
                </a:solidFill>
              </a:rPr>
              <a:t>, FADN Farms </a:t>
            </a:r>
            <a:r>
              <a:rPr lang="en-US" altLang="fr-FR" dirty="0" smtClean="0">
                <a:solidFill>
                  <a:srgbClr val="002060"/>
                </a:solidFill>
              </a:rPr>
              <a:t>clustering a</a:t>
            </a:r>
            <a:r>
              <a:rPr lang="en-GB" altLang="fr-FR" b="0" dirty="0" err="1" smtClean="0">
                <a:solidFill>
                  <a:srgbClr val="002060"/>
                </a:solidFill>
              </a:rPr>
              <a:t>ccording</a:t>
            </a:r>
            <a:r>
              <a:rPr lang="en-GB" altLang="fr-FR" b="0" dirty="0" smtClean="0">
                <a:solidFill>
                  <a:srgbClr val="002060"/>
                </a:solidFill>
              </a:rPr>
              <a:t> to 3 </a:t>
            </a:r>
            <a:r>
              <a:rPr lang="en-US" altLang="fr-FR" b="0" dirty="0" smtClean="0">
                <a:solidFill>
                  <a:srgbClr val="002060"/>
                </a:solidFill>
              </a:rPr>
              <a:t>criteria</a:t>
            </a:r>
            <a:r>
              <a:rPr lang="en-GB" altLang="fr-FR" b="0" dirty="0" smtClean="0">
                <a:solidFill>
                  <a:srgbClr val="002060"/>
                </a:solidFill>
              </a:rPr>
              <a:t>  :</a:t>
            </a:r>
          </a:p>
          <a:p>
            <a:r>
              <a:rPr lang="en-US" altLang="fr-FR" b="1" dirty="0" smtClean="0">
                <a:solidFill>
                  <a:srgbClr val="002060"/>
                </a:solidFill>
              </a:rPr>
              <a:t>	        - altitude</a:t>
            </a:r>
          </a:p>
          <a:p>
            <a:r>
              <a:rPr lang="en-US" altLang="fr-FR" b="1" dirty="0">
                <a:solidFill>
                  <a:srgbClr val="002060"/>
                </a:solidFill>
              </a:rPr>
              <a:t> </a:t>
            </a:r>
            <a:r>
              <a:rPr lang="en-US" altLang="fr-FR" b="1" dirty="0" smtClean="0">
                <a:solidFill>
                  <a:srgbClr val="002060"/>
                </a:solidFill>
              </a:rPr>
              <a:t>                        - economic size</a:t>
            </a:r>
          </a:p>
          <a:p>
            <a:r>
              <a:rPr lang="en-US" altLang="fr-FR" b="1" dirty="0">
                <a:solidFill>
                  <a:srgbClr val="002060"/>
                </a:solidFill>
              </a:rPr>
              <a:t> </a:t>
            </a:r>
            <a:r>
              <a:rPr lang="en-US" altLang="fr-FR" b="1" dirty="0" smtClean="0">
                <a:solidFill>
                  <a:srgbClr val="002060"/>
                </a:solidFill>
              </a:rPr>
              <a:t>	        - type of farming</a:t>
            </a:r>
            <a:r>
              <a:rPr lang="fr-FR" altLang="fr-FR" b="1" dirty="0" smtClean="0">
                <a:solidFill>
                  <a:srgbClr val="002060"/>
                </a:solidFill>
              </a:rPr>
              <a:t> </a:t>
            </a:r>
            <a:endParaRPr lang="fr-FR" b="1" dirty="0">
              <a:solidFill>
                <a:srgbClr val="7030A0"/>
              </a:solidFill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5470527" y="1895040"/>
            <a:ext cx="881856" cy="987296"/>
          </a:xfrm>
          <a:prstGeom prst="straightConnector1">
            <a:avLst/>
          </a:prstGeom>
          <a:ln w="38100">
            <a:solidFill>
              <a:schemeClr val="accent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/>
          <p:nvPr/>
        </p:nvCxnSpPr>
        <p:spPr>
          <a:xfrm flipV="1">
            <a:off x="7558089" y="2583684"/>
            <a:ext cx="504825" cy="592648"/>
          </a:xfrm>
          <a:prstGeom prst="straightConnector1">
            <a:avLst/>
          </a:prstGeom>
          <a:ln w="38100">
            <a:solidFill>
              <a:schemeClr val="accent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13"/>
          <p:cNvSpPr>
            <a:spLocks noChangeArrowheads="1"/>
          </p:cNvSpPr>
          <p:nvPr/>
        </p:nvSpPr>
        <p:spPr bwMode="auto">
          <a:xfrm>
            <a:off x="419100" y="282575"/>
            <a:ext cx="11277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smtClean="0">
                <a:latin typeface="Calibri" panose="020F0502020204030204" pitchFamily="34" charset="0"/>
              </a:rPr>
              <a:t>Désagrégation des sorties du modèle </a:t>
            </a:r>
            <a:r>
              <a:rPr lang="fr-FR" sz="2000" dirty="0" err="1" smtClean="0">
                <a:latin typeface="Calibri" panose="020F0502020204030204" pitchFamily="34" charset="0"/>
              </a:rPr>
              <a:t>AROPAj</a:t>
            </a:r>
            <a:r>
              <a:rPr lang="fr-FR" sz="2000" dirty="0" smtClean="0">
                <a:latin typeface="Calibri" panose="020F0502020204030204" pitchFamily="34" charset="0"/>
              </a:rPr>
              <a:t>  = localisation des groupes d’exploitations du RICA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27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19100" y="282575"/>
            <a:ext cx="11277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smtClean="0">
                <a:latin typeface="Calibri" panose="020F0502020204030204" pitchFamily="34" charset="0"/>
              </a:rPr>
              <a:t>Désagrégation des sorties du modèle </a:t>
            </a:r>
            <a:r>
              <a:rPr lang="fr-FR" sz="2000" dirty="0" err="1" smtClean="0">
                <a:latin typeface="Calibri" panose="020F0502020204030204" pitchFamily="34" charset="0"/>
              </a:rPr>
              <a:t>AROPAj</a:t>
            </a:r>
            <a:r>
              <a:rPr lang="fr-FR" sz="2000" dirty="0" smtClean="0">
                <a:latin typeface="Calibri" panose="020F0502020204030204" pitchFamily="34" charset="0"/>
              </a:rPr>
              <a:t>  = localisation des groupes d’exploitations du RICA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82685"/>
            <a:ext cx="3717132" cy="25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 descr="Sij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00" y="3313619"/>
            <a:ext cx="4300537" cy="2476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419100" y="5790446"/>
            <a:ext cx="4851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GB" altLang="fr-FR" sz="1200" dirty="0" smtClean="0">
                <a:latin typeface="Tahoma" panose="020B0604030504040204" pitchFamily="34" charset="0"/>
              </a:rPr>
              <a:t>(1000 ha)                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GB" altLang="fr-FR" sz="1200" dirty="0" smtClean="0">
                <a:latin typeface="Tahoma" panose="020B0604030504040204" pitchFamily="34" charset="0"/>
              </a:rPr>
              <a:t> </a:t>
            </a:r>
            <a:r>
              <a:rPr lang="en-GB" altLang="fr-FR" sz="1200" dirty="0">
                <a:latin typeface="Tahoma" panose="020B0604030504040204" pitchFamily="34" charset="0"/>
              </a:rPr>
              <a:t>WH</a:t>
            </a:r>
            <a:r>
              <a:rPr lang="en-GB" altLang="fr-FR" sz="1200" b="0" dirty="0">
                <a:latin typeface="Tahoma" panose="020B0604030504040204" pitchFamily="34" charset="0"/>
              </a:rPr>
              <a:t> Wheat, </a:t>
            </a:r>
            <a:r>
              <a:rPr lang="en-GB" altLang="fr-FR" sz="1200" dirty="0">
                <a:latin typeface="Tahoma" panose="020B0604030504040204" pitchFamily="34" charset="0"/>
              </a:rPr>
              <a:t>MA</a:t>
            </a:r>
            <a:r>
              <a:rPr lang="en-GB" altLang="fr-FR" sz="1200" b="0" dirty="0">
                <a:latin typeface="Tahoma" panose="020B0604030504040204" pitchFamily="34" charset="0"/>
              </a:rPr>
              <a:t> Maize, </a:t>
            </a:r>
            <a:r>
              <a:rPr lang="en-GB" altLang="fr-FR" sz="1200" dirty="0">
                <a:latin typeface="Tahoma" panose="020B0604030504040204" pitchFamily="34" charset="0"/>
              </a:rPr>
              <a:t>CE</a:t>
            </a:r>
            <a:r>
              <a:rPr lang="en-GB" altLang="fr-FR" sz="1200" b="0" dirty="0">
                <a:latin typeface="Tahoma" panose="020B0604030504040204" pitchFamily="34" charset="0"/>
              </a:rPr>
              <a:t> Other Cereals,  </a:t>
            </a:r>
            <a:r>
              <a:rPr lang="en-GB" altLang="fr-FR" sz="1200" dirty="0">
                <a:latin typeface="Tahoma" panose="020B0604030504040204" pitchFamily="34" charset="0"/>
              </a:rPr>
              <a:t>RC </a:t>
            </a:r>
            <a:r>
              <a:rPr lang="en-GB" altLang="fr-FR" sz="1200" b="0" dirty="0">
                <a:latin typeface="Tahoma" panose="020B0604030504040204" pitchFamily="34" charset="0"/>
              </a:rPr>
              <a:t>Root Crops, </a:t>
            </a:r>
            <a:r>
              <a:rPr lang="en-GB" altLang="fr-FR" sz="1200" dirty="0" smtClean="0">
                <a:latin typeface="Tahoma" panose="020B0604030504040204" pitchFamily="34" charset="0"/>
              </a:rPr>
              <a:t>SB</a:t>
            </a:r>
            <a:r>
              <a:rPr lang="en-GB" altLang="fr-FR" sz="1200" b="0" dirty="0" smtClean="0">
                <a:latin typeface="Tahoma" panose="020B0604030504040204" pitchFamily="34" charset="0"/>
              </a:rPr>
              <a:t> </a:t>
            </a:r>
            <a:r>
              <a:rPr lang="en-GB" altLang="fr-FR" sz="1200" b="0" dirty="0">
                <a:latin typeface="Tahoma" panose="020B0604030504040204" pitchFamily="34" charset="0"/>
              </a:rPr>
              <a:t>Sugar Beet, </a:t>
            </a:r>
            <a:r>
              <a:rPr lang="en-GB" altLang="fr-FR" sz="1200" dirty="0" smtClean="0">
                <a:latin typeface="Tahoma" panose="020B0604030504040204" pitchFamily="34" charset="0"/>
              </a:rPr>
              <a:t>PG </a:t>
            </a:r>
            <a:r>
              <a:rPr lang="en-GB" altLang="fr-FR" sz="1200" b="0" dirty="0">
                <a:latin typeface="Tahoma" panose="020B0604030504040204" pitchFamily="34" charset="0"/>
              </a:rPr>
              <a:t>Permanent Grassland, </a:t>
            </a:r>
            <a:r>
              <a:rPr lang="en-GB" altLang="fr-FR" sz="1200" dirty="0">
                <a:latin typeface="Tahoma" panose="020B0604030504040204" pitchFamily="34" charset="0"/>
              </a:rPr>
              <a:t>TG </a:t>
            </a:r>
            <a:r>
              <a:rPr lang="en-GB" altLang="fr-FR" sz="1200" b="0" dirty="0">
                <a:latin typeface="Tahoma" panose="020B0604030504040204" pitchFamily="34" charset="0"/>
              </a:rPr>
              <a:t>Temporary Grassland, </a:t>
            </a:r>
            <a:r>
              <a:rPr lang="en-GB" altLang="fr-FR" sz="1200" dirty="0" smtClean="0">
                <a:latin typeface="Tahoma" panose="020B0604030504040204" pitchFamily="34" charset="0"/>
              </a:rPr>
              <a:t>OC </a:t>
            </a:r>
            <a:r>
              <a:rPr lang="en-GB" altLang="fr-FR" sz="1200" b="0" dirty="0">
                <a:latin typeface="Tahoma" panose="020B0604030504040204" pitchFamily="34" charset="0"/>
              </a:rPr>
              <a:t>Other Crops, </a:t>
            </a:r>
            <a:r>
              <a:rPr lang="en-GB" altLang="fr-FR" sz="1200" dirty="0">
                <a:latin typeface="Tahoma" panose="020B0604030504040204" pitchFamily="34" charset="0"/>
              </a:rPr>
              <a:t>NAU </a:t>
            </a:r>
            <a:r>
              <a:rPr lang="en-GB" altLang="fr-FR" sz="1200" b="0" dirty="0">
                <a:latin typeface="Tahoma" panose="020B0604030504040204" pitchFamily="34" charset="0"/>
              </a:rPr>
              <a:t>Non Agricultural Use</a:t>
            </a:r>
            <a:r>
              <a:rPr lang="fr-FR" altLang="fr-FR" sz="1200" b="0" dirty="0">
                <a:latin typeface="Tahoma" panose="020B0604030504040204" pitchFamily="34" charset="0"/>
              </a:rPr>
              <a:t>.</a:t>
            </a:r>
            <a:r>
              <a:rPr lang="fr-FR" altLang="fr-FR" sz="1400" b="0" dirty="0">
                <a:latin typeface="Tahoma" panose="020B0604030504040204" pitchFamily="34" charset="0"/>
              </a:rPr>
              <a:t>  </a:t>
            </a:r>
            <a:endParaRPr lang="en-GB" altLang="fr-FR" sz="1400" b="0" dirty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38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19100" y="282575"/>
            <a:ext cx="11277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fr-FR" sz="2000" dirty="0" smtClean="0">
                <a:latin typeface="Calibri" panose="020F0502020204030204" pitchFamily="34" charset="0"/>
              </a:rPr>
              <a:t>Désagrégation des sorties du modèle </a:t>
            </a:r>
            <a:r>
              <a:rPr lang="fr-FR" sz="2000" dirty="0" err="1" smtClean="0">
                <a:latin typeface="Calibri" panose="020F0502020204030204" pitchFamily="34" charset="0"/>
              </a:rPr>
              <a:t>AROPAj</a:t>
            </a:r>
            <a:r>
              <a:rPr lang="fr-FR" sz="2000" dirty="0" smtClean="0">
                <a:latin typeface="Calibri" panose="020F0502020204030204" pitchFamily="34" charset="0"/>
              </a:rPr>
              <a:t>  = localisation des groupes d’exploitations du RICA</a:t>
            </a:r>
            <a:endParaRPr lang="en-US" altLang="fr-FR" sz="2000" dirty="0">
              <a:latin typeface="Calibri" panose="020F0502020204030204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82685"/>
            <a:ext cx="3717132" cy="25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 descr="Sij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00" y="3313619"/>
            <a:ext cx="4300537" cy="2476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419100" y="5790446"/>
            <a:ext cx="4851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GB" altLang="fr-FR" sz="1200" dirty="0" smtClean="0">
                <a:latin typeface="Tahoma" panose="020B0604030504040204" pitchFamily="34" charset="0"/>
              </a:rPr>
              <a:t>(1000 ha)                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GB" altLang="fr-FR" sz="1200" dirty="0" smtClean="0">
                <a:latin typeface="Tahoma" panose="020B0604030504040204" pitchFamily="34" charset="0"/>
              </a:rPr>
              <a:t> </a:t>
            </a:r>
            <a:r>
              <a:rPr lang="en-GB" altLang="fr-FR" sz="1200" dirty="0">
                <a:latin typeface="Tahoma" panose="020B0604030504040204" pitchFamily="34" charset="0"/>
              </a:rPr>
              <a:t>WH</a:t>
            </a:r>
            <a:r>
              <a:rPr lang="en-GB" altLang="fr-FR" sz="1200" b="0" dirty="0">
                <a:latin typeface="Tahoma" panose="020B0604030504040204" pitchFamily="34" charset="0"/>
              </a:rPr>
              <a:t> Wheat, </a:t>
            </a:r>
            <a:r>
              <a:rPr lang="en-GB" altLang="fr-FR" sz="1200" dirty="0">
                <a:latin typeface="Tahoma" panose="020B0604030504040204" pitchFamily="34" charset="0"/>
              </a:rPr>
              <a:t>MA</a:t>
            </a:r>
            <a:r>
              <a:rPr lang="en-GB" altLang="fr-FR" sz="1200" b="0" dirty="0">
                <a:latin typeface="Tahoma" panose="020B0604030504040204" pitchFamily="34" charset="0"/>
              </a:rPr>
              <a:t> Maize, </a:t>
            </a:r>
            <a:r>
              <a:rPr lang="en-GB" altLang="fr-FR" sz="1200" dirty="0">
                <a:latin typeface="Tahoma" panose="020B0604030504040204" pitchFamily="34" charset="0"/>
              </a:rPr>
              <a:t>CE</a:t>
            </a:r>
            <a:r>
              <a:rPr lang="en-GB" altLang="fr-FR" sz="1200" b="0" dirty="0">
                <a:latin typeface="Tahoma" panose="020B0604030504040204" pitchFamily="34" charset="0"/>
              </a:rPr>
              <a:t> Other Cereals,  </a:t>
            </a:r>
            <a:r>
              <a:rPr lang="en-GB" altLang="fr-FR" sz="1200" dirty="0">
                <a:latin typeface="Tahoma" panose="020B0604030504040204" pitchFamily="34" charset="0"/>
              </a:rPr>
              <a:t>RC </a:t>
            </a:r>
            <a:r>
              <a:rPr lang="en-GB" altLang="fr-FR" sz="1200" b="0" dirty="0">
                <a:latin typeface="Tahoma" panose="020B0604030504040204" pitchFamily="34" charset="0"/>
              </a:rPr>
              <a:t>Root Crops, </a:t>
            </a:r>
            <a:r>
              <a:rPr lang="en-GB" altLang="fr-FR" sz="1200" dirty="0" smtClean="0">
                <a:latin typeface="Tahoma" panose="020B0604030504040204" pitchFamily="34" charset="0"/>
              </a:rPr>
              <a:t>SB</a:t>
            </a:r>
            <a:r>
              <a:rPr lang="en-GB" altLang="fr-FR" sz="1200" b="0" dirty="0" smtClean="0">
                <a:latin typeface="Tahoma" panose="020B0604030504040204" pitchFamily="34" charset="0"/>
              </a:rPr>
              <a:t> </a:t>
            </a:r>
            <a:r>
              <a:rPr lang="en-GB" altLang="fr-FR" sz="1200" b="0" dirty="0">
                <a:latin typeface="Tahoma" panose="020B0604030504040204" pitchFamily="34" charset="0"/>
              </a:rPr>
              <a:t>Sugar Beet, </a:t>
            </a:r>
            <a:r>
              <a:rPr lang="en-GB" altLang="fr-FR" sz="1200" dirty="0" smtClean="0">
                <a:latin typeface="Tahoma" panose="020B0604030504040204" pitchFamily="34" charset="0"/>
              </a:rPr>
              <a:t>PG </a:t>
            </a:r>
            <a:r>
              <a:rPr lang="en-GB" altLang="fr-FR" sz="1200" b="0" dirty="0">
                <a:latin typeface="Tahoma" panose="020B0604030504040204" pitchFamily="34" charset="0"/>
              </a:rPr>
              <a:t>Permanent Grassland, </a:t>
            </a:r>
            <a:r>
              <a:rPr lang="en-GB" altLang="fr-FR" sz="1200" dirty="0">
                <a:latin typeface="Tahoma" panose="020B0604030504040204" pitchFamily="34" charset="0"/>
              </a:rPr>
              <a:t>TG </a:t>
            </a:r>
            <a:r>
              <a:rPr lang="en-GB" altLang="fr-FR" sz="1200" b="0" dirty="0">
                <a:latin typeface="Tahoma" panose="020B0604030504040204" pitchFamily="34" charset="0"/>
              </a:rPr>
              <a:t>Temporary Grassland, </a:t>
            </a:r>
            <a:r>
              <a:rPr lang="en-GB" altLang="fr-FR" sz="1200" dirty="0" smtClean="0">
                <a:latin typeface="Tahoma" panose="020B0604030504040204" pitchFamily="34" charset="0"/>
              </a:rPr>
              <a:t>OC </a:t>
            </a:r>
            <a:r>
              <a:rPr lang="en-GB" altLang="fr-FR" sz="1200" b="0" dirty="0">
                <a:latin typeface="Tahoma" panose="020B0604030504040204" pitchFamily="34" charset="0"/>
              </a:rPr>
              <a:t>Other Crops, </a:t>
            </a:r>
            <a:r>
              <a:rPr lang="en-GB" altLang="fr-FR" sz="1200" dirty="0">
                <a:latin typeface="Tahoma" panose="020B0604030504040204" pitchFamily="34" charset="0"/>
              </a:rPr>
              <a:t>NAU </a:t>
            </a:r>
            <a:r>
              <a:rPr lang="en-GB" altLang="fr-FR" sz="1200" b="0" dirty="0">
                <a:latin typeface="Tahoma" panose="020B0604030504040204" pitchFamily="34" charset="0"/>
              </a:rPr>
              <a:t>Non Agricultural Use</a:t>
            </a:r>
            <a:r>
              <a:rPr lang="fr-FR" altLang="fr-FR" sz="1200" b="0" dirty="0">
                <a:latin typeface="Tahoma" panose="020B0604030504040204" pitchFamily="34" charset="0"/>
              </a:rPr>
              <a:t>.</a:t>
            </a:r>
            <a:r>
              <a:rPr lang="fr-FR" altLang="fr-FR" sz="1400" b="0" dirty="0">
                <a:latin typeface="Tahoma" panose="020B0604030504040204" pitchFamily="34" charset="0"/>
              </a:rPr>
              <a:t>  </a:t>
            </a:r>
            <a:endParaRPr lang="en-GB" altLang="fr-FR" sz="1400" b="0" dirty="0">
              <a:latin typeface="Tahoma" panose="020B0604030504040204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747272" y="1093280"/>
            <a:ext cx="2859087" cy="149271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fr-FR" altLang="fr-FR" sz="2400" i="1" dirty="0" smtClean="0">
                <a:solidFill>
                  <a:srgbClr val="002060"/>
                </a:solidFill>
              </a:rPr>
              <a:t>Pr </a:t>
            </a:r>
            <a:r>
              <a:rPr lang="fr-FR" altLang="fr-FR" sz="2400" b="1" i="1" baseline="30000" dirty="0" smtClean="0">
                <a:solidFill>
                  <a:srgbClr val="002060"/>
                </a:solidFill>
              </a:rPr>
              <a:t>LC </a:t>
            </a:r>
            <a:r>
              <a:rPr lang="fr-FR" altLang="fr-FR" sz="2400" i="1" dirty="0" smtClean="0">
                <a:solidFill>
                  <a:srgbClr val="002060"/>
                </a:solidFill>
              </a:rPr>
              <a:t>(</a:t>
            </a:r>
            <a:r>
              <a:rPr lang="fr-FR" altLang="fr-FR" sz="2400" i="1" dirty="0" err="1" smtClean="0">
                <a:solidFill>
                  <a:srgbClr val="002060"/>
                </a:solidFill>
              </a:rPr>
              <a:t>i,j</a:t>
            </a:r>
            <a:r>
              <a:rPr lang="fr-FR" altLang="fr-FR" sz="2400" i="1" dirty="0" smtClean="0">
                <a:solidFill>
                  <a:srgbClr val="002060"/>
                </a:solidFill>
              </a:rPr>
              <a:t>)</a:t>
            </a:r>
            <a:r>
              <a:rPr lang="en-US" altLang="fr-FR" sz="2400" dirty="0" smtClean="0">
                <a:solidFill>
                  <a:srgbClr val="002060"/>
                </a:solidFill>
              </a:rPr>
              <a:t> </a:t>
            </a:r>
          </a:p>
          <a:p>
            <a:pPr>
              <a:spcBef>
                <a:spcPct val="50000"/>
              </a:spcBef>
              <a:buNone/>
            </a:pPr>
            <a:r>
              <a:rPr lang="en-US" altLang="fr-FR" sz="1800" b="0" dirty="0" err="1" smtClean="0"/>
              <a:t>Probabilité</a:t>
            </a:r>
            <a:r>
              <a:rPr lang="en-US" altLang="fr-FR" sz="1800" b="0" dirty="0" smtClean="0"/>
              <a:t> de </a:t>
            </a:r>
            <a:r>
              <a:rPr lang="en-US" altLang="fr-FR" sz="1800" b="0" dirty="0" err="1"/>
              <a:t>rencontrer</a:t>
            </a:r>
            <a:r>
              <a:rPr lang="en-US" altLang="fr-FR" sz="1800" b="0" dirty="0"/>
              <a:t> </a:t>
            </a:r>
            <a:r>
              <a:rPr lang="en-US" altLang="fr-FR" sz="1800" b="0" dirty="0" err="1"/>
              <a:t>une</a:t>
            </a:r>
            <a:r>
              <a:rPr lang="en-US" altLang="fr-FR" sz="1800" b="0" dirty="0"/>
              <a:t> </a:t>
            </a:r>
            <a:r>
              <a:rPr lang="en-US" altLang="fr-FR" sz="1800" dirty="0"/>
              <a:t>culture </a:t>
            </a:r>
            <a:r>
              <a:rPr lang="en-US" altLang="fr-FR" sz="1800" dirty="0" err="1">
                <a:solidFill>
                  <a:srgbClr val="002060"/>
                </a:solidFill>
              </a:rPr>
              <a:t>donnée</a:t>
            </a:r>
            <a:r>
              <a:rPr lang="en-US" altLang="fr-FR" sz="1800" b="1" dirty="0">
                <a:solidFill>
                  <a:srgbClr val="002060"/>
                </a:solidFill>
              </a:rPr>
              <a:t> </a:t>
            </a:r>
            <a:r>
              <a:rPr lang="en-US" altLang="fr-FR" sz="2000" i="1" dirty="0">
                <a:solidFill>
                  <a:srgbClr val="002060"/>
                </a:solidFill>
              </a:rPr>
              <a:t>j</a:t>
            </a:r>
            <a:r>
              <a:rPr lang="en-US" altLang="fr-FR" sz="1800" b="1" dirty="0">
                <a:solidFill>
                  <a:srgbClr val="002060"/>
                </a:solidFill>
              </a:rPr>
              <a:t> </a:t>
            </a:r>
            <a:r>
              <a:rPr lang="en-US" altLang="fr-FR" sz="1800" b="0" dirty="0" err="1"/>
              <a:t>dans</a:t>
            </a:r>
            <a:r>
              <a:rPr lang="en-US" altLang="fr-FR" sz="1800" b="0" dirty="0"/>
              <a:t> </a:t>
            </a:r>
            <a:r>
              <a:rPr lang="en-US" altLang="fr-FR" sz="1800" dirty="0" err="1"/>
              <a:t>chaque</a:t>
            </a:r>
            <a:r>
              <a:rPr lang="en-US" altLang="fr-FR" sz="1800" dirty="0"/>
              <a:t> </a:t>
            </a:r>
            <a:r>
              <a:rPr lang="en-US" altLang="fr-FR" sz="1800" dirty="0">
                <a:solidFill>
                  <a:srgbClr val="002060"/>
                </a:solidFill>
              </a:rPr>
              <a:t>sous-</a:t>
            </a:r>
            <a:r>
              <a:rPr lang="en-US" altLang="fr-FR" sz="1800" dirty="0" err="1">
                <a:solidFill>
                  <a:srgbClr val="002060"/>
                </a:solidFill>
              </a:rPr>
              <a:t>unité</a:t>
            </a:r>
            <a:r>
              <a:rPr lang="en-US" altLang="fr-FR" sz="1800" dirty="0">
                <a:solidFill>
                  <a:srgbClr val="002060"/>
                </a:solidFill>
              </a:rPr>
              <a:t> </a:t>
            </a:r>
            <a:r>
              <a:rPr lang="en-US" altLang="fr-FR" sz="2000" i="1" dirty="0" err="1">
                <a:solidFill>
                  <a:srgbClr val="002060"/>
                </a:solidFill>
              </a:rPr>
              <a:t>i</a:t>
            </a:r>
            <a:endParaRPr lang="en-GB" altLang="fr-FR" sz="1800" i="1" dirty="0">
              <a:solidFill>
                <a:srgbClr val="00206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703512" y="3705260"/>
            <a:ext cx="2879725" cy="1708160"/>
          </a:xfrm>
          <a:prstGeom prst="rect">
            <a:avLst/>
          </a:prstGeom>
          <a:solidFill>
            <a:srgbClr val="FEDFA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GB" altLang="fr-FR" sz="1800" i="1" dirty="0"/>
              <a:t> </a:t>
            </a:r>
            <a:r>
              <a:rPr lang="fr-FR" altLang="fr-FR" sz="2400" i="1" dirty="0" smtClean="0">
                <a:cs typeface="Arial" panose="020B0604020202020204" pitchFamily="34" charset="0"/>
              </a:rPr>
              <a:t>S (j,k</a:t>
            </a:r>
            <a:r>
              <a:rPr lang="fr-FR" altLang="fr-FR" sz="2400" b="1" i="1" baseline="-25000" dirty="0" smtClean="0">
                <a:solidFill>
                  <a:srgbClr val="002060"/>
                </a:solidFill>
                <a:cs typeface="Arial" panose="020B0604020202020204" pitchFamily="34" charset="0"/>
              </a:rPr>
              <a:t>0</a:t>
            </a:r>
            <a:r>
              <a:rPr lang="fr-FR" altLang="fr-FR" sz="2400" i="1" dirty="0" smtClean="0">
                <a:cs typeface="Arial" panose="020B0604020202020204" pitchFamily="34" charset="0"/>
              </a:rPr>
              <a:t>)</a:t>
            </a:r>
            <a:endParaRPr lang="fr-FR" altLang="fr-FR" sz="2400" b="0" dirty="0" smtClean="0">
              <a:cs typeface="Arial" panose="020B0604020202020204" pitchFamily="34" charset="0"/>
            </a:endParaRPr>
          </a:p>
          <a:p>
            <a:pPr>
              <a:spcBef>
                <a:spcPct val="50000"/>
              </a:spcBef>
              <a:buNone/>
            </a:pPr>
            <a:r>
              <a:rPr lang="en-GB" altLang="fr-FR" sz="1800" b="0" dirty="0" smtClean="0"/>
              <a:t>Pour </a:t>
            </a:r>
            <a:r>
              <a:rPr lang="en-GB" altLang="fr-FR" sz="1800" b="0" dirty="0"/>
              <a:t>le FG </a:t>
            </a:r>
            <a:r>
              <a:rPr lang="en-GB" altLang="fr-FR" sz="1800" i="1" dirty="0" smtClean="0"/>
              <a:t>k</a:t>
            </a:r>
            <a:r>
              <a:rPr lang="fr-FR" altLang="fr-FR" sz="1800" b="1" i="1" baseline="-250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0</a:t>
            </a:r>
            <a:r>
              <a:rPr lang="en-GB" altLang="fr-FR" sz="1800" b="0" dirty="0" smtClean="0"/>
              <a:t>, </a:t>
            </a:r>
            <a:r>
              <a:rPr lang="en-GB" altLang="fr-FR" sz="1800" b="0" dirty="0"/>
              <a:t>surface </a:t>
            </a:r>
            <a:r>
              <a:rPr lang="en-GB" altLang="fr-FR" sz="1800" b="0" dirty="0" err="1"/>
              <a:t>occupée</a:t>
            </a:r>
            <a:r>
              <a:rPr lang="en-GB" altLang="fr-FR" sz="1800" b="0" dirty="0"/>
              <a:t> par </a:t>
            </a:r>
            <a:r>
              <a:rPr lang="en-GB" altLang="fr-FR" sz="1800" b="0" dirty="0" err="1"/>
              <a:t>chaque</a:t>
            </a:r>
            <a:r>
              <a:rPr lang="en-GB" altLang="fr-FR" sz="1800" b="0" dirty="0"/>
              <a:t> </a:t>
            </a:r>
            <a:r>
              <a:rPr lang="en-GB" altLang="fr-FR" sz="1800" i="1" dirty="0" smtClean="0"/>
              <a:t>culture j </a:t>
            </a:r>
            <a:r>
              <a:rPr lang="en-GB" altLang="fr-FR" sz="1800" b="0" dirty="0" smtClean="0"/>
              <a:t>                          </a:t>
            </a:r>
            <a:r>
              <a:rPr lang="en-GB" altLang="fr-FR" sz="1600" b="0" dirty="0" smtClean="0"/>
              <a:t>(</a:t>
            </a:r>
            <a:r>
              <a:rPr lang="en-GB" altLang="fr-FR" sz="1600" b="0" i="1" dirty="0" err="1"/>
              <a:t>ou</a:t>
            </a:r>
            <a:r>
              <a:rPr lang="en-GB" altLang="fr-FR" sz="1600" b="0" i="1" dirty="0"/>
              <a:t> </a:t>
            </a:r>
            <a:r>
              <a:rPr lang="en-GB" altLang="fr-FR" sz="1600" b="0" i="1" dirty="0" err="1"/>
              <a:t>classe</a:t>
            </a:r>
            <a:r>
              <a:rPr lang="en-GB" altLang="fr-FR" sz="1600" b="0" i="1" dirty="0"/>
              <a:t> de Land Cover</a:t>
            </a:r>
            <a:r>
              <a:rPr lang="en-GB" altLang="fr-FR" sz="1600" b="0" dirty="0"/>
              <a:t>) </a:t>
            </a:r>
            <a:r>
              <a:rPr lang="en-GB" altLang="fr-FR" sz="1800" i="1" dirty="0" smtClean="0"/>
              <a:t>j</a:t>
            </a:r>
            <a:endParaRPr lang="en-GB" altLang="fr-FR" sz="1800" i="1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004049" y="3393837"/>
            <a:ext cx="343693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fr-FR" sz="2400" i="1" dirty="0" err="1" smtClean="0">
                <a:solidFill>
                  <a:srgbClr val="002060"/>
                </a:solidFill>
              </a:rPr>
              <a:t>Pr</a:t>
            </a:r>
            <a:r>
              <a:rPr lang="en-US" altLang="fr-FR" sz="2400" i="1" dirty="0" smtClean="0">
                <a:solidFill>
                  <a:srgbClr val="002060"/>
                </a:solidFill>
              </a:rPr>
              <a:t> </a:t>
            </a:r>
            <a:r>
              <a:rPr lang="en-US" altLang="fr-FR" sz="2400" i="1" baseline="30000" dirty="0" smtClean="0">
                <a:solidFill>
                  <a:srgbClr val="002060"/>
                </a:solidFill>
              </a:rPr>
              <a:t>FG</a:t>
            </a:r>
            <a:r>
              <a:rPr lang="en-US" altLang="fr-FR" sz="2400" dirty="0" smtClean="0">
                <a:solidFill>
                  <a:srgbClr val="002060"/>
                </a:solidFill>
              </a:rPr>
              <a:t> </a:t>
            </a:r>
            <a:r>
              <a:rPr lang="en-US" altLang="fr-FR" sz="2400" b="0" dirty="0">
                <a:solidFill>
                  <a:srgbClr val="002060"/>
                </a:solidFill>
              </a:rPr>
              <a:t>(</a:t>
            </a:r>
            <a:r>
              <a:rPr lang="en-US" altLang="fr-FR" sz="2400" b="0" i="1" dirty="0" err="1" smtClean="0">
                <a:solidFill>
                  <a:srgbClr val="002060"/>
                </a:solidFill>
              </a:rPr>
              <a:t>i,k</a:t>
            </a:r>
            <a:r>
              <a:rPr lang="fr-FR" altLang="fr-FR" sz="2400" i="1" baseline="-250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0</a:t>
            </a:r>
            <a:r>
              <a:rPr lang="en-US" altLang="fr-FR" sz="2400" b="0" dirty="0" smtClean="0">
                <a:solidFill>
                  <a:srgbClr val="002060"/>
                </a:solidFill>
              </a:rPr>
              <a:t>)</a:t>
            </a:r>
            <a:endParaRPr lang="en-US" altLang="fr-FR" sz="2400" b="0" dirty="0">
              <a:solidFill>
                <a:srgbClr val="002060"/>
              </a:solidFill>
            </a:endParaRPr>
          </a:p>
          <a:p>
            <a:pPr eaLnBrk="1" hangingPunct="1"/>
            <a:r>
              <a:rPr lang="en-US" altLang="fr-FR" dirty="0" err="1">
                <a:solidFill>
                  <a:srgbClr val="002060"/>
                </a:solidFill>
              </a:rPr>
              <a:t>Probabilité</a:t>
            </a:r>
            <a:r>
              <a:rPr lang="en-US" altLang="fr-FR" dirty="0">
                <a:solidFill>
                  <a:srgbClr val="002060"/>
                </a:solidFill>
              </a:rPr>
              <a:t> de </a:t>
            </a:r>
            <a:r>
              <a:rPr lang="en-US" altLang="fr-FR" dirty="0" err="1">
                <a:solidFill>
                  <a:srgbClr val="002060"/>
                </a:solidFill>
              </a:rPr>
              <a:t>trouver</a:t>
            </a:r>
            <a:r>
              <a:rPr lang="en-US" altLang="fr-FR" dirty="0">
                <a:solidFill>
                  <a:srgbClr val="002060"/>
                </a:solidFill>
              </a:rPr>
              <a:t> le  Farm Group </a:t>
            </a:r>
            <a:r>
              <a:rPr lang="en-US" altLang="fr-FR" i="1" dirty="0">
                <a:solidFill>
                  <a:srgbClr val="002060"/>
                </a:solidFill>
              </a:rPr>
              <a:t>k</a:t>
            </a:r>
            <a:r>
              <a:rPr lang="fr-FR" altLang="fr-FR" i="1" baseline="-25000" dirty="0">
                <a:solidFill>
                  <a:srgbClr val="002060"/>
                </a:solidFill>
                <a:latin typeface="Century Gothic" panose="020B0502020202020204" pitchFamily="34" charset="0"/>
              </a:rPr>
              <a:t>0</a:t>
            </a:r>
            <a:r>
              <a:rPr lang="en-US" altLang="fr-FR" dirty="0">
                <a:solidFill>
                  <a:srgbClr val="002060"/>
                </a:solidFill>
              </a:rPr>
              <a:t>  </a:t>
            </a:r>
            <a:r>
              <a:rPr lang="en-US" altLang="fr-FR" dirty="0" err="1">
                <a:solidFill>
                  <a:srgbClr val="002060"/>
                </a:solidFill>
              </a:rPr>
              <a:t>dans</a:t>
            </a:r>
            <a:r>
              <a:rPr lang="en-US" altLang="fr-FR" dirty="0">
                <a:solidFill>
                  <a:srgbClr val="002060"/>
                </a:solidFill>
              </a:rPr>
              <a:t> la sous-unite </a:t>
            </a:r>
            <a:r>
              <a:rPr lang="en-US" altLang="fr-FR" i="1" dirty="0" err="1">
                <a:solidFill>
                  <a:srgbClr val="002060"/>
                </a:solidFill>
              </a:rPr>
              <a:t>i</a:t>
            </a:r>
            <a:r>
              <a:rPr lang="en-US" altLang="fr-FR" dirty="0">
                <a:solidFill>
                  <a:srgbClr val="002060"/>
                </a:solidFill>
              </a:rPr>
              <a:t>. </a:t>
            </a: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 flipH="1">
            <a:off x="7556499" y="2641431"/>
            <a:ext cx="7938" cy="760489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>
            <a:off x="5289549" y="4051300"/>
            <a:ext cx="1714500" cy="3503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0015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1721</Words>
  <Application>Microsoft Office PowerPoint</Application>
  <PresentationFormat>Personnalisé</PresentationFormat>
  <Paragraphs>295</Paragraphs>
  <Slides>30</Slides>
  <Notes>8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30</vt:i4>
      </vt:variant>
    </vt:vector>
  </HeadingPairs>
  <TitlesOfParts>
    <vt:vector size="33" baseType="lpstr">
      <vt:lpstr>Thème Office</vt:lpstr>
      <vt:lpstr>Équation</vt:lpstr>
      <vt:lpstr>Document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pcantelaube</dc:creator>
  <cp:lastModifiedBy>admin</cp:lastModifiedBy>
  <cp:revision>112</cp:revision>
  <dcterms:created xsi:type="dcterms:W3CDTF">2016-05-23T08:05:37Z</dcterms:created>
  <dcterms:modified xsi:type="dcterms:W3CDTF">2016-05-24T07:28:29Z</dcterms:modified>
</cp:coreProperties>
</file>