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82" r:id="rId3"/>
    <p:sldId id="263" r:id="rId4"/>
    <p:sldId id="264" r:id="rId5"/>
    <p:sldId id="265" r:id="rId6"/>
    <p:sldId id="283" r:id="rId7"/>
    <p:sldId id="274" r:id="rId8"/>
    <p:sldId id="275" r:id="rId9"/>
    <p:sldId id="289" r:id="rId10"/>
    <p:sldId id="257" r:id="rId11"/>
    <p:sldId id="279" r:id="rId12"/>
    <p:sldId id="301" r:id="rId13"/>
    <p:sldId id="293" r:id="rId14"/>
    <p:sldId id="298" r:id="rId15"/>
    <p:sldId id="300" r:id="rId16"/>
    <p:sldId id="302" r:id="rId17"/>
    <p:sldId id="303" r:id="rId18"/>
  </p:sldIdLst>
  <p:sldSz cx="6858000" cy="51435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32A2AC15-45E9-4FEA-BC1B-2458FBE55FFF}">
          <p14:sldIdLst>
            <p14:sldId id="256"/>
            <p14:sldId id="282"/>
            <p14:sldId id="263"/>
            <p14:sldId id="264"/>
            <p14:sldId id="265"/>
            <p14:sldId id="283"/>
            <p14:sldId id="274"/>
            <p14:sldId id="275"/>
            <p14:sldId id="289"/>
            <p14:sldId id="257"/>
            <p14:sldId id="279"/>
            <p14:sldId id="301"/>
            <p14:sldId id="293"/>
            <p14:sldId id="298"/>
            <p14:sldId id="300"/>
            <p14:sldId id="302"/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41" userDrawn="1">
          <p15:clr>
            <a:srgbClr val="A4A3A4"/>
          </p15:clr>
        </p15:guide>
        <p15:guide id="5" orient="horz" pos="3133" userDrawn="1">
          <p15:clr>
            <a:srgbClr val="A4A3A4"/>
          </p15:clr>
        </p15:guide>
        <p15:guide id="6" orient="horz" pos="312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pomeon" initials="tp" lastIdx="14" clrIdx="0">
    <p:extLst/>
  </p:cmAuthor>
  <p:cmAuthor id="2" name="GREMAQ" initials="G" lastIdx="0" clrIdx="1"/>
  <p:cmAuthor id="3" name="MAIGNE Elise" initials="E.M.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9D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03447BB-5D67-496B-8E87-E561075AD55C}" styleName="Style foncé 1 - Accentuation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Style foncé 2 - Accentuation 3/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Style foncé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76" autoAdjust="0"/>
    <p:restoredTop sz="73295" autoAdjust="0"/>
  </p:normalViewPr>
  <p:slideViewPr>
    <p:cSldViewPr>
      <p:cViewPr varScale="1">
        <p:scale>
          <a:sx n="87" d="100"/>
          <a:sy n="87" d="100"/>
        </p:scale>
        <p:origin x="2160" y="78"/>
      </p:cViewPr>
      <p:guideLst>
        <p:guide orient="horz" pos="16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3132"/>
        <p:guide pos="2160"/>
        <p:guide orient="horz" pos="3127"/>
        <p:guide pos="2141"/>
        <p:guide orient="horz" pos="3133"/>
        <p:guide orient="horz"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fr-FR" sz="1200" dirty="0"/>
              <a:t>La consommation alimentaire de produits AB (milliards</a:t>
            </a:r>
            <a:r>
              <a:rPr lang="fr-FR" sz="1200" baseline="0" dirty="0"/>
              <a:t> d'€</a:t>
            </a:r>
            <a:r>
              <a:rPr lang="fr-FR" sz="1200" baseline="0" dirty="0" smtClean="0"/>
              <a:t>) (Source: Agence bio)</a:t>
            </a:r>
            <a:endParaRPr lang="fr-FR" sz="1200" dirty="0"/>
          </a:p>
        </c:rich>
      </c:tx>
      <c:layout>
        <c:manualLayout>
          <c:xMode val="edge"/>
          <c:yMode val="edge"/>
          <c:x val="0.11417716832857285"/>
          <c:y val="2.59856060123559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numRef>
              <c:f>Feuil2!$A$3:$A$10</c:f>
              <c:numCache>
                <c:formatCode>General</c:formatCode>
                <c:ptCount val="8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</c:numCache>
            </c:numRef>
          </c:cat>
          <c:val>
            <c:numRef>
              <c:f>Feuil2!$B$3:$B$10</c:f>
              <c:numCache>
                <c:formatCode>General</c:formatCode>
                <c:ptCount val="8"/>
                <c:pt idx="0">
                  <c:v>1.5649999999999999</c:v>
                </c:pt>
                <c:pt idx="2">
                  <c:v>2.0699999999999998</c:v>
                </c:pt>
                <c:pt idx="3">
                  <c:v>2.6059999999999999</c:v>
                </c:pt>
                <c:pt idx="4">
                  <c:v>3.149</c:v>
                </c:pt>
                <c:pt idx="5">
                  <c:v>3.5139999999999998</c:v>
                </c:pt>
                <c:pt idx="6">
                  <c:v>3.9129999999999998</c:v>
                </c:pt>
                <c:pt idx="7">
                  <c:v>4.173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41621440"/>
        <c:axId val="241620656"/>
      </c:barChart>
      <c:catAx>
        <c:axId val="241621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41620656"/>
        <c:crosses val="autoZero"/>
        <c:auto val="1"/>
        <c:lblAlgn val="ctr"/>
        <c:lblOffset val="100"/>
        <c:noMultiLvlLbl val="0"/>
      </c:catAx>
      <c:valAx>
        <c:axId val="241620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41621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fr-FR" sz="1200" dirty="0"/>
              <a:t>Répartition, en valeur, des ventes de produits bio en 2012 par circuit de distribution</a:t>
            </a:r>
            <a:r>
              <a:rPr lang="fr-FR" sz="1200" dirty="0" smtClean="0"/>
              <a:t>*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Répartition, en valeur, des ventes de produits bio en 2012 par circuit de distribution*</c:v>
                </c:pt>
              </c:strCache>
            </c:strRef>
          </c:tx>
          <c:dLbls>
            <c:dLbl>
              <c:idx val="0"/>
              <c:layout>
                <c:manualLayout>
                  <c:x val="1.8953811895296657E-2"/>
                  <c:y val="-4.5006828655758079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4940054969737665E-2"/>
                  <c:y val="-3.1240291010770506E-2"/>
                </c:manualLayout>
              </c:layout>
              <c:tx>
                <c:rich>
                  <a:bodyPr/>
                  <a:lstStyle/>
                  <a:p>
                    <a:r>
                      <a:rPr lang="fr-FR" dirty="0"/>
                      <a:t>Distribution </a:t>
                    </a:r>
                    <a:r>
                      <a:rPr lang="fr-FR" dirty="0" smtClean="0"/>
                      <a:t>Spécialisée Bio </a:t>
                    </a:r>
                    <a:r>
                      <a:rPr lang="fr-FR" dirty="0"/>
                      <a:t>en réseau
27%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6578254590069703E-2"/>
                  <c:y val="4.9833814467688482E-2"/>
                </c:manualLayout>
              </c:layout>
              <c:tx>
                <c:rich>
                  <a:bodyPr/>
                  <a:lstStyle/>
                  <a:p>
                    <a:r>
                      <a:rPr lang="fr-FR" dirty="0"/>
                      <a:t>Distribution </a:t>
                    </a:r>
                    <a:r>
                      <a:rPr lang="fr-FR" dirty="0" smtClean="0"/>
                      <a:t>Spécialisée Bio </a:t>
                    </a:r>
                    <a:r>
                      <a:rPr lang="fr-FR" dirty="0"/>
                      <a:t>indépendante
9%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10726797264072108"/>
                  <c:y val="-2.3973112572493551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fr-FR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Feuil1!$A$2:$A$6</c:f>
              <c:strCache>
                <c:ptCount val="5"/>
                <c:pt idx="0">
                  <c:v>Grandes Surfaces Alimentaires (GSA)</c:v>
                </c:pt>
                <c:pt idx="1">
                  <c:v>Distribution spécialisée eBio en réseau</c:v>
                </c:pt>
                <c:pt idx="2">
                  <c:v>Distribution spécialisée bio indépendante</c:v>
                </c:pt>
                <c:pt idx="3">
                  <c:v>Artisans-Commerçants</c:v>
                </c:pt>
                <c:pt idx="4">
                  <c:v>Vente directe</c:v>
                </c:pt>
              </c:strCache>
            </c:strRef>
          </c:cat>
          <c:val>
            <c:numRef>
              <c:f>Feuil1!$B$2:$B$6</c:f>
              <c:numCache>
                <c:formatCode>0%</c:formatCode>
                <c:ptCount val="5"/>
                <c:pt idx="0">
                  <c:v>0.47</c:v>
                </c:pt>
                <c:pt idx="1">
                  <c:v>0.27</c:v>
                </c:pt>
                <c:pt idx="2">
                  <c:v>0.09</c:v>
                </c:pt>
                <c:pt idx="3">
                  <c:v>0.05</c:v>
                </c:pt>
                <c:pt idx="4">
                  <c:v>0.12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2720" tIns="46361" rIns="92720" bIns="46361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2720" tIns="46361" rIns="92720" bIns="46361" rtlCol="0"/>
          <a:lstStyle>
            <a:lvl1pPr algn="r">
              <a:defRPr sz="1200"/>
            </a:lvl1pPr>
          </a:lstStyle>
          <a:p>
            <a:fld id="{AB23C7B3-5B01-41AF-BD4F-EFC3B4936CA6}" type="datetimeFigureOut">
              <a:rPr lang="fr-FR" smtClean="0"/>
              <a:t>18/03/2014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2" y="9428585"/>
            <a:ext cx="2945659" cy="496332"/>
          </a:xfrm>
          <a:prstGeom prst="rect">
            <a:avLst/>
          </a:prstGeom>
        </p:spPr>
        <p:txBody>
          <a:bodyPr vert="horz" lIns="92720" tIns="46361" rIns="92720" bIns="46361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5" y="9428585"/>
            <a:ext cx="2945659" cy="496332"/>
          </a:xfrm>
          <a:prstGeom prst="rect">
            <a:avLst/>
          </a:prstGeom>
        </p:spPr>
        <p:txBody>
          <a:bodyPr vert="horz" lIns="92720" tIns="46361" rIns="92720" bIns="46361" rtlCol="0" anchor="b"/>
          <a:lstStyle>
            <a:lvl1pPr algn="r">
              <a:defRPr sz="1200"/>
            </a:lvl1pPr>
          </a:lstStyle>
          <a:p>
            <a:fld id="{16727775-4587-450A-A8E3-5F007B0A98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39550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2720" tIns="46361" rIns="92720" bIns="46361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2720" tIns="46361" rIns="92720" bIns="46361" rtlCol="0"/>
          <a:lstStyle>
            <a:lvl1pPr algn="r">
              <a:defRPr sz="1200"/>
            </a:lvl1pPr>
          </a:lstStyle>
          <a:p>
            <a:fld id="{44161BE1-C2B2-4E04-9A6C-24249E89AB87}" type="datetimeFigureOut">
              <a:rPr lang="fr-FR" smtClean="0"/>
              <a:t>18/03/2014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20" tIns="46361" rIns="92720" bIns="46361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2720" tIns="46361" rIns="92720" bIns="46361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945659" cy="496332"/>
          </a:xfrm>
          <a:prstGeom prst="rect">
            <a:avLst/>
          </a:prstGeom>
        </p:spPr>
        <p:txBody>
          <a:bodyPr vert="horz" lIns="92720" tIns="46361" rIns="92720" bIns="46361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5" y="9428585"/>
            <a:ext cx="2945659" cy="496332"/>
          </a:xfrm>
          <a:prstGeom prst="rect">
            <a:avLst/>
          </a:prstGeom>
        </p:spPr>
        <p:txBody>
          <a:bodyPr vert="horz" lIns="92720" tIns="46361" rIns="92720" bIns="46361" rtlCol="0" anchor="b"/>
          <a:lstStyle>
            <a:lvl1pPr algn="r">
              <a:defRPr sz="1200"/>
            </a:lvl1pPr>
          </a:lstStyle>
          <a:p>
            <a:fld id="{45602AE1-D86F-4FD5-9D57-D176CA4B14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1695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1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02AE1-D86F-4FD5-9D57-D176CA4B14C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72171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1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+ effets région qui ressort dans le</a:t>
            </a:r>
            <a:r>
              <a:rPr lang="fr-FR" baseline="0" dirty="0" smtClean="0"/>
              <a:t> baromètre CSA/Agence Bio, donc c’est une question à fouiller: est ce seulement lié à des caractéristiques individuelles des conso (agrégées) différentes d’une région à l’autre? Ou a-t-on des effets d’autre nature, lié à des dynamiques collectives dans les territoires, des effets d’entrainements, de corrélation spatiale, </a:t>
            </a:r>
            <a:r>
              <a:rPr lang="fr-FR" baseline="0" smtClean="0"/>
              <a:t>ou autre?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02AE1-D86F-4FD5-9D57-D176CA4B14CD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91086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1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Biais de sélection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02AE1-D86F-4FD5-9D57-D176CA4B14CD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21623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02AE1-D86F-4FD5-9D57-D176CA4B14CD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7125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1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Age: ça bascule</a:t>
            </a:r>
            <a:r>
              <a:rPr lang="fr-FR" baseline="0" dirty="0" smtClean="0"/>
              <a:t> à 57 ans (ça devient décroissant)</a:t>
            </a:r>
          </a:p>
          <a:p>
            <a:endParaRPr lang="fr-FR" baseline="0" dirty="0" smtClean="0"/>
          </a:p>
          <a:p>
            <a:r>
              <a:rPr lang="fr-FR" dirty="0" err="1" smtClean="0"/>
              <a:t>Education</a:t>
            </a:r>
            <a:r>
              <a:rPr lang="fr-FR" dirty="0" smtClean="0"/>
              <a:t> : résultat classique.</a:t>
            </a:r>
          </a:p>
          <a:p>
            <a:r>
              <a:rPr lang="fr-FR" dirty="0" smtClean="0"/>
              <a:t>Potager : variable du ménage « sensibilité »</a:t>
            </a:r>
            <a:r>
              <a:rPr lang="fr-FR" baseline="0" dirty="0" smtClean="0"/>
              <a:t> à l’aspect produit naturel, qui sort.</a:t>
            </a:r>
          </a:p>
          <a:p>
            <a:r>
              <a:rPr lang="fr-FR" baseline="0" dirty="0" err="1" smtClean="0"/>
              <a:t>HD</a:t>
            </a:r>
            <a:r>
              <a:rPr lang="fr-FR" baseline="0" dirty="0" smtClean="0"/>
              <a:t> : on a les achats en </a:t>
            </a:r>
            <a:r>
              <a:rPr lang="fr-FR" baseline="0" dirty="0" err="1" smtClean="0"/>
              <a:t>HD</a:t>
            </a:r>
            <a:r>
              <a:rPr lang="fr-FR" baseline="0" dirty="0" smtClean="0"/>
              <a:t> dans </a:t>
            </a:r>
            <a:r>
              <a:rPr lang="fr-FR" baseline="0" dirty="0" err="1" smtClean="0"/>
              <a:t>kantar</a:t>
            </a:r>
            <a:r>
              <a:rPr lang="fr-FR" baseline="0" dirty="0" smtClean="0"/>
              <a:t> mais on voit à travers cette variable que ce n’est pas là qu’ils achètent. Choix du bio dans </a:t>
            </a:r>
            <a:r>
              <a:rPr lang="fr-FR" baseline="0" dirty="0" err="1" smtClean="0"/>
              <a:t>HD</a:t>
            </a:r>
            <a:r>
              <a:rPr lang="fr-FR" baseline="0" dirty="0" smtClean="0"/>
              <a:t> moins important que super hyper.</a:t>
            </a:r>
          </a:p>
          <a:p>
            <a:r>
              <a:rPr lang="fr-FR" dirty="0" err="1" smtClean="0"/>
              <a:t>Proxi</a:t>
            </a:r>
            <a:r>
              <a:rPr lang="fr-FR" dirty="0" smtClean="0"/>
              <a:t> : plus de 50%</a:t>
            </a:r>
            <a:r>
              <a:rPr lang="fr-FR" baseline="0" dirty="0" smtClean="0"/>
              <a:t> de bio non acheté dans GMS donc peut penser que les gens vont dans des réseaux plus spécialisés pour acheter du bio s’ils le peuvent.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02AE1-D86F-4FD5-9D57-D176CA4B14CD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29630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1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Pas d’effet présence d’enfants entre 6 et 16 ans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02AE1-D86F-4FD5-9D57-D176CA4B14CD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57169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1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Pas bon </a:t>
            </a:r>
            <a:r>
              <a:rPr lang="fr-FR" dirty="0" err="1" smtClean="0"/>
              <a:t>probit</a:t>
            </a:r>
            <a:r>
              <a:rPr lang="fr-FR" dirty="0" smtClean="0"/>
              <a:t>; mais 2</a:t>
            </a:r>
            <a:r>
              <a:rPr lang="fr-FR" baseline="30000" dirty="0" smtClean="0"/>
              <a:t>ème</a:t>
            </a:r>
            <a:r>
              <a:rPr lang="fr-FR" dirty="0" smtClean="0"/>
              <a:t> étape meilleure,</a:t>
            </a:r>
            <a:r>
              <a:rPr lang="fr-FR" baseline="0" dirty="0" smtClean="0"/>
              <a:t> même si pas prédictive, plus de variable, d’où l’intérêt de la faire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02AE1-D86F-4FD5-9D57-D176CA4B14CD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87101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02AE1-D86F-4FD5-9D57-D176CA4B14CD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73556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02AE1-D86F-4FD5-9D57-D176CA4B14CD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4826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1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Import:</a:t>
            </a:r>
            <a:r>
              <a:rPr lang="fr-FR" baseline="0" dirty="0" smtClean="0"/>
              <a:t> 1/3 « exotiques », 1/3 de peu produits en Fr, 1/3 de qui pourrait (devrait) être produit en France</a:t>
            </a:r>
            <a:endParaRPr lang="fr-FR" dirty="0" smtClean="0"/>
          </a:p>
          <a:p>
            <a:r>
              <a:rPr lang="fr-FR" dirty="0" smtClean="0"/>
              <a:t>4,2 Milliards= 0,23% du PIB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02AE1-D86F-4FD5-9D57-D176CA4B14C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4459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1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avec souvent du déclaratif (ce qui biaise)</a:t>
            </a:r>
          </a:p>
          <a:p>
            <a:r>
              <a:rPr lang="fr-FR" baseline="0" dirty="0" smtClean="0"/>
              <a:t>Denis </a:t>
            </a:r>
            <a:r>
              <a:rPr lang="fr-FR" baseline="0" dirty="0" err="1" smtClean="0"/>
              <a:t>Lairon</a:t>
            </a:r>
            <a:r>
              <a:rPr lang="fr-FR" baseline="0" dirty="0" smtClean="0"/>
              <a:t> la consommation Bio-santé s’inscrit dans une démarche plus large (régime alimentaire, sport, …)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02AE1-D86F-4FD5-9D57-D176CA4B14C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6705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1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ET COMPLEXITE de ce phénomène, avec des modèles peu explicatifs en général ?</a:t>
            </a:r>
          </a:p>
          <a:p>
            <a:endParaRPr lang="fr-FR" dirty="0" smtClean="0"/>
          </a:p>
          <a:p>
            <a:r>
              <a:rPr lang="fr-FR" dirty="0" smtClean="0"/>
              <a:t>Souvent déclaratif, ou sur un</a:t>
            </a:r>
            <a:r>
              <a:rPr lang="fr-FR" baseline="0" dirty="0" smtClean="0"/>
              <a:t> ou deux produits</a:t>
            </a:r>
            <a:r>
              <a:rPr lang="fr-FR" dirty="0" smtClean="0"/>
              <a:t>; ou avec des</a:t>
            </a:r>
            <a:r>
              <a:rPr lang="fr-FR" baseline="0" dirty="0" smtClean="0"/>
              <a:t> agrégations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02AE1-D86F-4FD5-9D57-D176CA4B14C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8986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1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02AE1-D86F-4FD5-9D57-D176CA4B14CD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1248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1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Intérêt : analyse</a:t>
            </a:r>
            <a:r>
              <a:rPr lang="fr-FR" baseline="0" dirty="0" smtClean="0"/>
              <a:t> </a:t>
            </a:r>
            <a:r>
              <a:rPr lang="fr-FR" dirty="0" smtClean="0"/>
              <a:t>économique, nombre important</a:t>
            </a:r>
            <a:r>
              <a:rPr lang="fr-FR" baseline="0" dirty="0" smtClean="0"/>
              <a:t> de ménages, représentatif</a:t>
            </a:r>
          </a:p>
          <a:p>
            <a:pPr defTabSz="909919">
              <a:defRPr/>
            </a:pPr>
            <a:r>
              <a:rPr lang="fr-FR" baseline="0" dirty="0" smtClean="0"/>
              <a:t>Inconvénient : on n’a pas les achats en magasins spécialisés et circuits courts.</a:t>
            </a:r>
          </a:p>
          <a:p>
            <a:pPr defTabSz="909919">
              <a:defRPr/>
            </a:pPr>
            <a:endParaRPr lang="fr-FR" baseline="0" dirty="0" smtClean="0"/>
          </a:p>
          <a:p>
            <a:pPr defTabSz="909919">
              <a:defRPr/>
            </a:pPr>
            <a:r>
              <a:rPr lang="fr-FR" baseline="0" dirty="0" smtClean="0"/>
              <a:t>14 produits car: du fait de la nature même des BDD </a:t>
            </a:r>
            <a:r>
              <a:rPr lang="fr-FR" baseline="0" dirty="0" err="1" smtClean="0"/>
              <a:t>Kantar</a:t>
            </a:r>
            <a:r>
              <a:rPr lang="fr-FR" baseline="0" dirty="0" smtClean="0"/>
              <a:t> (par produit); et aussi du fait que certains produits AB sont peu achetés en GMS, et sont mal représentés dans </a:t>
            </a:r>
            <a:r>
              <a:rPr lang="fr-FR" baseline="0" dirty="0" err="1" smtClean="0"/>
              <a:t>Kantar</a:t>
            </a:r>
            <a:r>
              <a:rPr lang="fr-FR" baseline="0" dirty="0" smtClean="0"/>
              <a:t> (F&amp;L par exemple). On les présente en suivant.</a:t>
            </a:r>
            <a:endParaRPr lang="fr-FR" dirty="0" smtClean="0"/>
          </a:p>
          <a:p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02AE1-D86F-4FD5-9D57-D176CA4B14CD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77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1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Choix des produits: convention/bio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&gt;50% en valeur cela dépend des familles de produits: par exemple fort en crèmerie (lait, </a:t>
            </a:r>
            <a:r>
              <a:rPr lang="fr-FR" baseline="0" dirty="0" err="1" smtClean="0"/>
              <a:t>pdts</a:t>
            </a:r>
            <a:r>
              <a:rPr lang="fr-FR" baseline="0" dirty="0" smtClean="0"/>
              <a:t> laitiers, œufs): 70% des achats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Nombre important de </a:t>
            </a:r>
            <a:r>
              <a:rPr lang="fr-FR" dirty="0" err="1" smtClean="0"/>
              <a:t>pdts</a:t>
            </a:r>
            <a:r>
              <a:rPr lang="fr-FR" dirty="0" smtClean="0"/>
              <a:t>, pour lesquels les gens consomment du bio. Des produits de consommation courante. On travaille à l’année (panier annuel) car produits stockables.</a:t>
            </a:r>
          </a:p>
          <a:p>
            <a:r>
              <a:rPr lang="fr-FR" dirty="0" smtClean="0"/>
              <a:t>Pas les fruits</a:t>
            </a:r>
            <a:r>
              <a:rPr lang="fr-FR" baseline="0" dirty="0" smtClean="0"/>
              <a:t> et légumes car le bio très mal renseigné dans </a:t>
            </a:r>
            <a:r>
              <a:rPr lang="fr-FR" baseline="0" dirty="0" err="1" smtClean="0"/>
              <a:t>Kantar</a:t>
            </a:r>
            <a:r>
              <a:rPr lang="fr-FR" baseline="0" dirty="0" smtClean="0"/>
              <a:t> sur ces </a:t>
            </a:r>
            <a:r>
              <a:rPr lang="fr-FR" baseline="0" dirty="0" err="1" smtClean="0"/>
              <a:t>pdts</a:t>
            </a:r>
            <a:r>
              <a:rPr lang="fr-FR" baseline="0" dirty="0" smtClean="0"/>
              <a:t>. 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02AE1-D86F-4FD5-9D57-D176CA4B14CD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71849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1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14500 ménages sur plus de 22000</a:t>
            </a:r>
          </a:p>
          <a:p>
            <a:r>
              <a:rPr lang="fr-FR" dirty="0" smtClean="0"/>
              <a:t>Afin d’écarter les acheteurs ponctuels en GMS, </a:t>
            </a:r>
            <a:r>
              <a:rPr lang="fr-FR" baseline="0" dirty="0" smtClean="0"/>
              <a:t>Ménage retenu si &gt;= 12 produits achetés sur 14</a:t>
            </a:r>
            <a:endParaRPr lang="fr-FR" dirty="0"/>
          </a:p>
          <a:p>
            <a:endParaRPr lang="fr-FR" dirty="0" smtClean="0"/>
          </a:p>
          <a:p>
            <a:r>
              <a:rPr lang="fr-FR" dirty="0" smtClean="0"/>
              <a:t>Selon Agence Bio, 60% des ménages</a:t>
            </a:r>
            <a:r>
              <a:rPr lang="fr-FR" baseline="0" dirty="0" smtClean="0"/>
              <a:t> consomment du bio; ça correspond donc.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Selon </a:t>
            </a:r>
            <a:r>
              <a:rPr lang="fr-FR" dirty="0"/>
              <a:t>Agence Bio 60% des ménages achètent bio</a:t>
            </a:r>
          </a:p>
          <a:p>
            <a:r>
              <a:rPr lang="fr-FR" dirty="0"/>
              <a:t>Afin d’écarter les acheteurs ponctuels en GMS, nous avons retenu les ménages ayant consommé sur l’année au moins 12 des 14 produits étudiés, soit un total de 14 </a:t>
            </a:r>
            <a:r>
              <a:rPr lang="fr-FR" dirty="0" smtClean="0"/>
              <a:t>540individus</a:t>
            </a:r>
            <a:r>
              <a:rPr lang="fr-FR" dirty="0"/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02AE1-D86F-4FD5-9D57-D176CA4B14C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92781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1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Coût panier </a:t>
            </a:r>
          </a:p>
          <a:p>
            <a:endParaRPr lang="fr-FR" dirty="0" smtClean="0"/>
          </a:p>
          <a:p>
            <a:r>
              <a:rPr lang="fr-FR" baseline="0" dirty="0" smtClean="0"/>
              <a:t>et justifier le choix des variables: repris dans la littérature (revenu, âge, éducation, enfants); et d’autres plus originales, liées aux habitudes et surtout à l’environnement dans lequel vit le consommateur (urbain, accès à différentes formes de commerces, développement de l’AB au niveau local)</a:t>
            </a:r>
          </a:p>
          <a:p>
            <a:endParaRPr lang="fr-FR" baseline="0" dirty="0" smtClean="0"/>
          </a:p>
          <a:p>
            <a:r>
              <a:rPr lang="fr-FR" dirty="0" smtClean="0"/>
              <a:t>Age: OK (46,8);</a:t>
            </a:r>
          </a:p>
          <a:p>
            <a:endParaRPr lang="fr-FR" dirty="0" smtClean="0"/>
          </a:p>
          <a:p>
            <a:r>
              <a:rPr lang="fr-FR" dirty="0" smtClean="0"/>
              <a:t>Rural: + 4%</a:t>
            </a:r>
          </a:p>
          <a:p>
            <a:r>
              <a:rPr lang="fr-FR" dirty="0" smtClean="0"/>
              <a:t>2000-100 000: OK</a:t>
            </a:r>
          </a:p>
          <a:p>
            <a:r>
              <a:rPr lang="fr-FR" dirty="0" smtClean="0"/>
              <a:t>&gt;100 000: -2%</a:t>
            </a:r>
          </a:p>
          <a:p>
            <a:r>
              <a:rPr lang="fr-FR" dirty="0" smtClean="0"/>
              <a:t>Paris agglo: -2%;</a:t>
            </a:r>
          </a:p>
          <a:p>
            <a:endParaRPr lang="fr-FR" dirty="0" smtClean="0"/>
          </a:p>
          <a:p>
            <a:r>
              <a:rPr lang="fr-FR" dirty="0" smtClean="0"/>
              <a:t>Bac ou plus: 37.5%</a:t>
            </a:r>
            <a:r>
              <a:rPr lang="fr-FR" baseline="0" dirty="0" smtClean="0"/>
              <a:t> en 2012 (&gt;25 ans); donc niveau d’études très supérieur à la moyenne (ce qui est pourtant connu pour jouer sur la conso AB)</a:t>
            </a:r>
          </a:p>
          <a:p>
            <a:endParaRPr lang="fr-FR" baseline="0" dirty="0" smtClean="0"/>
          </a:p>
          <a:p>
            <a:endParaRPr lang="fr-FR" baseline="0" dirty="0" smtClean="0"/>
          </a:p>
          <a:p>
            <a:r>
              <a:rPr lang="fr-FR" dirty="0" smtClean="0"/>
              <a:t>Coût panier </a:t>
            </a:r>
          </a:p>
          <a:p>
            <a:r>
              <a:rPr lang="fr-FR" dirty="0" err="1" smtClean="0"/>
              <a:t>Tradi</a:t>
            </a:r>
            <a:r>
              <a:rPr lang="fr-FR" dirty="0" smtClean="0"/>
              <a:t> :</a:t>
            </a:r>
            <a:r>
              <a:rPr lang="fr-FR" baseline="0" dirty="0" smtClean="0"/>
              <a:t> on sait où a été acheté le produit, y’a des lieux d’achats qui sont pas GMS. C’est pas représentatif. On a gardé que l’information qualitative de savoir qu’ils achètent aussi ailleurs.</a:t>
            </a:r>
          </a:p>
          <a:p>
            <a:r>
              <a:rPr lang="fr-FR" baseline="0" dirty="0" err="1" smtClean="0"/>
              <a:t>LSA</a:t>
            </a:r>
            <a:r>
              <a:rPr lang="fr-FR" baseline="0" dirty="0" smtClean="0"/>
              <a:t> : super hyper, </a:t>
            </a:r>
            <a:r>
              <a:rPr lang="fr-FR" baseline="0" dirty="0" err="1" smtClean="0"/>
              <a:t>commenrces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proxi</a:t>
            </a:r>
            <a:r>
              <a:rPr lang="fr-FR" baseline="0" dirty="0" smtClean="0"/>
              <a:t>, magasin bio. (tout GMS : hyper super </a:t>
            </a:r>
            <a:r>
              <a:rPr lang="fr-FR" baseline="0" dirty="0" err="1" smtClean="0"/>
              <a:t>HD</a:t>
            </a:r>
            <a:r>
              <a:rPr lang="fr-FR" baseline="0" dirty="0" smtClean="0"/>
              <a:t>) + </a:t>
            </a:r>
            <a:r>
              <a:rPr lang="fr-FR" baseline="0" dirty="0" err="1" smtClean="0"/>
              <a:t>proxi</a:t>
            </a:r>
            <a:r>
              <a:rPr lang="fr-FR" baseline="0" dirty="0" smtClean="0"/>
              <a:t> </a:t>
            </a:r>
          </a:p>
          <a:p>
            <a:r>
              <a:rPr lang="fr-FR" dirty="0" smtClean="0"/>
              <a:t>Opérateurs avals :</a:t>
            </a:r>
            <a:r>
              <a:rPr lang="fr-FR" baseline="0" dirty="0" smtClean="0"/>
              <a:t> supermarchés compris ? </a:t>
            </a:r>
          </a:p>
          <a:p>
            <a:r>
              <a:rPr lang="fr-FR" baseline="0" dirty="0" err="1" smtClean="0"/>
              <a:t>QL</a:t>
            </a:r>
            <a:r>
              <a:rPr lang="fr-FR" baseline="0" dirty="0" smtClean="0"/>
              <a:t> sensibilisation au monde agricole bio. Il ne va pas acheter les pommes bio d’à côté.</a:t>
            </a:r>
          </a:p>
          <a:p>
            <a:r>
              <a:rPr lang="fr-FR" baseline="0" dirty="0" smtClean="0"/>
              <a:t>Rapport de prix : le consommateur voit le même panier, ce qui intéresse c’est les différences de prix, d’où rapport.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02AE1-D86F-4FD5-9D57-D176CA4B14CD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4558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">
    <p:bg>
      <p:bgPr>
        <a:solidFill>
          <a:srgbClr val="6F9D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36" y="-80764"/>
            <a:ext cx="978694" cy="207645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31" y="1377889"/>
            <a:ext cx="1620000" cy="89444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36" y="4083918"/>
            <a:ext cx="945000" cy="63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084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coura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e 11"/>
          <p:cNvGrpSpPr/>
          <p:nvPr userDrawn="1"/>
        </p:nvGrpSpPr>
        <p:grpSpPr>
          <a:xfrm>
            <a:off x="0" y="4405902"/>
            <a:ext cx="6858000" cy="737601"/>
            <a:chOff x="0" y="6120399"/>
            <a:chExt cx="9144000" cy="737601"/>
          </a:xfrm>
        </p:grpSpPr>
        <p:sp>
          <p:nvSpPr>
            <p:cNvPr id="13" name="Rectangle 12"/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6F9D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04" y="6309320"/>
              <a:ext cx="1080000" cy="447225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0" y="6120399"/>
              <a:ext cx="1403648" cy="45719"/>
            </a:xfrm>
            <a:prstGeom prst="rect">
              <a:avLst/>
            </a:prstGeom>
            <a:solidFill>
              <a:srgbClr val="C5DD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</p:grp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36" y="-20538"/>
            <a:ext cx="978694" cy="2076450"/>
          </a:xfrm>
          <a:prstGeom prst="rect">
            <a:avLst/>
          </a:prstGeom>
        </p:spPr>
      </p:pic>
      <p:sp>
        <p:nvSpPr>
          <p:cNvPr id="17" name="Espace réservé du numéro de diapositive 3"/>
          <p:cNvSpPr txBox="1">
            <a:spLocks/>
          </p:cNvSpPr>
          <p:nvPr userDrawn="1"/>
        </p:nvSpPr>
        <p:spPr>
          <a:xfrm>
            <a:off x="5913278" y="4515969"/>
            <a:ext cx="842795" cy="24938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.0</a:t>
            </a:r>
            <a:fld id="{CF4668DC-857F-487D-BFFA-8C0CA5037977}" type="slidenum">
              <a:rPr lang="fr-BE"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/>
              <a:t>‹N°›</a:t>
            </a:fld>
            <a:endParaRPr lang="fr-BE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67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bg>
      <p:bgPr>
        <a:solidFill>
          <a:srgbClr val="6F9D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36" y="-20538"/>
            <a:ext cx="978694" cy="207645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28" y="4594823"/>
            <a:ext cx="810000" cy="447225"/>
          </a:xfrm>
          <a:prstGeom prst="rect">
            <a:avLst/>
          </a:prstGeom>
        </p:spPr>
      </p:pic>
      <p:sp>
        <p:nvSpPr>
          <p:cNvPr id="6" name="Espace réservé du numéro de diapositive 3"/>
          <p:cNvSpPr txBox="1">
            <a:spLocks/>
          </p:cNvSpPr>
          <p:nvPr userDrawn="1"/>
        </p:nvSpPr>
        <p:spPr>
          <a:xfrm>
            <a:off x="5913278" y="4515969"/>
            <a:ext cx="842795" cy="24938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.0</a:t>
            </a:r>
            <a:fld id="{CF4668DC-857F-487D-BFFA-8C0CA5037977}" type="slidenum">
              <a:rPr lang="fr-BE"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/>
              <a:t>‹N°›</a:t>
            </a:fld>
            <a:endParaRPr lang="fr-BE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165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5913277" y="4515969"/>
            <a:ext cx="842795" cy="24938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fr-BE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.0</a:t>
            </a:r>
            <a:fld id="{CF4668DC-857F-487D-BFFA-8C0CA5037977}" type="slidenum">
              <a:rPr lang="fr-BE"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/>
              <a:t>‹N°›</a:t>
            </a:fld>
            <a:endParaRPr lang="fr-BE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354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ZoneTexte 18"/>
          <p:cNvSpPr txBox="1"/>
          <p:nvPr/>
        </p:nvSpPr>
        <p:spPr>
          <a:xfrm>
            <a:off x="2510898" y="897564"/>
            <a:ext cx="43471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demande en produits  biologiques : </a:t>
            </a:r>
          </a:p>
          <a:p>
            <a:r>
              <a:rPr lang="fr-FR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 consommateur dans son environnement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296652" y="3008799"/>
            <a:ext cx="621069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35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Fabian Bergès, Elise </a:t>
            </a:r>
            <a:r>
              <a:rPr lang="fr-FR" sz="135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Maigné</a:t>
            </a:r>
            <a:r>
              <a:rPr lang="fr-FR" sz="135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algn="ctr"/>
            <a:r>
              <a:rPr lang="fr-FR" sz="135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Sylvette Monier-Dilhan et Thomas </a:t>
            </a:r>
            <a:r>
              <a:rPr lang="fr-FR" sz="135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Poméon</a:t>
            </a:r>
            <a:endParaRPr lang="fr-FR" sz="1350" b="1" dirty="0">
              <a:solidFill>
                <a:srgbClr val="C5DD0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336717" y="4257284"/>
            <a:ext cx="142848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Mars 2014</a:t>
            </a:r>
          </a:p>
        </p:txBody>
      </p:sp>
    </p:spTree>
    <p:extLst>
      <p:ext uri="{BB962C8B-B14F-4D97-AF65-F5344CB8AC3E}">
        <p14:creationId xmlns:p14="http://schemas.microsoft.com/office/powerpoint/2010/main" val="355202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077072" y="987574"/>
            <a:ext cx="255711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100" dirty="0" smtClean="0"/>
              <a:t>Part des surfaces agricoles en </a:t>
            </a:r>
            <a:r>
              <a:rPr lang="fr-FR" sz="1100" dirty="0"/>
              <a:t>AB </a:t>
            </a:r>
            <a:r>
              <a:rPr lang="fr-FR" sz="1100" dirty="0" smtClean="0"/>
              <a:t>en 2009</a:t>
            </a:r>
            <a:endParaRPr lang="fr-FR" sz="1100" dirty="0"/>
          </a:p>
        </p:txBody>
      </p:sp>
      <p:sp>
        <p:nvSpPr>
          <p:cNvPr id="9" name="ZoneTexte 8"/>
          <p:cNvSpPr txBox="1"/>
          <p:nvPr/>
        </p:nvSpPr>
        <p:spPr>
          <a:xfrm>
            <a:off x="620688" y="916727"/>
            <a:ext cx="23313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/>
              <a:t>Part de </a:t>
            </a:r>
            <a:r>
              <a:rPr lang="fr-FR" sz="1100" dirty="0" smtClean="0"/>
              <a:t>marché AB des ménages </a:t>
            </a:r>
            <a:r>
              <a:rPr lang="fr-FR" sz="1100" dirty="0" err="1" smtClean="0"/>
              <a:t>KANTAR</a:t>
            </a:r>
            <a:r>
              <a:rPr lang="fr-FR" sz="1100" dirty="0" smtClean="0"/>
              <a:t> sur les 14 produits en 2010</a:t>
            </a:r>
            <a:endParaRPr lang="fr-FR" sz="1100" dirty="0"/>
          </a:p>
        </p:txBody>
      </p:sp>
      <p:pic>
        <p:nvPicPr>
          <p:cNvPr id="10" name="Picture 2" descr="http://esrcarto.supagro.inra.fr/intranet/carto/stage/temp/532090e1_4b08_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8" y="1321981"/>
            <a:ext cx="2857500" cy="293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esrcarto.supagro.inra.fr/intranet/carto/stage/temp/im990312175248_legh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28" y="2849488"/>
            <a:ext cx="368618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esrcarto.supagro.inra.fr/intranet/carto/stage/temp/5320906e_4cca_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852" y="1289471"/>
            <a:ext cx="2857500" cy="293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957908" y="363279"/>
            <a:ext cx="43204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100" b="1" dirty="0" smtClean="0"/>
              <a:t>AB et Hétérogénéité spatiale</a:t>
            </a:r>
            <a:endParaRPr lang="fr-FR" sz="2100" b="1" dirty="0"/>
          </a:p>
        </p:txBody>
      </p:sp>
    </p:spTree>
    <p:extLst>
      <p:ext uri="{BB962C8B-B14F-4D97-AF65-F5344CB8AC3E}">
        <p14:creationId xmlns:p14="http://schemas.microsoft.com/office/powerpoint/2010/main" val="334066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ZoneTexte 1"/>
              <p:cNvSpPr txBox="1"/>
              <p:nvPr/>
            </p:nvSpPr>
            <p:spPr>
              <a:xfrm>
                <a:off x="512676" y="926967"/>
                <a:ext cx="5940660" cy="34429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350" dirty="0" smtClean="0"/>
                  <a:t>E</a:t>
                </a:r>
                <a:r>
                  <a:rPr lang="fr-FR" sz="1350" dirty="0" smtClean="0"/>
                  <a:t>stimer l’effet des variables sur la part de marché bio en tenant compte du biais dû à la forte présence de zéros (38.7%).</a:t>
                </a:r>
              </a:p>
              <a:p>
                <a:endParaRPr lang="fr-FR" sz="135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35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35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fr-FR" sz="135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fr-FR" sz="1350" dirty="0" smtClean="0"/>
                  <a:t> : part de marché bio du ménage i.</a:t>
                </a:r>
              </a:p>
              <a:p>
                <a:r>
                  <a:rPr lang="fr-FR" sz="1350" dirty="0" smtClean="0"/>
                  <a:t>2 processus d’achat des ménages sont modélisés :</a:t>
                </a:r>
              </a:p>
              <a:p>
                <a:endParaRPr lang="fr-FR" sz="1350" dirty="0" smtClean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fr-FR" sz="1200" b="1" dirty="0" smtClean="0"/>
                  <a:t>Étape 1</a:t>
                </a:r>
                <a:r>
                  <a:rPr lang="fr-FR" sz="1200" dirty="0" smtClean="0"/>
                  <a:t>. Choix d’acheter du bio ou non </a:t>
                </a:r>
              </a:p>
              <a:p>
                <a:pPr lvl="1"/>
                <a:r>
                  <a:rPr lang="fr-FR" sz="1200" dirty="0">
                    <a:sym typeface="Wingdings" panose="05000000000000000000" pitchFamily="2" charset="2"/>
                  </a:rPr>
                  <a:t>	</a:t>
                </a:r>
                <a:endParaRPr lang="fr-FR" sz="1200" dirty="0" smtClean="0">
                  <a:sym typeface="Wingdings" panose="05000000000000000000" pitchFamily="2" charset="2"/>
                </a:endParaRPr>
              </a:p>
              <a:p>
                <a:pPr lvl="1"/>
                <a:r>
                  <a:rPr lang="fr-FR" sz="1200" dirty="0" smtClean="0">
                    <a:sym typeface="Wingdings" panose="05000000000000000000" pitchFamily="2" charset="2"/>
                  </a:rPr>
                  <a:t>Modèle </a:t>
                </a:r>
                <a:r>
                  <a:rPr lang="fr-FR" sz="1200" dirty="0" err="1" smtClean="0">
                    <a:sym typeface="Wingdings" panose="05000000000000000000" pitchFamily="2" charset="2"/>
                  </a:rPr>
                  <a:t>probit</a:t>
                </a:r>
                <a:r>
                  <a:rPr lang="fr-FR" sz="1200" dirty="0" smtClean="0">
                    <a:sym typeface="Wingdings" panose="05000000000000000000" pitchFamily="2" charset="2"/>
                  </a:rPr>
                  <a:t> sur </a:t>
                </a:r>
                <a:r>
                  <a:rPr lang="fr-FR" sz="1200" i="1" dirty="0">
                    <a:latin typeface="Cambria Math"/>
                    <a:sym typeface="Wingdings" panose="05000000000000000000" pitchFamily="2" charset="2"/>
                  </a:rPr>
                  <a:t> </a:t>
                </a:r>
                <a:r>
                  <a:rPr lang="fr-FR" sz="1200" i="1" dirty="0" smtClean="0">
                    <a:latin typeface="Cambria Math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sz="1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fr-FR" sz="1200">
                            <a:latin typeface="Cambria Math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1200">
                            <a:latin typeface="Cambria Math"/>
                          </a:rPr>
                          <m:t>i</m:t>
                        </m:r>
                      </m:sub>
                      <m:sup>
                        <m:r>
                          <a:rPr lang="fr-FR" sz="1200" i="1">
                            <a:latin typeface="Cambria Math"/>
                          </a:rPr>
                          <m:t>∗</m:t>
                        </m:r>
                      </m:sup>
                    </m:sSubSup>
                    <m:r>
                      <a:rPr lang="fr-FR" sz="1200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fr-FR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sz="12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fr-FR" sz="1200" b="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fr-FR" sz="12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nor/>
                                  <m:brk m:alnAt="7"/>
                                </m:rPr>
                                <a:rPr lang="fr-FR" sz="1200" b="0" i="0" smtClean="0">
                                  <a:latin typeface="Cambria Math"/>
                                </a:rPr>
                                <m:t>s</m:t>
                              </m:r>
                              <m:r>
                                <m:rPr>
                                  <m:nor/>
                                </m:rPr>
                                <a:rPr lang="fr-FR" sz="1200" b="0" i="0" smtClean="0">
                                  <a:latin typeface="Cambria Math"/>
                                </a:rPr>
                                <m:t>i</m:t>
                              </m:r>
                              <m:sSub>
                                <m:sSub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b="0" i="0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fr-FR" sz="1400">
                                      <a:latin typeface="Cambria Math"/>
                                    </a:rPr>
                                    <m:t>y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fr-FR" sz="1400">
                                      <a:latin typeface="Cambria Math"/>
                                    </a:rPr>
                                    <m:t>i</m:t>
                                  </m:r>
                                </m:sub>
                              </m:sSub>
                              <m:r>
                                <a:rPr lang="fr-FR" sz="1400" b="0" i="1" smtClean="0">
                                  <a:latin typeface="Cambria Math"/>
                                </a:rPr>
                                <m:t>&gt;0</m:t>
                              </m:r>
                            </m:e>
                          </m:mr>
                          <m:mr>
                            <m:e>
                              <m:r>
                                <a:rPr lang="fr-FR" sz="1200" b="0" i="1" smtClean="0">
                                  <a:latin typeface="Cambria Math"/>
                                </a:rPr>
                                <m:t>0 </m:t>
                              </m:r>
                              <m:r>
                                <m:rPr>
                                  <m:nor/>
                                </m:rPr>
                                <a:rPr lang="fr-FR" sz="1200" b="0" i="0" smtClean="0">
                                  <a:latin typeface="Cambria Math"/>
                                </a:rPr>
                                <m:t>sinon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fr-FR" sz="1100" b="0" dirty="0" smtClean="0"/>
                  <a:t>, variables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100">
                            <a:latin typeface="Cambria Math"/>
                          </a:rPr>
                          <m:t>X</m:t>
                        </m:r>
                      </m:e>
                      <m:sub>
                        <m:r>
                          <a:rPr lang="fr-FR" sz="1100" b="0" i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endParaRPr lang="fr-FR" sz="1100" b="0" dirty="0" smtClean="0"/>
              </a:p>
              <a:p>
                <a:pPr lvl="2"/>
                <a:endParaRPr lang="fr-FR" sz="1200" b="1" dirty="0" smtClean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fr-FR" sz="1200" b="1" dirty="0" smtClean="0"/>
                  <a:t>Étape 2</a:t>
                </a:r>
                <a:r>
                  <a:rPr lang="fr-FR" sz="1200" dirty="0" smtClean="0"/>
                  <a:t>. Intensité d’achat du bio </a:t>
                </a:r>
              </a:p>
              <a:p>
                <a:pPr lvl="1"/>
                <a:r>
                  <a:rPr lang="fr-FR" sz="1200" dirty="0" smtClean="0">
                    <a:sym typeface="Wingdings" panose="05000000000000000000" pitchFamily="2" charset="2"/>
                  </a:rPr>
                  <a:t>Régression linéaire sur la part de marché corrigée du biais de sélection, sur les parts de marché positives.</a:t>
                </a:r>
              </a:p>
              <a:p>
                <a:pPr lvl="1"/>
                <a:r>
                  <a:rPr lang="fr-FR" sz="1200" dirty="0" smtClean="0">
                    <a:sym typeface="Wingdings" panose="05000000000000000000" pitchFamily="2" charset="2"/>
                  </a:rPr>
                  <a:t>La part de marché étant comprise entre 0 et 1 on modélise son </a:t>
                </a:r>
                <a:r>
                  <a:rPr lang="fr-FR" sz="1200" dirty="0" err="1" smtClean="0">
                    <a:sym typeface="Wingdings" panose="05000000000000000000" pitchFamily="2" charset="2"/>
                  </a:rPr>
                  <a:t>logit</a:t>
                </a:r>
                <a:r>
                  <a:rPr lang="fr-FR" sz="1200" dirty="0" smtClean="0">
                    <a:sym typeface="Wingdings" panose="05000000000000000000" pitchFamily="2" charset="2"/>
                  </a:rPr>
                  <a:t> : </a:t>
                </a:r>
                <a:endParaRPr lang="fr-FR" sz="1200" dirty="0">
                  <a:sym typeface="Wingdings" panose="05000000000000000000" pitchFamily="2" charset="2"/>
                </a:endParaRPr>
              </a:p>
              <a:p>
                <a:pPr lvl="1"/>
                <a:r>
                  <a:rPr lang="fr-FR" sz="1200" dirty="0">
                    <a:sym typeface="Wingdings" panose="05000000000000000000" pitchFamily="2" charset="2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200">
                        <a:latin typeface="Cambria Math"/>
                      </a:rPr>
                      <m:t>ln</m:t>
                    </m:r>
                    <m:d>
                      <m:dPr>
                        <m:ctrlPr>
                          <a:rPr lang="fr-FR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1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1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fr-FR" sz="1200">
                                    <a:latin typeface="Cambria Math"/>
                                  </a:rPr>
                                  <m:t>y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fr-FR" sz="1200">
                                    <a:latin typeface="Cambria Math"/>
                                  </a:rPr>
                                  <m:t>i</m:t>
                                </m:r>
                              </m:sub>
                            </m:sSub>
                          </m:num>
                          <m:den>
                            <m:r>
                              <a:rPr lang="fr-FR" sz="1200">
                                <a:latin typeface="Cambria Math"/>
                              </a:rPr>
                              <m:t>1</m:t>
                            </m:r>
                            <m:r>
                              <a:rPr lang="fr-FR" sz="1200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fr-FR" sz="1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fr-FR" sz="1200">
                                    <a:latin typeface="Cambria Math"/>
                                  </a:rPr>
                                  <m:t>y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fr-FR" sz="1200">
                                    <a:latin typeface="Cambria Math"/>
                                  </a:rPr>
                                  <m:t>i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fr-FR" sz="1200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200">
                            <a:latin typeface="Cambria Math"/>
                          </a:rPr>
                          <m:t>X</m:t>
                        </m:r>
                        <m:r>
                          <a:rPr lang="fr-FR" sz="1200" i="1">
                            <a:latin typeface="Cambria Math"/>
                          </a:rPr>
                          <m:t>′</m:t>
                        </m:r>
                      </m:e>
                      <m:sub>
                        <m:r>
                          <a:rPr lang="fr-FR" sz="120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200">
                            <a:latin typeface="Cambria Math"/>
                          </a:rPr>
                          <m:t>β</m:t>
                        </m:r>
                      </m:e>
                      <m:sub>
                        <m:r>
                          <a:rPr lang="fr-FR" sz="120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fr-FR" sz="1200">
                        <a:latin typeface="Cambria Math"/>
                      </a:rPr>
                      <m:t>+</m:t>
                    </m:r>
                    <m:r>
                      <a:rPr lang="fr-FR" sz="1200" i="1" smtClean="0">
                        <a:latin typeface="Cambria Math"/>
                        <a:ea typeface="Cambria Math"/>
                      </a:rPr>
                      <m:t>𝜌</m:t>
                    </m:r>
                    <m:r>
                      <m:rPr>
                        <m:sty m:val="p"/>
                      </m:rPr>
                      <a:rPr lang="el-GR" sz="1200" i="1">
                        <a:latin typeface="Cambria Math"/>
                      </a:rPr>
                      <m:t>σ</m:t>
                    </m:r>
                    <m:f>
                      <m:fPr>
                        <m:ctrlPr>
                          <a:rPr lang="fr-FR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fr-FR" sz="1200">
                            <a:latin typeface="Cambria Math"/>
                          </a:rPr>
                          <m:t>ϕ</m:t>
                        </m:r>
                        <m:d>
                          <m:dPr>
                            <m:ctrlPr>
                              <a:rPr lang="fr-FR" sz="1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fr-FR" sz="12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fr-FR" sz="1200">
                                    <a:latin typeface="Cambria Math"/>
                                  </a:rPr>
                                  <m:t>y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fr-FR" sz="1200">
                                    <a:latin typeface="Cambria Math"/>
                                  </a:rPr>
                                  <m:t>i</m:t>
                                </m:r>
                              </m:sub>
                              <m:sup>
                                <m:r>
                                  <a:rPr lang="fr-FR" sz="1200" i="1">
                                    <a:latin typeface="Cambria Math"/>
                                  </a:rPr>
                                  <m:t>∗</m:t>
                                </m:r>
                              </m:sup>
                            </m:sSubSup>
                          </m:e>
                        </m:d>
                      </m:num>
                      <m:den>
                        <m:r>
                          <m:rPr>
                            <m:sty m:val="p"/>
                          </m:rPr>
                          <a:rPr lang="fr-FR" sz="1200">
                            <a:latin typeface="Cambria Math"/>
                          </a:rPr>
                          <m:t>Φ</m:t>
                        </m:r>
                        <m:d>
                          <m:dPr>
                            <m:ctrlPr>
                              <a:rPr lang="fr-FR" sz="1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fr-FR" sz="12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fr-FR" sz="1200">
                                    <a:latin typeface="Cambria Math"/>
                                  </a:rPr>
                                  <m:t>y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fr-FR" sz="1200">
                                    <a:latin typeface="Cambria Math"/>
                                  </a:rPr>
                                  <m:t>i</m:t>
                                </m:r>
                              </m:sub>
                              <m:sup>
                                <m:r>
                                  <a:rPr lang="fr-FR" sz="1200" i="1">
                                    <a:latin typeface="Cambria Math"/>
                                  </a:rPr>
                                  <m:t>∗</m:t>
                                </m:r>
                              </m:sup>
                            </m:sSubSup>
                          </m:e>
                        </m:d>
                      </m:den>
                    </m:f>
                    <m:r>
                      <a:rPr lang="fr-FR" sz="1200">
                        <a:latin typeface="Cambria Math"/>
                      </a:rPr>
                      <m:t>+ </m:t>
                    </m:r>
                    <m:sSub>
                      <m:sSubPr>
                        <m:ctrlPr>
                          <a:rPr lang="fr-FR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200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fr-FR" sz="12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fr-FR" sz="1350" dirty="0" smtClean="0"/>
                  <a:t> , </a:t>
                </a:r>
                <a:r>
                  <a:rPr lang="fr-FR" sz="1200" dirty="0" smtClean="0"/>
                  <a:t>si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sz="1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fr-FR" sz="1200">
                            <a:latin typeface="Cambria Math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1200">
                            <a:latin typeface="Cambria Math"/>
                          </a:rPr>
                          <m:t>i</m:t>
                        </m:r>
                      </m:sub>
                      <m:sup/>
                    </m:sSubSup>
                    <m:r>
                      <a:rPr lang="fr-FR" sz="1200" b="0" i="0" smtClean="0">
                        <a:latin typeface="Cambria Math"/>
                      </a:rPr>
                      <m:t>&gt;0</m:t>
                    </m:r>
                  </m:oMath>
                </a14:m>
                <a:endParaRPr lang="fr-FR" sz="1350" dirty="0"/>
              </a:p>
            </p:txBody>
          </p:sp>
        </mc:Choice>
        <mc:Fallback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676" y="926967"/>
                <a:ext cx="5940660" cy="3442994"/>
              </a:xfrm>
              <a:prstGeom prst="rect">
                <a:avLst/>
              </a:prstGeom>
              <a:blipFill rotWithShape="0">
                <a:blip r:embed="rId3"/>
                <a:stretch>
                  <a:fillRect l="-205" t="-1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/>
          <p:cNvSpPr txBox="1"/>
          <p:nvPr/>
        </p:nvSpPr>
        <p:spPr>
          <a:xfrm>
            <a:off x="926722" y="330210"/>
            <a:ext cx="545460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100" b="1" dirty="0" smtClean="0"/>
              <a:t>Méthode d’</a:t>
            </a:r>
            <a:r>
              <a:rPr lang="fr-FR" sz="2100" b="1" dirty="0" err="1" smtClean="0"/>
              <a:t>Heckman</a:t>
            </a:r>
            <a:endParaRPr lang="fr-FR" sz="2100" b="1" dirty="0"/>
          </a:p>
        </p:txBody>
      </p:sp>
    </p:spTree>
    <p:extLst>
      <p:ext uri="{BB962C8B-B14F-4D97-AF65-F5344CB8AC3E}">
        <p14:creationId xmlns:p14="http://schemas.microsoft.com/office/powerpoint/2010/main" val="412891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980728" y="330210"/>
            <a:ext cx="32403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100" b="1" dirty="0" smtClean="0"/>
              <a:t>Résultats étape 1 (</a:t>
            </a:r>
            <a:r>
              <a:rPr lang="fr-FR" sz="2100" b="1" dirty="0" err="1" smtClean="0"/>
              <a:t>probit</a:t>
            </a:r>
            <a:r>
              <a:rPr lang="fr-FR" sz="2100" b="1" dirty="0" smtClean="0"/>
              <a:t>)</a:t>
            </a:r>
            <a:endParaRPr lang="fr-FR" sz="2100" b="1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725951"/>
              </p:ext>
            </p:extLst>
          </p:nvPr>
        </p:nvGraphicFramePr>
        <p:xfrm>
          <a:off x="966596" y="1105678"/>
          <a:ext cx="5040000" cy="3038400"/>
        </p:xfrm>
        <a:graphic>
          <a:graphicData uri="http://schemas.openxmlformats.org/drawingml/2006/table">
            <a:tbl>
              <a:tblPr firstRow="1" firstCol="1">
                <a:tableStyleId>{F5AB1C69-6EDB-4FF4-983F-18BD219EF322}</a:tableStyleId>
              </a:tblPr>
              <a:tblGrid>
                <a:gridCol w="1548000"/>
                <a:gridCol w="2664000"/>
                <a:gridCol w="432000"/>
                <a:gridCol w="396000"/>
              </a:tblGrid>
              <a:tr h="180000"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dirty="0">
                          <a:effectLst/>
                        </a:rPr>
                        <a:t>Variable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dirty="0" err="1">
                          <a:effectLst/>
                        </a:rPr>
                        <a:t>Coef</a:t>
                      </a:r>
                      <a:r>
                        <a:rPr lang="fr-FR" sz="700" u="none" strike="noStrike" dirty="0">
                          <a:effectLst/>
                        </a:rPr>
                        <a:t>.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dirty="0" err="1">
                          <a:effectLst/>
                        </a:rPr>
                        <a:t>Signif</a:t>
                      </a:r>
                      <a:r>
                        <a:rPr lang="fr-FR" sz="700" u="none" strike="noStrike" dirty="0">
                          <a:effectLst/>
                        </a:rPr>
                        <a:t>.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constante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0,325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00">
                <a:tc rowSpan="10"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 dirty="0">
                          <a:effectLst/>
                        </a:rPr>
                        <a:t>Caractéristiques du ménage </a:t>
                      </a:r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Le ménage habite une zone urbaine</a:t>
                      </a:r>
                      <a:endParaRPr lang="fr-FR" sz="55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0,015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Classe de revenu : aisée (1)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0,173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Classe de revenu : moyenne Supérieure (2)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0,061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.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Classe de revenu : moyenne inférieure (3)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-0,012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Classe de revenu : modeste (4)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 err="1">
                          <a:effectLst/>
                        </a:rPr>
                        <a:t>R</a:t>
                      </a:r>
                      <a:r>
                        <a:rPr lang="fr-FR" sz="550" u="none" strike="noStrike" dirty="0" err="1" smtClean="0">
                          <a:effectLst/>
                        </a:rPr>
                        <a:t>ef</a:t>
                      </a:r>
                      <a:r>
                        <a:rPr lang="fr-FR" sz="550" u="none" strike="noStrike" dirty="0">
                          <a:effectLst/>
                        </a:rPr>
                        <a:t>.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Age du paneliste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0,027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Age du paneliste ²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 smtClean="0">
                          <a:effectLst/>
                        </a:rPr>
                        <a:t>-0,0002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550" u="none" strike="noStrike" dirty="0">
                          <a:effectLst/>
                        </a:rPr>
                        <a:t>Nombre d’unités de consommation par foyer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-</a:t>
                      </a:r>
                      <a:r>
                        <a:rPr lang="fr-FR" sz="550" u="none" strike="noStrike" dirty="0" smtClean="0">
                          <a:effectLst/>
                        </a:rPr>
                        <a:t>0,090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Présence d’enfants de moins de 6 ans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0,072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550" u="none" strike="noStrike" dirty="0">
                          <a:effectLst/>
                        </a:rPr>
                        <a:t>Niveau d'éducation supérieur ou équivalent au baccalauréat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0,165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00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 dirty="0">
                          <a:effectLst/>
                        </a:rPr>
                        <a:t>Habitudes du ménage</a:t>
                      </a:r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>
                          <a:effectLst/>
                        </a:rPr>
                        <a:t>Le ménage fréquente des magasins traditionnels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0,554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Le ménage possède un potager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0,080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Nombre d’achats réalisés par le ménage sur les 14 produits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0,003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 dirty="0">
                          <a:effectLst/>
                        </a:rPr>
                        <a:t>Prix</a:t>
                      </a:r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Rapport des indices de prix : Indice de prix bio / indice de prix non bio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-0,885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00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 dirty="0">
                          <a:effectLst/>
                        </a:rPr>
                        <a:t>Environnement du ménage</a:t>
                      </a:r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Nombre de détaillants de proximité dans le bassin de vie/surface du bassin de vie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14,099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Nombre de magasins Hard Discount dans le bassin de vie/surface du bassin de vie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-121,764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Nombre d'opérateurs aval AB au bassin de vie / superficie du bassin de vie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64,949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Quotient localisé part de </a:t>
                      </a:r>
                      <a:r>
                        <a:rPr lang="fr-FR" sz="550" u="none" strike="noStrike" dirty="0" err="1">
                          <a:effectLst/>
                        </a:rPr>
                        <a:t>SAU</a:t>
                      </a:r>
                      <a:r>
                        <a:rPr lang="fr-FR" sz="550" u="none" strike="noStrike" dirty="0">
                          <a:effectLst/>
                        </a:rPr>
                        <a:t> du département convertie en bio 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0,047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4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600" b="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Signif</a:t>
                      </a:r>
                      <a:r>
                        <a:rPr lang="fr-FR" sz="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. codes:  0 ‘***’ 0.001 ‘**’ 0.01 ‘*’ 0.05 ‘.’ 0.1 ‘ ’ 1</a:t>
                      </a:r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559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262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543021"/>
              </p:ext>
            </p:extLst>
          </p:nvPr>
        </p:nvGraphicFramePr>
        <p:xfrm>
          <a:off x="908720" y="843558"/>
          <a:ext cx="4944424" cy="3521171"/>
        </p:xfrm>
        <a:graphic>
          <a:graphicData uri="http://schemas.openxmlformats.org/drawingml/2006/table">
            <a:tbl>
              <a:tblPr firstRow="1" firstCol="1">
                <a:tableStyleId>{F5AB1C69-6EDB-4FF4-983F-18BD219EF322}</a:tableStyleId>
              </a:tblPr>
              <a:tblGrid>
                <a:gridCol w="1368000"/>
                <a:gridCol w="2484000"/>
                <a:gridCol w="546212"/>
                <a:gridCol w="546212"/>
              </a:tblGrid>
              <a:tr h="180000"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Courier New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dirty="0">
                          <a:effectLst/>
                        </a:rPr>
                        <a:t>Variable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>
                          <a:effectLst/>
                        </a:rPr>
                        <a:t>Coef.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dirty="0" err="1">
                          <a:effectLst/>
                        </a:rPr>
                        <a:t>Signif</a:t>
                      </a:r>
                      <a:r>
                        <a:rPr lang="fr-FR" sz="700" u="none" strike="noStrike" dirty="0">
                          <a:effectLst/>
                        </a:rPr>
                        <a:t>.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81"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constante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-3,596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81">
                <a:tc rowSpan="10"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 dirty="0">
                          <a:effectLst/>
                        </a:rPr>
                        <a:t>Caractéristiques du ménage </a:t>
                      </a:r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  <a:p>
                      <a:pPr algn="ctr" rtl="0" fontAlgn="ctr"/>
                      <a:r>
                        <a:rPr lang="fr-FR" sz="700" u="none" strike="noStrike" dirty="0">
                          <a:effectLst/>
                        </a:rPr>
                        <a:t> </a:t>
                      </a:r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  <a:p>
                      <a:pPr algn="ctr" rtl="0" fontAlgn="ctr"/>
                      <a:r>
                        <a:rPr lang="fr-FR" sz="700" u="none" strike="noStrike" dirty="0">
                          <a:effectLst/>
                        </a:rPr>
                        <a:t> </a:t>
                      </a:r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  <a:p>
                      <a:pPr algn="ctr" rtl="0" fontAlgn="ctr"/>
                      <a:r>
                        <a:rPr lang="fr-FR" sz="700" u="none" strike="noStrike" dirty="0">
                          <a:effectLst/>
                        </a:rPr>
                        <a:t> </a:t>
                      </a:r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  <a:p>
                      <a:pPr algn="ctr" rtl="0" fontAlgn="ctr"/>
                      <a:r>
                        <a:rPr lang="fr-FR" sz="700" u="none" strike="noStrike" dirty="0">
                          <a:effectLst/>
                        </a:rPr>
                        <a:t> </a:t>
                      </a:r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  <a:p>
                      <a:pPr algn="ctr" rtl="0" fontAlgn="ctr"/>
                      <a:r>
                        <a:rPr lang="fr-FR" sz="700" u="none" strike="noStrike" dirty="0">
                          <a:effectLst/>
                        </a:rPr>
                        <a:t> </a:t>
                      </a:r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  <a:p>
                      <a:pPr algn="ctr" rtl="0" fontAlgn="ctr"/>
                      <a:r>
                        <a:rPr lang="fr-FR" sz="700" u="none" strike="noStrike" dirty="0">
                          <a:effectLst/>
                        </a:rPr>
                        <a:t> </a:t>
                      </a:r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  <a:p>
                      <a:pPr algn="ctr" rtl="0" fontAlgn="ctr"/>
                      <a:r>
                        <a:rPr lang="fr-FR" sz="700" u="none" strike="noStrike" dirty="0">
                          <a:effectLst/>
                        </a:rPr>
                        <a:t> </a:t>
                      </a:r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  <a:p>
                      <a:pPr algn="ctr" rtl="0" fontAlgn="ctr"/>
                      <a:r>
                        <a:rPr lang="fr-FR" sz="700" u="none" strike="noStrike" dirty="0">
                          <a:effectLst/>
                        </a:rPr>
                        <a:t> </a:t>
                      </a:r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>
                          <a:effectLst/>
                        </a:rPr>
                        <a:t>Le ménage habite une zone urbaine</a:t>
                      </a:r>
                      <a:endParaRPr lang="fr-FR" sz="55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0,091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8">
                <a:tc vMerge="1">
                  <a:txBody>
                    <a:bodyPr/>
                    <a:lstStyle/>
                    <a:p>
                      <a:pPr algn="l" rtl="0" fontAlgn="ctr"/>
                      <a:endParaRPr lang="fr-FR" sz="55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6828" marR="6828" marT="6828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Classe de revenu : aisée (1)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0,212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81">
                <a:tc vMerge="1">
                  <a:txBody>
                    <a:bodyPr/>
                    <a:lstStyle/>
                    <a:p>
                      <a:pPr algn="l" rtl="0" fontAlgn="ctr"/>
                      <a:endParaRPr lang="fr-FR" sz="55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6828" marR="6828" marT="6828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>
                          <a:effectLst/>
                        </a:rPr>
                        <a:t>Classe de revenu : moyenne Supérieure (2)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0,070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81">
                <a:tc vMerge="1">
                  <a:txBody>
                    <a:bodyPr/>
                    <a:lstStyle/>
                    <a:p>
                      <a:pPr algn="l" rtl="0" fontAlgn="ctr"/>
                      <a:endParaRPr lang="fr-FR" sz="55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6828" marR="6828" marT="6828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>
                          <a:effectLst/>
                        </a:rPr>
                        <a:t>Classe de revenu : moyenne inférieure (3)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-0,097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.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81">
                <a:tc vMerge="1">
                  <a:txBody>
                    <a:bodyPr/>
                    <a:lstStyle/>
                    <a:p>
                      <a:pPr algn="l" rtl="0" fontAlgn="ctr"/>
                      <a:endParaRPr lang="fr-FR" sz="55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6828" marR="6828" marT="6828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Classe de revenu : modeste (4)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</a:t>
                      </a:r>
                      <a:r>
                        <a:rPr lang="fr-FR" sz="5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81">
                <a:tc vMerge="1">
                  <a:txBody>
                    <a:bodyPr/>
                    <a:lstStyle/>
                    <a:p>
                      <a:pPr algn="l" rtl="0" fontAlgn="ctr"/>
                      <a:endParaRPr lang="fr-FR" sz="55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6828" marR="6828" marT="6828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Age du paneliste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0,040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81">
                <a:tc vMerge="1">
                  <a:txBody>
                    <a:bodyPr/>
                    <a:lstStyle/>
                    <a:p>
                      <a:pPr algn="l" rtl="0" fontAlgn="ctr"/>
                      <a:endParaRPr lang="fr-FR" sz="55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6828" marR="6828" marT="6828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Age du paneliste ²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 smtClean="0">
                          <a:effectLst/>
                        </a:rPr>
                        <a:t>-0,0003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81">
                <a:tc vMerge="1">
                  <a:txBody>
                    <a:bodyPr/>
                    <a:lstStyle/>
                    <a:p>
                      <a:pPr algn="l" rtl="0" fontAlgn="ctr"/>
                      <a:endParaRPr lang="fr-FR" sz="55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6828" marR="6828" marT="68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550" u="none" strike="noStrike" dirty="0">
                          <a:effectLst/>
                        </a:rPr>
                        <a:t>Nombre d’unités de consommation par foyer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-</a:t>
                      </a:r>
                      <a:r>
                        <a:rPr lang="fr-FR" sz="550" u="none" strike="noStrike" dirty="0" smtClean="0">
                          <a:effectLst/>
                        </a:rPr>
                        <a:t>0,240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Présence d’enfants de moins de 6 ans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0,131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81">
                <a:tc vMerge="1">
                  <a:txBody>
                    <a:bodyPr/>
                    <a:lstStyle/>
                    <a:p>
                      <a:pPr algn="l" rtl="0" fontAlgn="ctr"/>
                      <a:endParaRPr lang="fr-FR" sz="55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6828" marR="6828" marT="68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550" u="none" strike="noStrike" dirty="0">
                          <a:effectLst/>
                        </a:rPr>
                        <a:t>Niveau d'éducation supérieur ou équivalent au baccalauréat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0,343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 dirty="0">
                          <a:effectLst/>
                        </a:rPr>
                        <a:t>Habitudes du ménage</a:t>
                      </a:r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  <a:p>
                      <a:pPr algn="ctr" rtl="0" fontAlgn="ctr"/>
                      <a:r>
                        <a:rPr lang="fr-FR" sz="700" u="none" strike="noStrike" dirty="0">
                          <a:effectLst/>
                        </a:rPr>
                        <a:t> </a:t>
                      </a:r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Le ménage fréquente des magasins traditionnels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1,027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81">
                <a:tc vMerge="1">
                  <a:txBody>
                    <a:bodyPr/>
                    <a:lstStyle/>
                    <a:p>
                      <a:pPr algn="l" rtl="0" fontAlgn="ctr"/>
                      <a:endParaRPr lang="fr-FR" sz="55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6828" marR="6828" marT="6828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Le ménage possède un potager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0,144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81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 dirty="0">
                          <a:effectLst/>
                        </a:rPr>
                        <a:t>Prix</a:t>
                      </a:r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Rapport des indices de prix : Indice de prix bio / indice de prix non bio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-1,503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81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 dirty="0">
                          <a:effectLst/>
                        </a:rPr>
                        <a:t>Environnement du </a:t>
                      </a:r>
                      <a:r>
                        <a:rPr lang="fr-FR" sz="700" u="none" strike="noStrike" dirty="0" smtClean="0">
                          <a:effectLst/>
                        </a:rPr>
                        <a:t>ménage</a:t>
                      </a:r>
                      <a:r>
                        <a:rPr lang="fr-FR" sz="700" u="none" strike="noStrike" dirty="0">
                          <a:effectLst/>
                        </a:rPr>
                        <a:t> </a:t>
                      </a:r>
                      <a:endParaRPr lang="fr-F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Nombre de détaillants de proximité dans le bassin de vie/surface du bassin de vie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23,705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81">
                <a:tc vMerge="1">
                  <a:txBody>
                    <a:bodyPr/>
                    <a:lstStyle/>
                    <a:p>
                      <a:pPr algn="l" rtl="0" fontAlgn="ctr"/>
                      <a:endParaRPr lang="fr-FR" sz="55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6828" marR="6828" marT="6828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Nombre de magasins Hard Discount dans le bassin de vie/surface du bassin de vie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-305,334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81">
                <a:tc vMerge="1">
                  <a:txBody>
                    <a:bodyPr/>
                    <a:lstStyle/>
                    <a:p>
                      <a:pPr algn="l" rtl="0" fontAlgn="ctr"/>
                      <a:endParaRPr lang="fr-FR" sz="55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6828" marR="6828" marT="6828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Nombre d'opérateurs aval AB au bassin de vie / superficie du bassin de vie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154,375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81">
                <a:tc vMerge="1">
                  <a:txBody>
                    <a:bodyPr/>
                    <a:lstStyle/>
                    <a:p>
                      <a:pPr algn="l" rtl="0" fontAlgn="ctr"/>
                      <a:endParaRPr lang="fr-FR" sz="55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6828" marR="6828" marT="6828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Quotient localisé part de </a:t>
                      </a:r>
                      <a:r>
                        <a:rPr lang="fr-FR" sz="550" u="none" strike="noStrike" dirty="0" err="1">
                          <a:effectLst/>
                        </a:rPr>
                        <a:t>SAU</a:t>
                      </a:r>
                      <a:r>
                        <a:rPr lang="fr-FR" sz="550" u="none" strike="noStrike" dirty="0">
                          <a:effectLst/>
                        </a:rPr>
                        <a:t> du département convertie en bio 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0,103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2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fr-FR" sz="7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Paramètres </a:t>
                      </a:r>
                      <a:r>
                        <a:rPr lang="fr-FR" sz="700" b="1" u="none" strike="noStrik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Heckamn</a:t>
                      </a:r>
                      <a:endParaRPr lang="fr-FR" sz="7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athrho</a:t>
                      </a:r>
                      <a:endParaRPr lang="fr-FR" sz="5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1,791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lnsigma</a:t>
                      </a:r>
                      <a:endParaRPr lang="fr-FR" sz="5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0,600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rho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0,946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sigma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1,822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lambda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1,723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81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55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Wald test of </a:t>
                      </a:r>
                      <a:r>
                        <a:rPr lang="en-US" sz="550" b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indep</a:t>
                      </a:r>
                      <a:r>
                        <a:rPr lang="en-US" sz="55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eqns. (rho = 0): chi2(1) =  3031.86   </a:t>
                      </a:r>
                      <a:r>
                        <a:rPr lang="en-US" sz="550" b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Prob</a:t>
                      </a:r>
                      <a:r>
                        <a:rPr lang="en-US" sz="55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&gt; chi2 = 0.0000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rtl="0" fontAlgn="ctr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8" marR="6828" marT="6828" marB="0" anchor="ctr"/>
                </a:tc>
                <a:tc hMerge="1">
                  <a:txBody>
                    <a:bodyPr/>
                    <a:lstStyle/>
                    <a:p>
                      <a:pPr algn="r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8" marR="6828" marT="6828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28" marR="6828" marT="6828" marB="0" anchor="ctr"/>
                </a:tc>
              </a:tr>
              <a:tr h="13655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550" b="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Signif</a:t>
                      </a:r>
                      <a:r>
                        <a:rPr lang="fr-FR" sz="5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. codes:  0 ‘***’ 0.001 ‘**’ 0.01 ‘*’ 0.05 ‘.’ 0.1 ‘ ’ 1</a:t>
                      </a:r>
                      <a:endParaRPr lang="fr-FR" sz="550" b="0" i="0" u="none" strike="noStrike" dirty="0">
                        <a:solidFill>
                          <a:schemeClr val="tx1"/>
                        </a:solidFill>
                        <a:effectLst/>
                        <a:latin typeface="Lucida Console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980728" y="212036"/>
            <a:ext cx="45365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100" b="1" dirty="0" smtClean="0"/>
              <a:t>Résultats étape 2 (régression linéaire)</a:t>
            </a:r>
            <a:endParaRPr lang="fr-FR" sz="2100" b="1" dirty="0"/>
          </a:p>
        </p:txBody>
      </p:sp>
    </p:spTree>
    <p:extLst>
      <p:ext uri="{BB962C8B-B14F-4D97-AF65-F5344CB8AC3E}">
        <p14:creationId xmlns:p14="http://schemas.microsoft.com/office/powerpoint/2010/main" val="116213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78650" y="915566"/>
            <a:ext cx="6318702" cy="3506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14300">
              <a:spcAft>
                <a:spcPts val="450"/>
              </a:spcAft>
            </a:pPr>
            <a:r>
              <a:rPr lang="fr-FR" sz="1400" dirty="0" smtClean="0"/>
              <a:t>A partir d’un échantillon important (15000 observations) :</a:t>
            </a:r>
          </a:p>
          <a:p>
            <a:pPr indent="-114300">
              <a:spcAft>
                <a:spcPts val="450"/>
              </a:spcAft>
            </a:pPr>
            <a:r>
              <a:rPr lang="fr-FR" sz="1400" dirty="0" smtClean="0"/>
              <a:t>Le rôle des facteurs </a:t>
            </a:r>
            <a:r>
              <a:rPr lang="fr-FR" sz="1400" b="1" dirty="0" smtClean="0"/>
              <a:t>individuels</a:t>
            </a:r>
            <a:r>
              <a:rPr lang="fr-FR" sz="1400" dirty="0" smtClean="0"/>
              <a:t> des ménages :</a:t>
            </a:r>
          </a:p>
          <a:p>
            <a:pPr marL="600075" lvl="1" indent="-257175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fr-FR" sz="1200" dirty="0"/>
              <a:t>Le revenu du ménage: peu de différence, à part avec les revenus les plus </a:t>
            </a:r>
            <a:r>
              <a:rPr lang="fr-FR" sz="1200" dirty="0" smtClean="0"/>
              <a:t>aisés;</a:t>
            </a:r>
            <a:endParaRPr lang="fr-FR" sz="1200" dirty="0"/>
          </a:p>
          <a:p>
            <a:pPr marL="600075" lvl="1" indent="-257175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fr-FR" sz="1200" dirty="0" smtClean="0"/>
              <a:t>Le prix joue </a:t>
            </a:r>
            <a:r>
              <a:rPr lang="fr-FR" sz="1200" dirty="0" smtClean="0"/>
              <a:t>via </a:t>
            </a:r>
            <a:r>
              <a:rPr lang="fr-FR" sz="1200" dirty="0" smtClean="0"/>
              <a:t>le ratio prix Bio/Non </a:t>
            </a:r>
            <a:r>
              <a:rPr lang="fr-FR" sz="1200" dirty="0" smtClean="0"/>
              <a:t>Bio;</a:t>
            </a:r>
            <a:endParaRPr lang="fr-FR" sz="1200" dirty="0">
              <a:solidFill>
                <a:srgbClr val="FF0000"/>
              </a:solidFill>
            </a:endParaRPr>
          </a:p>
          <a:p>
            <a:pPr marL="600075" lvl="1" indent="-257175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fr-FR" sz="1200" dirty="0"/>
              <a:t>L</a:t>
            </a:r>
            <a:r>
              <a:rPr lang="fr-FR" sz="1200" dirty="0" smtClean="0"/>
              <a:t>e </a:t>
            </a:r>
            <a:r>
              <a:rPr lang="fr-FR" sz="1200" dirty="0"/>
              <a:t>niveau d’éducation impactent positivement sur les quantités bio </a:t>
            </a:r>
            <a:r>
              <a:rPr lang="fr-FR" sz="1200" dirty="0" smtClean="0"/>
              <a:t>achetées;</a:t>
            </a:r>
          </a:p>
          <a:p>
            <a:pPr marL="600075" lvl="1" indent="-257175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fr-FR" sz="1200" dirty="0" smtClean="0"/>
              <a:t>L’âge joue positivement jusqu’à 57 ans;</a:t>
            </a:r>
            <a:endParaRPr lang="fr-FR" sz="1200" dirty="0"/>
          </a:p>
          <a:p>
            <a:pPr marL="600075" lvl="1" indent="-257175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fr-FR" sz="1200" dirty="0"/>
              <a:t>Le présence d’enfants en bas-âge favorise la consommation de </a:t>
            </a:r>
            <a:r>
              <a:rPr lang="fr-FR" sz="1200" dirty="0" smtClean="0"/>
              <a:t>bio;</a:t>
            </a:r>
            <a:endParaRPr lang="fr-FR" sz="1200" dirty="0" smtClean="0"/>
          </a:p>
          <a:p>
            <a:pPr indent="-114300">
              <a:spcAft>
                <a:spcPts val="450"/>
              </a:spcAft>
            </a:pPr>
            <a:endParaRPr lang="fr-FR" sz="1400" dirty="0" smtClean="0"/>
          </a:p>
          <a:p>
            <a:pPr indent="-114300">
              <a:spcAft>
                <a:spcPts val="450"/>
              </a:spcAft>
            </a:pPr>
            <a:r>
              <a:rPr lang="fr-FR" sz="1400" dirty="0" smtClean="0"/>
              <a:t>Des éléments nouveaux pour considérer le rôle de </a:t>
            </a:r>
            <a:r>
              <a:rPr lang="fr-FR" sz="1400" b="1" dirty="0" smtClean="0"/>
              <a:t>l’environnement</a:t>
            </a:r>
            <a:r>
              <a:rPr lang="fr-FR" sz="1400" dirty="0" smtClean="0"/>
              <a:t> des ménages :</a:t>
            </a:r>
          </a:p>
          <a:p>
            <a:pPr marL="600075" lvl="1" indent="-257175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fr-FR" sz="1200" dirty="0" smtClean="0"/>
              <a:t>Les </a:t>
            </a:r>
            <a:r>
              <a:rPr lang="fr-FR" sz="1200" dirty="0"/>
              <a:t>ménages ayant un lien fort à la proximité (magasins locaux) consomment plus de </a:t>
            </a:r>
            <a:r>
              <a:rPr lang="fr-FR" sz="1200" dirty="0" smtClean="0"/>
              <a:t>bio; idem pour ceux possédant un </a:t>
            </a:r>
            <a:r>
              <a:rPr lang="fr-FR" sz="1200" dirty="0" smtClean="0"/>
              <a:t>potager;</a:t>
            </a:r>
          </a:p>
          <a:p>
            <a:pPr marL="600075" lvl="1" indent="-257175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fr-FR" sz="1200" dirty="0" smtClean="0"/>
              <a:t>La présence </a:t>
            </a:r>
            <a:r>
              <a:rPr lang="fr-FR" sz="1200" dirty="0" smtClean="0"/>
              <a:t>d’hard discount joue </a:t>
            </a:r>
            <a:r>
              <a:rPr lang="fr-FR" sz="1200" dirty="0" smtClean="0"/>
              <a:t>négativement;</a:t>
            </a:r>
            <a:endParaRPr lang="fr-FR" sz="1200" dirty="0"/>
          </a:p>
          <a:p>
            <a:pPr marL="600075" lvl="1" indent="-257175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fr-FR" sz="1200" dirty="0" smtClean="0"/>
              <a:t>La présence d’opérateurs </a:t>
            </a:r>
            <a:r>
              <a:rPr lang="fr-FR" sz="1200" dirty="0"/>
              <a:t>b</a:t>
            </a:r>
            <a:r>
              <a:rPr lang="fr-FR" sz="1200" dirty="0" smtClean="0"/>
              <a:t>io (production/aval) est lié à un plus grande part de marché en bio</a:t>
            </a:r>
            <a:endParaRPr lang="fr-FR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980728" y="365977"/>
            <a:ext cx="43204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100" b="1" dirty="0" smtClean="0"/>
              <a:t>Principaux résultats</a:t>
            </a:r>
            <a:endParaRPr lang="fr-FR" sz="2100" b="1" dirty="0"/>
          </a:p>
        </p:txBody>
      </p:sp>
    </p:spTree>
    <p:extLst>
      <p:ext uri="{BB962C8B-B14F-4D97-AF65-F5344CB8AC3E}">
        <p14:creationId xmlns:p14="http://schemas.microsoft.com/office/powerpoint/2010/main" val="283879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980728" y="411510"/>
            <a:ext cx="267810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100" b="1" dirty="0" smtClean="0"/>
              <a:t>Perspectives et limites</a:t>
            </a:r>
            <a:endParaRPr lang="fr-FR" sz="21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548680" y="1635646"/>
            <a:ext cx="5778642" cy="2195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algn="just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fr-FR" sz="1500" dirty="0" smtClean="0"/>
              <a:t>Étape </a:t>
            </a:r>
            <a:r>
              <a:rPr lang="fr-FR" sz="1500" dirty="0"/>
              <a:t>1 : prédiction achat / ou </a:t>
            </a:r>
            <a:r>
              <a:rPr lang="fr-FR" sz="1500" dirty="0" smtClean="0"/>
              <a:t>non; complexité pour </a:t>
            </a:r>
            <a:r>
              <a:rPr lang="fr-FR" sz="1500" dirty="0" smtClean="0"/>
              <a:t>capter le phénomène et séparer </a:t>
            </a:r>
            <a:r>
              <a:rPr lang="fr-FR" sz="1500" dirty="0" smtClean="0"/>
              <a:t>empiriquement les 2 processus (choix achat AB et part de l’AB dans les achats)</a:t>
            </a:r>
            <a:endParaRPr lang="fr-FR" sz="1500" dirty="0"/>
          </a:p>
          <a:p>
            <a:pPr marL="214313" indent="-214313" algn="just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fr-FR" sz="1500" dirty="0"/>
              <a:t>On travaille sur l’achat du bio en supermarché, il manque l’info </a:t>
            </a:r>
            <a:r>
              <a:rPr lang="fr-FR" sz="1500" dirty="0" smtClean="0"/>
              <a:t>sur les autres canaux.</a:t>
            </a:r>
            <a:endParaRPr lang="fr-FR" sz="1500" dirty="0"/>
          </a:p>
          <a:p>
            <a:pPr marL="214313" indent="-214313" algn="just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fr-FR" sz="1500" dirty="0"/>
              <a:t>D’autres variables sur le ménage </a:t>
            </a:r>
            <a:r>
              <a:rPr lang="fr-FR" sz="1500" dirty="0" smtClean="0"/>
              <a:t>sont manquantes</a:t>
            </a:r>
          </a:p>
          <a:p>
            <a:pPr marL="214313" indent="-214313" algn="just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fr-FR" sz="1500" dirty="0" smtClean="0"/>
              <a:t>Plusieurs niveaux de regroupement </a:t>
            </a:r>
            <a:r>
              <a:rPr lang="fr-FR" sz="1500" dirty="0" smtClean="0">
                <a:sym typeface="Wingdings" panose="05000000000000000000" pitchFamily="2" charset="2"/>
              </a:rPr>
              <a:t></a:t>
            </a:r>
            <a:r>
              <a:rPr lang="fr-FR" sz="1500" dirty="0" smtClean="0"/>
              <a:t> </a:t>
            </a:r>
            <a:r>
              <a:rPr lang="fr-FR" sz="1500" dirty="0" smtClean="0"/>
              <a:t>modèle </a:t>
            </a:r>
            <a:r>
              <a:rPr lang="fr-FR" sz="1500" dirty="0" smtClean="0"/>
              <a:t>multiniveau ?</a:t>
            </a:r>
            <a:endParaRPr lang="fr-FR" sz="1500" dirty="0" smtClean="0"/>
          </a:p>
          <a:p>
            <a:pPr marL="214313" indent="-214313" algn="just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fr-FR" sz="1500" dirty="0" smtClean="0"/>
              <a:t>Particularité de certaines régions (région parisienne notamment)</a:t>
            </a:r>
            <a:endParaRPr lang="fr-FR" sz="1500" dirty="0"/>
          </a:p>
        </p:txBody>
      </p:sp>
    </p:spTree>
    <p:extLst>
      <p:ext uri="{BB962C8B-B14F-4D97-AF65-F5344CB8AC3E}">
        <p14:creationId xmlns:p14="http://schemas.microsoft.com/office/powerpoint/2010/main" val="274550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977651"/>
              </p:ext>
            </p:extLst>
          </p:nvPr>
        </p:nvGraphicFramePr>
        <p:xfrm>
          <a:off x="404664" y="1023846"/>
          <a:ext cx="6065975" cy="2412000"/>
        </p:xfrm>
        <a:graphic>
          <a:graphicData uri="http://schemas.openxmlformats.org/drawingml/2006/table">
            <a:tbl>
              <a:tblPr firstRow="1" firstCol="1">
                <a:tableStyleId>{F5AB1C69-6EDB-4FF4-983F-18BD219EF322}</a:tableStyleId>
              </a:tblPr>
              <a:tblGrid>
                <a:gridCol w="401556"/>
                <a:gridCol w="905281"/>
                <a:gridCol w="2599138"/>
                <a:gridCol w="360000"/>
                <a:gridCol w="360000"/>
                <a:gridCol w="360000"/>
                <a:gridCol w="360000"/>
                <a:gridCol w="360000"/>
                <a:gridCol w="360000"/>
              </a:tblGrid>
              <a:tr h="252000"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55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Variable</a:t>
                      </a:r>
                      <a:endParaRPr lang="fr-FR" sz="55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550" u="none" strike="noStrike" dirty="0">
                          <a:effectLst/>
                        </a:rPr>
                        <a:t>Tous ménages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550" u="none" strike="noStrike" dirty="0">
                          <a:effectLst/>
                        </a:rPr>
                        <a:t>Tous ménages hors bassin de vie paris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550" u="none" strike="noStrike" dirty="0">
                          <a:effectLst/>
                        </a:rPr>
                        <a:t>Tous ménages hors ville de Paris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08000">
                <a:tc rowSpan="19"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 err="1">
                          <a:effectLst/>
                        </a:rPr>
                        <a:t>Etape</a:t>
                      </a:r>
                      <a:r>
                        <a:rPr lang="fr-FR" sz="550" u="none" strike="noStrike" dirty="0">
                          <a:effectLst/>
                        </a:rPr>
                        <a:t> </a:t>
                      </a:r>
                      <a:r>
                        <a:rPr lang="fr-FR" sz="550" u="none" strike="noStrike" dirty="0" smtClean="0">
                          <a:effectLst/>
                        </a:rPr>
                        <a:t>1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FR" sz="5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L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constante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0,33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0,22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 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0,32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 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rowSpan="10">
                  <a:txBody>
                    <a:bodyPr/>
                    <a:lstStyle/>
                    <a:p>
                      <a:pPr algn="ctr" rtl="0" fontAlgn="ctr"/>
                      <a:r>
                        <a:rPr lang="fr-FR" sz="55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Caractéristiques du ménage </a:t>
                      </a:r>
                      <a:endParaRPr lang="fr-FR" sz="5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L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Le ménage habite une zone urbaine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0,01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0,01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0,02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 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Classe de revenu : aisée (1)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0,17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0,15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0,18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Classe de revenu : moyenne Supérieure (2)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0,06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0,07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0,06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Classe de revenu : moyenne inférieure (3)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-0,01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-0,02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-0,01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 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Classe de revenu : modeste (4)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5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Ref</a:t>
                      </a:r>
                      <a:r>
                        <a:rPr lang="fr-FR" sz="5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5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Ref</a:t>
                      </a:r>
                      <a:r>
                        <a:rPr lang="fr-FR" sz="5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5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Ref</a:t>
                      </a:r>
                      <a:r>
                        <a:rPr lang="fr-FR" sz="5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 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Age du paneliste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0,03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0,03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0,03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>
                          <a:effectLst/>
                        </a:rPr>
                        <a:t>Age du paneliste ²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0,00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0,00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0,00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550" u="none" strike="noStrike" dirty="0">
                          <a:effectLst/>
                        </a:rPr>
                        <a:t>Nombre d’unités de consommation par foyer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-0,09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-0,07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-0,08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Présence d’enfants de moins de 6 ans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0,07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0,07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0,07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550" u="none" strike="noStrike" dirty="0">
                          <a:effectLst/>
                        </a:rPr>
                        <a:t>Niveau d'éducation supérieur ou équivalent au baccalauréat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0,17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0,17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0,17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fr-FR" sz="55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Habitudes du ménage</a:t>
                      </a:r>
                      <a:endParaRPr lang="fr-FR" sz="5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L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Le ménage fréquente des magasins traditionnels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0,55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0,57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0,55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Le ménage possède un potager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0,08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0,09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0,08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Nombre d’achats réalisés par le ménage sur les 14 produits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0,00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0,00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0,00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55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Prix</a:t>
                      </a:r>
                      <a:endParaRPr lang="fr-FR" sz="5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L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Rapport des indices de prix : Indice de prix bio / indice de prix non bio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-0,89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-0,87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-0,89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fr-FR" sz="55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Environnement du ménage</a:t>
                      </a:r>
                      <a:endParaRPr lang="fr-FR" sz="5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L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Nombre de détaillants de proximité dans le bassin de vie/surface du bassin de vie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14,10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20,99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12,21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 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Nombre de magasins Hard Discount dans le bassin de vie/surface du bassin de vie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-121,80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-134,70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-115,50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Nombre d'opérateurs aval AB au bassin de vie / superficie du bassin de vie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64,95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59,46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65,77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 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Quotient localisé part de </a:t>
                      </a:r>
                      <a:r>
                        <a:rPr lang="fr-FR" sz="550" u="none" strike="noStrike" dirty="0" err="1">
                          <a:effectLst/>
                        </a:rPr>
                        <a:t>SAU</a:t>
                      </a:r>
                      <a:r>
                        <a:rPr lang="fr-FR" sz="550" u="none" strike="noStrike" dirty="0">
                          <a:effectLst/>
                        </a:rPr>
                        <a:t> du département convertie en bio 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0,05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0,05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0,05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00">
                <a:tc gridSpan="2">
                  <a:txBody>
                    <a:bodyPr/>
                    <a:lstStyle/>
                    <a:p>
                      <a:pPr algn="ctr" fontAlgn="b"/>
                      <a:endParaRPr lang="fr-FR" sz="5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5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Observations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14540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 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12369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 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14197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 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980728" y="411510"/>
            <a:ext cx="237751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100" b="1" dirty="0" smtClean="0"/>
              <a:t>Effet Paris ? Étape 1</a:t>
            </a:r>
            <a:endParaRPr lang="fr-FR" sz="2100" b="1" dirty="0"/>
          </a:p>
        </p:txBody>
      </p:sp>
    </p:spTree>
    <p:extLst>
      <p:ext uri="{BB962C8B-B14F-4D97-AF65-F5344CB8AC3E}">
        <p14:creationId xmlns:p14="http://schemas.microsoft.com/office/powerpoint/2010/main" val="35496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506754"/>
              </p:ext>
            </p:extLst>
          </p:nvPr>
        </p:nvGraphicFramePr>
        <p:xfrm>
          <a:off x="404664" y="1059582"/>
          <a:ext cx="6065975" cy="2520000"/>
        </p:xfrm>
        <a:graphic>
          <a:graphicData uri="http://schemas.openxmlformats.org/drawingml/2006/table">
            <a:tbl>
              <a:tblPr firstRow="1" firstCol="1">
                <a:tableStyleId>{F5AB1C69-6EDB-4FF4-983F-18BD219EF322}</a:tableStyleId>
              </a:tblPr>
              <a:tblGrid>
                <a:gridCol w="401556"/>
                <a:gridCol w="905281"/>
                <a:gridCol w="2599138"/>
                <a:gridCol w="360000"/>
                <a:gridCol w="360000"/>
                <a:gridCol w="360000"/>
                <a:gridCol w="360000"/>
                <a:gridCol w="360000"/>
                <a:gridCol w="360000"/>
              </a:tblGrid>
              <a:tr h="252000"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55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Variable</a:t>
                      </a:r>
                      <a:endParaRPr lang="fr-FR" sz="55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550" u="none" strike="noStrike" dirty="0">
                          <a:effectLst/>
                        </a:rPr>
                        <a:t>Tous ménages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550" u="none" strike="noStrike" dirty="0">
                          <a:effectLst/>
                        </a:rPr>
                        <a:t>Tous ménages hors bassin de vie paris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550" u="none" strike="noStrike" dirty="0">
                          <a:effectLst/>
                        </a:rPr>
                        <a:t>Tous ménages hors ville de Paris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08000">
                <a:tc rowSpan="18"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 err="1">
                          <a:effectLst/>
                        </a:rPr>
                        <a:t>Etape</a:t>
                      </a:r>
                      <a:r>
                        <a:rPr lang="fr-FR" sz="550" u="none" strike="noStrike" dirty="0">
                          <a:effectLst/>
                        </a:rPr>
                        <a:t> </a:t>
                      </a:r>
                      <a:r>
                        <a:rPr lang="fr-FR" sz="550" u="none" strike="noStrike" dirty="0" smtClean="0">
                          <a:effectLst/>
                        </a:rPr>
                        <a:t>2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FR" sz="5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L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 err="1">
                          <a:effectLst/>
                        </a:rPr>
                        <a:t>contante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-3,60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-3,80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-3,63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rowSpan="10">
                  <a:txBody>
                    <a:bodyPr/>
                    <a:lstStyle/>
                    <a:p>
                      <a:pPr algn="ctr" rtl="0" fontAlgn="ctr"/>
                      <a:r>
                        <a:rPr lang="fr-FR" sz="55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Caractéristiques du ménage </a:t>
                      </a:r>
                      <a:endParaRPr lang="fr-FR" sz="5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L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Le ménage habite une zone urbaine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0,09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0,09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0,09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Classe de revenu : aisée (1)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0,21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0,23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0,24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Classe de revenu : moyenne Supérieure (2)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0,07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0,07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0,08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 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Classe de revenu : moyenne inférieure (3)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-0,10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-0,09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-0,10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 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Classe de revenu : modeste (4)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Ref</a:t>
                      </a:r>
                      <a:r>
                        <a:rPr lang="fr-FR" sz="5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5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Ref</a:t>
                      </a:r>
                      <a:r>
                        <a:rPr lang="fr-FR" sz="5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5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Ref</a:t>
                      </a:r>
                      <a:r>
                        <a:rPr lang="fr-FR" sz="5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 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Age du paneliste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0,04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0,04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0,04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Age du paneliste ²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0,00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0,00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0,00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550" u="none" strike="noStrike" dirty="0">
                          <a:effectLst/>
                        </a:rPr>
                        <a:t>Nombre d’unités de consommation par foyer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-0,24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-0,21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-0,23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Présence d’enfants de moins de 6 ans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0,13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0,14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0,14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550" u="none" strike="noStrike" dirty="0">
                          <a:effectLst/>
                        </a:rPr>
                        <a:t>Niveau d'éducation supérieur ou équivalent au baccalauréat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0,34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0,35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0,35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55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Habitudes du ménage</a:t>
                      </a:r>
                      <a:endParaRPr lang="fr-FR" sz="5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L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Le ménage fréquente des magasins traditionnels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1,03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1,09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1,02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Le ménage possède un potager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0,14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0,15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0,16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55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Prix</a:t>
                      </a:r>
                      <a:endParaRPr lang="fr-FR" sz="5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L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Rapport des indices de prix : Indice de prix bio / indice de prix non bio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-1,50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-1,51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-1,51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fr-FR" sz="55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Environnement du ménage</a:t>
                      </a:r>
                      <a:endParaRPr lang="fr-FR" sz="5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L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Nombre de détaillants de proximité dans le bassin de vie/surface du bassin de vie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23,70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26,78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18,98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Nombre de magasins Hard Discount dans le bassin de vie/surface du bassin de vie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-305,30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-308,70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-291,70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Nombre d'opérateurs aval AB au bassin de vie / superficie du bassin de vie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154,40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151,70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158,20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>
                          <a:effectLst/>
                        </a:rPr>
                        <a:t>Quotient localisé part de </a:t>
                      </a:r>
                      <a:r>
                        <a:rPr lang="fr-FR" sz="550" u="none" strike="noStrike" dirty="0" err="1">
                          <a:effectLst/>
                        </a:rPr>
                        <a:t>SAU</a:t>
                      </a:r>
                      <a:r>
                        <a:rPr lang="fr-FR" sz="550" u="none" strike="noStrike" dirty="0">
                          <a:effectLst/>
                        </a:rPr>
                        <a:t> du département convertie en bio 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0,10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0,11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0,11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00">
                <a:tc rowSpan="3" gridSpan="2">
                  <a:txBody>
                    <a:bodyPr/>
                    <a:lstStyle/>
                    <a:p>
                      <a:pPr algn="ctr" fontAlgn="b"/>
                      <a:r>
                        <a:rPr lang="fr-FR" sz="55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Paramètres </a:t>
                      </a:r>
                      <a:r>
                        <a:rPr lang="fr-FR" sz="550" b="1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Heckman</a:t>
                      </a:r>
                      <a:endParaRPr lang="fr-FR" sz="5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 err="1">
                          <a:effectLst/>
                        </a:rPr>
                        <a:t>athrho</a:t>
                      </a:r>
                      <a:r>
                        <a:rPr lang="fr-FR" sz="550" u="none" strike="noStrike" dirty="0">
                          <a:effectLst/>
                        </a:rPr>
                        <a:t> 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1,79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1,80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1,80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08000">
                <a:tc gridSpan="2"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hMerge="1" vMerge="1">
                  <a:txBody>
                    <a:bodyPr/>
                    <a:lstStyle/>
                    <a:p>
                      <a:pPr algn="l" fontAlgn="b"/>
                      <a:endParaRPr lang="fr-FR" sz="5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550" u="none" strike="noStrike" dirty="0" err="1">
                          <a:effectLst/>
                        </a:rPr>
                        <a:t>lnsigma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0,60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0,62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***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0,60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***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</a:tr>
              <a:tr h="108000">
                <a:tc gridSpan="2" vMerge="1">
                  <a:txBody>
                    <a:bodyPr/>
                    <a:lstStyle/>
                    <a:p>
                      <a:pPr algn="l" fontAlgn="b"/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 hMerge="1" vMerge="1">
                  <a:txBody>
                    <a:bodyPr/>
                    <a:lstStyle/>
                    <a:p>
                      <a:pPr algn="l" fontAlgn="b"/>
                      <a:endParaRPr lang="fr-FR" sz="5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Observations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 dirty="0">
                          <a:effectLst/>
                        </a:rPr>
                        <a:t>14540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 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12369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>
                          <a:effectLst/>
                        </a:rPr>
                        <a:t> 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50" u="none" strike="noStrike">
                          <a:effectLst/>
                        </a:rPr>
                        <a:t>14197</a:t>
                      </a:r>
                      <a:endParaRPr lang="fr-FR" sz="5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50" u="none" strike="noStrike" dirty="0">
                          <a:effectLst/>
                        </a:rPr>
                        <a:t> </a:t>
                      </a:r>
                      <a:endParaRPr lang="fr-FR" sz="5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3959" marB="0" anchor="ctr"/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980728" y="411510"/>
            <a:ext cx="237751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100" b="1" dirty="0" smtClean="0"/>
              <a:t>Effet Paris ? Étape 2</a:t>
            </a:r>
            <a:endParaRPr lang="fr-FR" sz="2100" b="1" dirty="0"/>
          </a:p>
        </p:txBody>
      </p:sp>
    </p:spTree>
    <p:extLst>
      <p:ext uri="{BB962C8B-B14F-4D97-AF65-F5344CB8AC3E}">
        <p14:creationId xmlns:p14="http://schemas.microsoft.com/office/powerpoint/2010/main" val="1694200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980728" y="411510"/>
            <a:ext cx="405899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100" b="1" dirty="0"/>
              <a:t>La consommation de </a:t>
            </a:r>
            <a:r>
              <a:rPr lang="fr-FR" sz="2100" b="1" dirty="0" smtClean="0"/>
              <a:t>bio en France</a:t>
            </a:r>
            <a:endParaRPr lang="fr-FR" sz="21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620688" y="987574"/>
            <a:ext cx="583264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50" dirty="0" smtClean="0"/>
              <a:t>2012 : </a:t>
            </a:r>
            <a:r>
              <a:rPr lang="fr-FR" sz="1350" b="1" dirty="0" smtClean="0"/>
              <a:t>2,4</a:t>
            </a:r>
            <a:r>
              <a:rPr lang="fr-FR" sz="1350" b="1" dirty="0"/>
              <a:t>% </a:t>
            </a:r>
            <a:r>
              <a:rPr lang="fr-FR" sz="1350" dirty="0"/>
              <a:t>de la consommation alimentaire (1,3% en 2007) soit 4,2 milliards d’€</a:t>
            </a:r>
          </a:p>
          <a:p>
            <a:r>
              <a:rPr lang="fr-FR" sz="1350" dirty="0"/>
              <a:t>	</a:t>
            </a:r>
            <a:r>
              <a:rPr lang="fr-FR" sz="1350" dirty="0" smtClean="0">
                <a:sym typeface="Wingdings" panose="05000000000000000000" pitchFamily="2" charset="2"/>
              </a:rPr>
              <a:t></a:t>
            </a:r>
            <a:r>
              <a:rPr lang="fr-FR" sz="1350" dirty="0" smtClean="0"/>
              <a:t> </a:t>
            </a:r>
            <a:r>
              <a:rPr lang="fr-FR" sz="1350" dirty="0"/>
              <a:t>1/3 des produits AB sont importés</a:t>
            </a:r>
          </a:p>
          <a:p>
            <a:endParaRPr lang="fr-FR" sz="135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50" dirty="0"/>
              <a:t>Objectif Ambition Bio 2017 : 20% bio dans la restauration collective d’Etat et doublement de la </a:t>
            </a:r>
            <a:r>
              <a:rPr lang="fr-FR" sz="1350" dirty="0" smtClean="0"/>
              <a:t>surface en AB</a:t>
            </a:r>
            <a:endParaRPr lang="fr-FR" sz="1350" dirty="0"/>
          </a:p>
        </p:txBody>
      </p:sp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7722344"/>
              </p:ext>
            </p:extLst>
          </p:nvPr>
        </p:nvGraphicFramePr>
        <p:xfrm>
          <a:off x="1543518" y="2283718"/>
          <a:ext cx="3986988" cy="2088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5167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20688" y="356052"/>
            <a:ext cx="64807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100" b="1" dirty="0"/>
              <a:t>Les consommateurs et les produits bio : pourquoi?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639831" y="1275606"/>
            <a:ext cx="5724636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/>
              <a:t>Les </a:t>
            </a:r>
            <a:r>
              <a:rPr lang="fr-FR" sz="1350" b="1" dirty="0"/>
              <a:t>motivations</a:t>
            </a:r>
            <a:r>
              <a:rPr lang="fr-FR" sz="1350" dirty="0"/>
              <a:t> d’achats des produits bio: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50" dirty="0"/>
              <a:t>Préserver l’environnement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50" dirty="0"/>
              <a:t>Préserver sa santé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50" dirty="0"/>
              <a:t>Consommer des produits de meilleure qualité</a:t>
            </a:r>
          </a:p>
          <a:p>
            <a:pPr marL="214313" indent="-214313">
              <a:buFontTx/>
              <a:buChar char="-"/>
            </a:pPr>
            <a:endParaRPr lang="fr-FR" sz="1350" dirty="0"/>
          </a:p>
          <a:p>
            <a:r>
              <a:rPr lang="fr-FR" sz="1350" dirty="0"/>
              <a:t>Beaucoup d’études sont réalisées à partir d’enquêtes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50" b="1" dirty="0"/>
              <a:t>Santé</a:t>
            </a:r>
            <a:r>
              <a:rPr lang="fr-FR" sz="1350" dirty="0"/>
              <a:t> : </a:t>
            </a:r>
            <a:r>
              <a:rPr lang="en-US" sz="1350" dirty="0"/>
              <a:t>Magnusson </a:t>
            </a:r>
            <a:r>
              <a:rPr lang="en-US" sz="1350" i="1" dirty="0"/>
              <a:t>et al.</a:t>
            </a:r>
            <a:r>
              <a:rPr lang="en-US" sz="1350" dirty="0"/>
              <a:t> (2003), </a:t>
            </a:r>
            <a:r>
              <a:rPr lang="en-US" sz="1350" dirty="0" err="1"/>
              <a:t>Hughner</a:t>
            </a:r>
            <a:r>
              <a:rPr lang="en-US" sz="1350" dirty="0"/>
              <a:t> </a:t>
            </a:r>
            <a:r>
              <a:rPr lang="en-US" sz="1350" i="1" dirty="0"/>
              <a:t>et al.</a:t>
            </a:r>
            <a:r>
              <a:rPr lang="en-US" sz="1350" dirty="0"/>
              <a:t> (2007), </a:t>
            </a:r>
            <a:r>
              <a:rPr lang="fr-FR" sz="1350" dirty="0" err="1"/>
              <a:t>Wier</a:t>
            </a:r>
            <a:r>
              <a:rPr lang="fr-FR" sz="1350" dirty="0"/>
              <a:t> et al. (2008), </a:t>
            </a:r>
            <a:r>
              <a:rPr lang="en-US" sz="1350" dirty="0" err="1"/>
              <a:t>Mondelaers</a:t>
            </a:r>
            <a:r>
              <a:rPr lang="en-US" sz="1350" dirty="0"/>
              <a:t> </a:t>
            </a:r>
            <a:r>
              <a:rPr lang="en-US" sz="1350" i="1" dirty="0"/>
              <a:t>et al.</a:t>
            </a:r>
            <a:r>
              <a:rPr lang="en-US" sz="1350" dirty="0"/>
              <a:t> (2009);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50" dirty="0"/>
              <a:t> </a:t>
            </a:r>
            <a:r>
              <a:rPr lang="fr-FR" sz="1350" b="1" dirty="0"/>
              <a:t>Environnement </a:t>
            </a:r>
            <a:r>
              <a:rPr lang="fr-FR" sz="1350" dirty="0"/>
              <a:t> : </a:t>
            </a:r>
            <a:r>
              <a:rPr lang="fr-FR" sz="1350" dirty="0" err="1"/>
              <a:t>Honkanen</a:t>
            </a:r>
            <a:r>
              <a:rPr lang="fr-FR" sz="1350" dirty="0"/>
              <a:t> et al. (2005), </a:t>
            </a:r>
            <a:r>
              <a:rPr lang="fr-FR" sz="1350" i="1" dirty="0"/>
              <a:t>Durham (2007), l’Agence BIO (2010)</a:t>
            </a:r>
            <a:r>
              <a:rPr lang="fr-FR" sz="1350" dirty="0"/>
              <a:t> Bergès-Monier (2013);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50" b="1" dirty="0"/>
              <a:t>Qualité</a:t>
            </a:r>
            <a:r>
              <a:rPr lang="fr-FR" sz="1350" dirty="0"/>
              <a:t> : Griffith et </a:t>
            </a:r>
            <a:r>
              <a:rPr lang="fr-FR" sz="1350" dirty="0" err="1"/>
              <a:t>Nesheim</a:t>
            </a:r>
            <a:r>
              <a:rPr lang="fr-FR" sz="1350" dirty="0"/>
              <a:t> (2010)</a:t>
            </a:r>
          </a:p>
          <a:p>
            <a:endParaRPr lang="fr-FR" sz="1350" dirty="0"/>
          </a:p>
          <a:p>
            <a:endParaRPr lang="fr-FR" sz="1350" dirty="0"/>
          </a:p>
          <a:p>
            <a:pPr marL="214313" indent="-214313">
              <a:buFontTx/>
              <a:buChar char="-"/>
            </a:pPr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171795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980728" y="339502"/>
            <a:ext cx="518457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100" b="1" dirty="0"/>
              <a:t>Les consommateurs et les produits bio : qui?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96652" y="1527561"/>
            <a:ext cx="6156684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/>
              <a:t>Les caractéristiques </a:t>
            </a:r>
            <a:r>
              <a:rPr lang="fr-FR" sz="1350" b="1" dirty="0"/>
              <a:t>sociodémographiques</a:t>
            </a:r>
            <a:r>
              <a:rPr lang="fr-FR" sz="1350" dirty="0"/>
              <a:t> : </a:t>
            </a:r>
          </a:p>
          <a:p>
            <a:endParaRPr lang="fr-FR" sz="135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fr-FR" sz="1350" b="1" dirty="0"/>
              <a:t>Niveau d’éducation </a:t>
            </a:r>
            <a:r>
              <a:rPr lang="fr-FR" sz="1350" dirty="0"/>
              <a:t>: </a:t>
            </a:r>
            <a:r>
              <a:rPr lang="fr-FR" sz="1350" dirty="0" err="1"/>
              <a:t>Wier</a:t>
            </a:r>
            <a:r>
              <a:rPr lang="fr-FR" sz="1350" dirty="0"/>
              <a:t> et al. (2008), </a:t>
            </a:r>
            <a:r>
              <a:rPr lang="fr-FR" sz="1350" dirty="0" err="1"/>
              <a:t>Aertens</a:t>
            </a:r>
            <a:r>
              <a:rPr lang="fr-FR" sz="1350" dirty="0"/>
              <a:t> </a:t>
            </a:r>
            <a:r>
              <a:rPr lang="fr-FR" sz="1350" i="1" dirty="0"/>
              <a:t>et al. </a:t>
            </a:r>
            <a:r>
              <a:rPr lang="fr-FR" sz="1350" dirty="0"/>
              <a:t>(2009), Hassan </a:t>
            </a:r>
            <a:r>
              <a:rPr lang="fr-FR" sz="1350" i="1" dirty="0"/>
              <a:t>et al. </a:t>
            </a:r>
            <a:r>
              <a:rPr lang="fr-FR" sz="1350" dirty="0"/>
              <a:t>(2009), Cheval &amp; Julliard (2013)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fr-FR" sz="1350" b="1" dirty="0"/>
              <a:t>Age</a:t>
            </a:r>
            <a:r>
              <a:rPr lang="fr-FR" sz="1350" dirty="0"/>
              <a:t> : </a:t>
            </a:r>
            <a:r>
              <a:rPr lang="fr-FR" sz="1350" dirty="0" err="1"/>
              <a:t>Aertens</a:t>
            </a:r>
            <a:r>
              <a:rPr lang="fr-FR" sz="1350" dirty="0"/>
              <a:t> et al. (2009), </a:t>
            </a:r>
            <a:r>
              <a:rPr lang="fr-FR" sz="1350" dirty="0" err="1"/>
              <a:t>Wier</a:t>
            </a:r>
            <a:r>
              <a:rPr lang="fr-FR" sz="1350" dirty="0"/>
              <a:t> </a:t>
            </a:r>
            <a:r>
              <a:rPr lang="fr-FR" sz="1350" i="1" dirty="0"/>
              <a:t>et al. </a:t>
            </a:r>
            <a:r>
              <a:rPr lang="fr-FR" sz="1350" dirty="0"/>
              <a:t>(2008), Cheval &amp; Julliard (2013)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fr-FR" sz="1350" b="1" dirty="0"/>
              <a:t>Présence d’enfants jeunes </a:t>
            </a:r>
            <a:r>
              <a:rPr lang="fr-FR" sz="1350" dirty="0"/>
              <a:t>:</a:t>
            </a:r>
            <a:r>
              <a:rPr lang="fr-FR" sz="1350" dirty="0" err="1"/>
              <a:t>Wier</a:t>
            </a:r>
            <a:r>
              <a:rPr lang="fr-FR" sz="1350" dirty="0"/>
              <a:t> </a:t>
            </a:r>
            <a:r>
              <a:rPr lang="fr-FR" sz="1350" i="1" dirty="0"/>
              <a:t>et al. </a:t>
            </a:r>
            <a:r>
              <a:rPr lang="fr-FR" sz="1350" dirty="0"/>
              <a:t>(2008),  </a:t>
            </a:r>
            <a:r>
              <a:rPr lang="fr-FR" sz="1350" dirty="0" err="1"/>
              <a:t>Aertens</a:t>
            </a:r>
            <a:r>
              <a:rPr lang="fr-FR" sz="1350" dirty="0"/>
              <a:t> et al. (2009)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fr-FR" sz="1350" b="1" dirty="0"/>
              <a:t>Revenu</a:t>
            </a:r>
            <a:r>
              <a:rPr lang="fr-FR" sz="1350" dirty="0"/>
              <a:t> : pas </a:t>
            </a:r>
            <a:r>
              <a:rPr lang="fr-FR" sz="1350" dirty="0" smtClean="0"/>
              <a:t>d’influence significative</a:t>
            </a:r>
            <a:endParaRPr lang="fr-FR" sz="1350" dirty="0"/>
          </a:p>
          <a:p>
            <a:endParaRPr lang="fr-FR" sz="1350" dirty="0"/>
          </a:p>
          <a:p>
            <a:endParaRPr lang="fr-FR" sz="1350" dirty="0"/>
          </a:p>
          <a:p>
            <a:r>
              <a:rPr lang="fr-FR" sz="1350" dirty="0"/>
              <a:t>Le prix influence négativement la demande, mais pas la probabilité d’acheter des produits bio (</a:t>
            </a:r>
            <a:r>
              <a:rPr lang="fr-FR" sz="1350" dirty="0" err="1"/>
              <a:t>Bunte</a:t>
            </a:r>
            <a:r>
              <a:rPr lang="fr-FR" sz="1350" dirty="0"/>
              <a:t> , 2007; Hassan </a:t>
            </a:r>
            <a:r>
              <a:rPr lang="fr-FR" sz="1350" i="1" dirty="0"/>
              <a:t>et al.,</a:t>
            </a:r>
            <a:r>
              <a:rPr lang="fr-FR" sz="1350" dirty="0"/>
              <a:t>2009).</a:t>
            </a:r>
          </a:p>
        </p:txBody>
      </p:sp>
    </p:spTree>
    <p:extLst>
      <p:ext uri="{BB962C8B-B14F-4D97-AF65-F5344CB8AC3E}">
        <p14:creationId xmlns:p14="http://schemas.microsoft.com/office/powerpoint/2010/main" val="428576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80728" y="339502"/>
            <a:ext cx="518457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100" b="1" dirty="0"/>
              <a:t>Les consommateurs et les produits bio : qui?</a:t>
            </a:r>
          </a:p>
          <a:p>
            <a:r>
              <a:rPr lang="fr-FR" b="1" dirty="0"/>
              <a:t>Prise en compte de l’environnement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476672" y="1347614"/>
            <a:ext cx="6251004" cy="3147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/>
              <a:t>H. Cheval et R. Julliard (2013) : </a:t>
            </a:r>
          </a:p>
          <a:p>
            <a:r>
              <a:rPr lang="fr-FR" sz="1350" dirty="0"/>
              <a:t>Part moyenne de produits (lait et yaourt) bio vendus, sur 6 ans (2005-2012) à partir des relevés de tickets de caisse de 489 supermarchés Leclerc.</a:t>
            </a:r>
          </a:p>
          <a:p>
            <a:endParaRPr lang="fr-FR" sz="1350" dirty="0"/>
          </a:p>
          <a:p>
            <a:r>
              <a:rPr lang="fr-FR" sz="1350" dirty="0"/>
              <a:t>Modélisation spatiale, au niveau bassin de vie (356 bassins de vie avec 1 ou + supermarchés</a:t>
            </a:r>
            <a:r>
              <a:rPr lang="fr-FR" sz="1350" dirty="0" smtClean="0"/>
              <a:t>)</a:t>
            </a:r>
          </a:p>
          <a:p>
            <a:r>
              <a:rPr lang="fr-FR" sz="700" dirty="0" smtClean="0"/>
              <a:t>   </a:t>
            </a:r>
            <a:endParaRPr lang="fr-FR" sz="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50" b="1" dirty="0"/>
              <a:t>Caractéristiques sociodémographiques </a:t>
            </a:r>
            <a:r>
              <a:rPr lang="fr-FR" sz="1350" dirty="0" smtClean="0">
                <a:sym typeface="Wingdings" panose="05000000000000000000" pitchFamily="2" charset="2"/>
              </a:rPr>
              <a:t>:</a:t>
            </a:r>
            <a:r>
              <a:rPr lang="fr-FR" sz="1350" dirty="0" smtClean="0"/>
              <a:t> </a:t>
            </a:r>
            <a:r>
              <a:rPr lang="fr-FR" sz="1350" dirty="0"/>
              <a:t>moyenne au niveau du bassin de vie </a:t>
            </a:r>
            <a:endParaRPr lang="fr-FR" sz="135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100" dirty="0" smtClean="0"/>
              <a:t>âge</a:t>
            </a:r>
            <a:r>
              <a:rPr lang="fr-FR" sz="1100" dirty="0"/>
              <a:t>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100" dirty="0"/>
              <a:t>é</a:t>
            </a:r>
            <a:r>
              <a:rPr lang="fr-FR" sz="1100" dirty="0" smtClean="0"/>
              <a:t>ducation,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100" dirty="0" smtClean="0"/>
              <a:t>pas revenu</a:t>
            </a:r>
            <a:endParaRPr lang="fr-FR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50" b="1" dirty="0"/>
              <a:t>Environnement</a:t>
            </a:r>
            <a:r>
              <a:rPr lang="fr-FR" sz="1350" dirty="0"/>
              <a:t> </a:t>
            </a:r>
            <a:r>
              <a:rPr lang="fr-FR" sz="1350" dirty="0" smtClean="0">
                <a:sym typeface="Wingdings" panose="05000000000000000000" pitchFamily="2" charset="2"/>
              </a:rPr>
              <a:t>:</a:t>
            </a:r>
            <a:endParaRPr lang="fr-FR" sz="135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100" dirty="0" smtClean="0"/>
              <a:t>nombre </a:t>
            </a:r>
            <a:r>
              <a:rPr lang="fr-FR" sz="1100" dirty="0"/>
              <a:t>de chemins de randonnée,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100" dirty="0" smtClean="0"/>
              <a:t>% </a:t>
            </a:r>
            <a:r>
              <a:rPr lang="fr-FR" sz="1100" dirty="0"/>
              <a:t>maisons individuelles</a:t>
            </a:r>
            <a:r>
              <a:rPr lang="fr-FR" sz="1100" dirty="0" smtClean="0"/>
              <a:t>,</a:t>
            </a:r>
            <a:endParaRPr lang="fr-FR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100" dirty="0" smtClean="0"/>
              <a:t>% </a:t>
            </a:r>
            <a:r>
              <a:rPr lang="fr-FR" sz="1100" dirty="0"/>
              <a:t>de </a:t>
            </a:r>
            <a:r>
              <a:rPr lang="fr-FR" sz="1100" dirty="0" smtClean="0"/>
              <a:t>SAU; </a:t>
            </a:r>
            <a:r>
              <a:rPr lang="fr-FR" sz="1100" dirty="0"/>
              <a:t>et % d’exploitations agricoles </a:t>
            </a:r>
            <a:r>
              <a:rPr lang="fr-FR" sz="1100" dirty="0" smtClean="0"/>
              <a:t>bio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100" dirty="0" smtClean="0"/>
              <a:t>autocorrélation </a:t>
            </a:r>
            <a:r>
              <a:rPr lang="fr-FR" sz="1100" dirty="0"/>
              <a:t>spatiale</a:t>
            </a:r>
          </a:p>
        </p:txBody>
      </p:sp>
    </p:spTree>
    <p:extLst>
      <p:ext uri="{BB962C8B-B14F-4D97-AF65-F5344CB8AC3E}">
        <p14:creationId xmlns:p14="http://schemas.microsoft.com/office/powerpoint/2010/main" val="363378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980728" y="411510"/>
            <a:ext cx="366100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100" b="1" dirty="0" smtClean="0"/>
              <a:t>Sources de données mobilisées</a:t>
            </a:r>
            <a:endParaRPr lang="fr-FR" sz="21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188640" y="1545638"/>
            <a:ext cx="648072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 smtClean="0"/>
              <a:t> </a:t>
            </a:r>
            <a:endParaRPr lang="fr-FR" sz="1350" dirty="0"/>
          </a:p>
          <a:p>
            <a:pPr marL="214313" indent="-214313">
              <a:buFontTx/>
              <a:buChar char="-"/>
            </a:pPr>
            <a:r>
              <a:rPr lang="fr-FR" sz="1350" dirty="0" err="1"/>
              <a:t>Kantar</a:t>
            </a:r>
            <a:r>
              <a:rPr lang="fr-FR" sz="1350" dirty="0"/>
              <a:t> </a:t>
            </a:r>
            <a:r>
              <a:rPr lang="fr-FR" sz="1350" dirty="0" err="1"/>
              <a:t>Worldpanel</a:t>
            </a:r>
            <a:r>
              <a:rPr lang="fr-FR" sz="1350" dirty="0"/>
              <a:t>  : </a:t>
            </a:r>
            <a:r>
              <a:rPr lang="fr-FR" sz="1350" dirty="0" smtClean="0"/>
              <a:t>22 477 ménages </a:t>
            </a:r>
            <a:r>
              <a:rPr lang="fr-FR" sz="1350" dirty="0"/>
              <a:t>France 2010, </a:t>
            </a:r>
            <a:r>
              <a:rPr lang="fr-FR" sz="1350" dirty="0" smtClean="0"/>
              <a:t>achats </a:t>
            </a:r>
            <a:r>
              <a:rPr lang="fr-FR" sz="1350" dirty="0"/>
              <a:t>des ménages (quantités, prix, caractéristiques sociodémographiques)</a:t>
            </a:r>
          </a:p>
          <a:p>
            <a:pPr marL="214313" indent="-214313">
              <a:buFontTx/>
              <a:buChar char="-"/>
            </a:pPr>
            <a:endParaRPr lang="fr-FR" sz="1350" dirty="0"/>
          </a:p>
          <a:p>
            <a:pPr marL="214313" indent="-214313">
              <a:buFontTx/>
              <a:buChar char="-"/>
            </a:pPr>
            <a:r>
              <a:rPr lang="fr-FR" sz="1350" dirty="0"/>
              <a:t>LSA : recensement exhaustif des points de vente de la distribution alimentaire </a:t>
            </a:r>
            <a:r>
              <a:rPr lang="fr-FR" sz="1350" dirty="0" err="1"/>
              <a:t>géolocalisés</a:t>
            </a:r>
            <a:endParaRPr lang="fr-FR" sz="1350" dirty="0"/>
          </a:p>
          <a:p>
            <a:endParaRPr lang="fr-FR" sz="1350" dirty="0"/>
          </a:p>
          <a:p>
            <a:pPr marL="214313" indent="-214313">
              <a:buFontTx/>
              <a:buChar char="-"/>
            </a:pPr>
            <a:r>
              <a:rPr lang="fr-FR" sz="1350" dirty="0"/>
              <a:t>INAO et Agence Bio : opérateurs aval  habilités et Surfaces agricoles en AB </a:t>
            </a:r>
          </a:p>
          <a:p>
            <a:pPr marL="214313" indent="-214313">
              <a:buFontTx/>
              <a:buChar char="-"/>
            </a:pPr>
            <a:endParaRPr lang="fr-FR" sz="1350" dirty="0"/>
          </a:p>
          <a:p>
            <a:pPr marL="214313" indent="-214313">
              <a:buFontTx/>
              <a:buChar char="-"/>
            </a:pPr>
            <a:r>
              <a:rPr lang="fr-FR" sz="1350" dirty="0" smtClean="0"/>
              <a:t>Choix de 14 produits de consommation courante</a:t>
            </a:r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273690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154879"/>
              </p:ext>
            </p:extLst>
          </p:nvPr>
        </p:nvGraphicFramePr>
        <p:xfrm>
          <a:off x="3628180" y="1080425"/>
          <a:ext cx="3047443" cy="3140334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085824"/>
                <a:gridCol w="435289"/>
                <a:gridCol w="382496"/>
                <a:gridCol w="612000"/>
                <a:gridCol w="531834"/>
              </a:tblGrid>
              <a:tr h="23660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Bien alimentaire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Part de </a:t>
                      </a:r>
                      <a:r>
                        <a:rPr lang="fr-FR" sz="700" dirty="0" smtClean="0">
                          <a:effectLst/>
                        </a:rPr>
                        <a:t>marché en «</a:t>
                      </a:r>
                      <a:r>
                        <a:rPr lang="fr-FR" sz="700" dirty="0">
                          <a:effectLst/>
                        </a:rPr>
                        <a:t> AB » 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Rapport Prix Bio/Prix conventionnel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 smtClean="0">
                          <a:effectLst/>
                        </a:rPr>
                        <a:t>%  achat du Bio  en GMS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 smtClean="0">
                          <a:effectLst/>
                        </a:rPr>
                        <a:t>(Agence Bio)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480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 smtClean="0">
                          <a:solidFill>
                            <a:schemeClr val="bg1"/>
                          </a:solidFill>
                          <a:effectLst/>
                        </a:rPr>
                        <a:t>Volume</a:t>
                      </a:r>
                      <a:endParaRPr lang="fr-FR" sz="7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29126" marR="29126" marT="0" marB="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 smtClean="0">
                          <a:solidFill>
                            <a:schemeClr val="bg1"/>
                          </a:solidFill>
                          <a:effectLst/>
                        </a:rPr>
                        <a:t>Valeur</a:t>
                      </a:r>
                      <a:endParaRPr lang="fr-FR" sz="7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29126" marR="29126" marT="0" marB="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180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Œufs (6 unités)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6,89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</a:p>
                  </a:txBody>
                  <a:tcPr marL="29126" marR="29126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7,96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1,94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 smtClean="0">
                          <a:effectLst/>
                        </a:rPr>
                        <a:t>43 %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80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Lait (litre)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6,1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6,79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1,60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 smtClean="0">
                          <a:effectLst/>
                        </a:rPr>
                        <a:t>61 %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</a:tr>
              <a:tr h="180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Chocolat (kg)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1,10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1,37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1,95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 err="1" smtClean="0">
                          <a:effectLst/>
                        </a:rPr>
                        <a:t>Nd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</a:tr>
              <a:tr h="180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Jus de fruits (litre)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2,75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3,30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1,69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 smtClean="0">
                          <a:effectLst/>
                        </a:rPr>
                        <a:t>66 %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</a:tr>
              <a:tr h="2366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Fromage frais (kg)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1,02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1,19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1,51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 smtClean="0">
                          <a:effectLst/>
                        </a:rPr>
                        <a:t>59 %</a:t>
                      </a:r>
                      <a:endParaRPr lang="fr-FR" sz="7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</a:tr>
              <a:tr h="180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Pain (kg)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2,06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2,52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1,72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 smtClean="0">
                          <a:effectLst/>
                        </a:rPr>
                        <a:t>24 %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</a:tr>
              <a:tr h="180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Yaourt (kg)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2,30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2,76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1,80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 smtClean="0">
                          <a:effectLst/>
                        </a:rPr>
                        <a:t>59 %</a:t>
                      </a:r>
                      <a:endParaRPr lang="fr-FR" sz="700" dirty="0">
                        <a:solidFill>
                          <a:srgbClr val="00B05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</a:tr>
              <a:tr h="180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Huile (litre)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4,88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5,82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1,61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 smtClean="0">
                          <a:effectLst/>
                        </a:rPr>
                        <a:t>59 %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</a:tr>
              <a:tr h="180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Riz (kg)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2,23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2,51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1,57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 smtClean="0">
                          <a:effectLst/>
                        </a:rPr>
                        <a:t>58 %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</a:tr>
              <a:tr h="2100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Légumes appertisés (kg)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0,98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1,19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1,78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 smtClean="0">
                          <a:effectLst/>
                        </a:rPr>
                        <a:t>48 %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</a:tr>
              <a:tr h="180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Crème fraîche (kg)</a:t>
                      </a:r>
                      <a:endParaRPr lang="fr-F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1,60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1,95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2,01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 smtClean="0">
                          <a:effectLst/>
                        </a:rPr>
                        <a:t>59 %</a:t>
                      </a:r>
                      <a:endParaRPr lang="fr-FR" sz="700" dirty="0">
                        <a:solidFill>
                          <a:srgbClr val="00B05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</a:tr>
              <a:tr h="180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</a:rPr>
                        <a:t>Farine (kg)</a:t>
                      </a:r>
                      <a:endParaRPr lang="fr-FR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3,39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3,96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2,01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 err="1" smtClean="0">
                          <a:effectLst/>
                        </a:rPr>
                        <a:t>Nd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</a:tr>
              <a:tr h="180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Pâte à tarte (kg)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1,11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1,22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1,41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 err="1" smtClean="0">
                          <a:effectLst/>
                        </a:rPr>
                        <a:t>Nd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</a:tr>
              <a:tr h="2100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 smtClean="0">
                          <a:effectLst/>
                        </a:rPr>
                        <a:t>Céréales petit-déjeuner (kg)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5,89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6,03 </a:t>
                      </a:r>
                      <a:r>
                        <a:rPr lang="fr-FR" sz="700" dirty="0" smtClean="0">
                          <a:effectLst/>
                        </a:rPr>
                        <a:t>%</a:t>
                      </a:r>
                      <a:endParaRPr lang="fr-FR" sz="700" dirty="0">
                        <a:effectLst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</a:rPr>
                        <a:t>1,13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 smtClean="0">
                          <a:effectLst/>
                        </a:rPr>
                        <a:t>66 %</a:t>
                      </a:r>
                      <a:endParaRPr lang="fr-FR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126" marR="29126" marT="0" marB="0" anchor="ctr"/>
                </a:tc>
              </a:tr>
            </a:tbl>
          </a:graphicData>
        </a:graphic>
      </p:graphicFrame>
      <p:graphicFrame>
        <p:nvGraphicFramePr>
          <p:cNvPr id="4" name="Graphique 3"/>
          <p:cNvGraphicFramePr/>
          <p:nvPr>
            <p:extLst>
              <p:ext uri="{D42A27DB-BD31-4B8C-83A1-F6EECF244321}">
                <p14:modId xmlns:p14="http://schemas.microsoft.com/office/powerpoint/2010/main" val="4087043490"/>
              </p:ext>
            </p:extLst>
          </p:nvPr>
        </p:nvGraphicFramePr>
        <p:xfrm>
          <a:off x="0" y="771550"/>
          <a:ext cx="3384376" cy="3535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1779079" y="4122437"/>
            <a:ext cx="127150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" dirty="0" smtClean="0"/>
              <a:t>Source : Agence BIO / AND i - 2012</a:t>
            </a:r>
            <a:endParaRPr lang="fr-FR" sz="600" dirty="0"/>
          </a:p>
        </p:txBody>
      </p:sp>
      <p:sp>
        <p:nvSpPr>
          <p:cNvPr id="6" name="ZoneTexte 5"/>
          <p:cNvSpPr txBox="1"/>
          <p:nvPr/>
        </p:nvSpPr>
        <p:spPr>
          <a:xfrm>
            <a:off x="514785" y="4137826"/>
            <a:ext cx="947695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00" dirty="0" smtClean="0"/>
              <a:t>* Hors restauration collective</a:t>
            </a:r>
            <a:endParaRPr lang="fr-FR" sz="500" dirty="0"/>
          </a:p>
        </p:txBody>
      </p:sp>
      <p:sp>
        <p:nvSpPr>
          <p:cNvPr id="7" name="ZoneTexte 6"/>
          <p:cNvSpPr txBox="1"/>
          <p:nvPr/>
        </p:nvSpPr>
        <p:spPr>
          <a:xfrm>
            <a:off x="988632" y="267494"/>
            <a:ext cx="467261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100" b="1" dirty="0"/>
              <a:t>B</a:t>
            </a:r>
            <a:r>
              <a:rPr lang="fr-FR" sz="2100" b="1" dirty="0" smtClean="0"/>
              <a:t>io et Grandes Surfaces Alimentaires</a:t>
            </a:r>
            <a:endParaRPr lang="fr-FR" sz="2100" b="1" dirty="0"/>
          </a:p>
        </p:txBody>
      </p:sp>
    </p:spTree>
    <p:extLst>
      <p:ext uri="{BB962C8B-B14F-4D97-AF65-F5344CB8AC3E}">
        <p14:creationId xmlns:p14="http://schemas.microsoft.com/office/powerpoint/2010/main" val="352206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87131" y="2514214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 sz="135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501008" y="1671675"/>
            <a:ext cx="327636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b="1" dirty="0"/>
              <a:t>14 </a:t>
            </a:r>
            <a:r>
              <a:rPr lang="fr-FR" sz="1350" b="1" dirty="0" smtClean="0"/>
              <a:t>540 </a:t>
            </a:r>
            <a:r>
              <a:rPr lang="fr-FR" sz="1350" dirty="0" smtClean="0"/>
              <a:t>ménages sur 22 477</a:t>
            </a:r>
            <a:endParaRPr lang="fr-FR" sz="1350" dirty="0"/>
          </a:p>
          <a:p>
            <a:r>
              <a:rPr lang="fr-FR" sz="1350" dirty="0"/>
              <a:t>Part moyenne du budget annuel (sur les 14 produits) en produits  AB : </a:t>
            </a:r>
            <a:r>
              <a:rPr lang="fr-FR" sz="1350" b="1" dirty="0" smtClean="0"/>
              <a:t>3,6</a:t>
            </a:r>
            <a:r>
              <a:rPr lang="fr-FR" sz="1350" dirty="0" smtClean="0"/>
              <a:t>%</a:t>
            </a:r>
            <a:endParaRPr lang="fr-FR" dirty="0"/>
          </a:p>
          <a:p>
            <a:r>
              <a:rPr lang="fr-FR" sz="1350" dirty="0"/>
              <a:t/>
            </a:r>
            <a:br>
              <a:rPr lang="fr-FR" sz="1350" dirty="0"/>
            </a:br>
            <a:r>
              <a:rPr lang="fr-FR" sz="1350" b="1" dirty="0"/>
              <a:t>8 </a:t>
            </a:r>
            <a:r>
              <a:rPr lang="fr-FR" sz="1350" b="1" dirty="0" smtClean="0"/>
              <a:t>908 </a:t>
            </a:r>
            <a:r>
              <a:rPr lang="fr-FR" sz="1350" dirty="0"/>
              <a:t>ménages qui achètent du bio (</a:t>
            </a:r>
            <a:r>
              <a:rPr lang="fr-FR" sz="1350" dirty="0" smtClean="0"/>
              <a:t>61,3%)</a:t>
            </a:r>
            <a:endParaRPr lang="fr-FR" sz="1350" dirty="0"/>
          </a:p>
          <a:p>
            <a:r>
              <a:rPr lang="fr-FR" sz="1350" dirty="0"/>
              <a:t>Part moyenne du budget en produits AB pour les ménages qui consomment au moins une fois du Bio : </a:t>
            </a:r>
            <a:r>
              <a:rPr lang="fr-FR" sz="1350" b="1" dirty="0" smtClean="0"/>
              <a:t>5,9</a:t>
            </a:r>
            <a:r>
              <a:rPr lang="fr-FR" sz="1350" dirty="0" smtClean="0"/>
              <a:t>%</a:t>
            </a:r>
          </a:p>
          <a:p>
            <a:endParaRPr lang="fr-FR" sz="1350" dirty="0">
              <a:ea typeface="Calibri"/>
              <a:cs typeface="Times New Roman"/>
            </a:endParaRPr>
          </a:p>
          <a:p>
            <a:endParaRPr lang="fr-FR" sz="1350" dirty="0"/>
          </a:p>
        </p:txBody>
      </p:sp>
      <p:sp>
        <p:nvSpPr>
          <p:cNvPr id="6" name="ZoneTexte 5"/>
          <p:cNvSpPr txBox="1"/>
          <p:nvPr/>
        </p:nvSpPr>
        <p:spPr>
          <a:xfrm>
            <a:off x="980728" y="365977"/>
            <a:ext cx="43204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100" b="1" dirty="0"/>
              <a:t>Les ménages de notre échantillon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799520" y="987574"/>
            <a:ext cx="24134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/>
              <a:t>Part </a:t>
            </a:r>
            <a:r>
              <a:rPr lang="fr-FR" sz="1050" dirty="0" smtClean="0"/>
              <a:t>des ménages(%) ayant acheté au moins un produit AB en 2010</a:t>
            </a:r>
            <a:endParaRPr lang="fr-FR" sz="105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888" y="1405922"/>
            <a:ext cx="2859272" cy="293852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365" y="3003798"/>
            <a:ext cx="502355" cy="413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99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17758"/>
              </p:ext>
            </p:extLst>
          </p:nvPr>
        </p:nvGraphicFramePr>
        <p:xfrm>
          <a:off x="404664" y="955075"/>
          <a:ext cx="5976664" cy="3176562"/>
        </p:xfrm>
        <a:graphic>
          <a:graphicData uri="http://schemas.openxmlformats.org/drawingml/2006/table">
            <a:tbl>
              <a:tblPr firstRow="1" firstCol="1">
                <a:tableStyleId>{F5AB1C69-6EDB-4FF4-983F-18BD219EF322}</a:tableStyleId>
              </a:tblPr>
              <a:tblGrid>
                <a:gridCol w="864096"/>
                <a:gridCol w="3240360"/>
                <a:gridCol w="576064"/>
                <a:gridCol w="720080"/>
                <a:gridCol w="576064"/>
              </a:tblGrid>
              <a:tr h="333955"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dirty="0">
                          <a:effectLst/>
                        </a:rPr>
                        <a:t> 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 smtClean="0">
                          <a:effectLst/>
                        </a:rPr>
                        <a:t>Variable</a:t>
                      </a:r>
                      <a:endParaRPr lang="fr-FR" sz="7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</a:rPr>
                        <a:t>Source</a:t>
                      </a:r>
                      <a:endParaRPr lang="fr-FR" sz="7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>
                          <a:effectLst/>
                        </a:rPr>
                        <a:t>Pourcentage </a:t>
                      </a:r>
                      <a:r>
                        <a:rPr lang="fr-FR" sz="700" u="none" strike="noStrike" dirty="0" smtClean="0">
                          <a:effectLst/>
                        </a:rPr>
                        <a:t>ou moyenne</a:t>
                      </a:r>
                      <a:endParaRPr lang="fr-FR" sz="7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 err="1">
                          <a:effectLst/>
                        </a:rPr>
                        <a:t>Ecart</a:t>
                      </a:r>
                      <a:r>
                        <a:rPr lang="fr-FR" sz="700" u="none" strike="noStrike" dirty="0">
                          <a:effectLst/>
                        </a:rPr>
                        <a:t>-type</a:t>
                      </a:r>
                      <a:endParaRPr lang="fr-FR" sz="7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0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700" b="1" u="none" strike="noStrike" dirty="0">
                          <a:effectLst/>
                        </a:rPr>
                        <a:t>Variable d'intérêt</a:t>
                      </a:r>
                      <a:endParaRPr lang="fr-FR" sz="7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700" b="1" u="none" strike="noStrike" dirty="0">
                          <a:effectLst/>
                        </a:rPr>
                        <a:t>Part de marché bio sur les achats 2010 pour 14 produits</a:t>
                      </a:r>
                      <a:endParaRPr lang="fr-FR" sz="7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1" u="none" strike="noStrike" dirty="0" err="1">
                          <a:effectLst/>
                        </a:rPr>
                        <a:t>KANTAR</a:t>
                      </a:r>
                      <a:endParaRPr lang="fr-FR" sz="7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700" b="1" u="none" strike="noStrike" dirty="0">
                          <a:effectLst/>
                        </a:rPr>
                        <a:t>3,62%</a:t>
                      </a:r>
                      <a:endParaRPr lang="fr-FR" sz="7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700" b="1" u="none" strike="noStrike" dirty="0">
                          <a:effectLst/>
                        </a:rPr>
                        <a:t>0,08</a:t>
                      </a:r>
                      <a:endParaRPr lang="fr-FR" sz="7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0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700" b="1" u="none" strike="noStrike" dirty="0">
                          <a:effectLst/>
                        </a:rPr>
                        <a:t>Part de marché bio sur les achats 2010 pour 14 produits &gt; 0</a:t>
                      </a:r>
                      <a:endParaRPr lang="fr-FR" sz="7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1" u="none" strike="noStrike" dirty="0" err="1">
                          <a:effectLst/>
                        </a:rPr>
                        <a:t>KANTAR</a:t>
                      </a:r>
                      <a:endParaRPr lang="fr-FR" sz="7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700" b="1" u="none" strike="noStrike" dirty="0">
                          <a:effectLst/>
                        </a:rPr>
                        <a:t>61,26%</a:t>
                      </a:r>
                      <a:endParaRPr lang="fr-FR" sz="7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700" b="1" u="none" strike="noStrike" dirty="0">
                          <a:effectLst/>
                        </a:rPr>
                        <a:t>0,49</a:t>
                      </a:r>
                      <a:endParaRPr lang="fr-FR" sz="7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08">
                <a:tc>
                  <a:txBody>
                    <a:bodyPr/>
                    <a:lstStyle/>
                    <a:p>
                      <a:pPr algn="ctr" rtl="0" fontAlgn="ctr"/>
                      <a:endParaRPr lang="fr-FR" sz="7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6308">
                <a:tc rowSpan="10"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 dirty="0">
                          <a:effectLst/>
                        </a:rPr>
                        <a:t>Caractéristiques du ménage </a:t>
                      </a:r>
                      <a:endParaRPr lang="fr-FR" sz="7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700" u="none" strike="noStrike" dirty="0">
                          <a:effectLst/>
                        </a:rPr>
                        <a:t>Le ménage habite une zone urbaine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>
                          <a:effectLst/>
                        </a:rPr>
                        <a:t>KANTAR</a:t>
                      </a:r>
                      <a:endParaRPr lang="fr-FR" sz="7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57,96%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0,49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0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700" u="none" strike="noStrike" dirty="0">
                          <a:effectLst/>
                        </a:rPr>
                        <a:t>Classe de revenu : aisée (1)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>
                          <a:effectLst/>
                        </a:rPr>
                        <a:t>KANTAR</a:t>
                      </a:r>
                      <a:endParaRPr lang="fr-FR" sz="7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12,23%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0,33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0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700" u="none" strike="noStrike" dirty="0">
                          <a:effectLst/>
                        </a:rPr>
                        <a:t>Classe de revenu : moyenne Supérieure (2)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dirty="0" err="1">
                          <a:effectLst/>
                        </a:rPr>
                        <a:t>KANTAR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31,09%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0,46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0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700" u="none" strike="noStrike" dirty="0">
                          <a:effectLst/>
                        </a:rPr>
                        <a:t>Classe de revenu : moyenne inférieure (3)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>
                          <a:effectLst/>
                        </a:rPr>
                        <a:t>KANTAR</a:t>
                      </a:r>
                      <a:endParaRPr lang="fr-FR" sz="7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42,98%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>
                          <a:effectLst/>
                        </a:rPr>
                        <a:t>0,50</a:t>
                      </a:r>
                      <a:endParaRPr lang="fr-FR" sz="7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0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700" u="none" strike="noStrike" dirty="0">
                          <a:effectLst/>
                        </a:rPr>
                        <a:t>Classe de revenu : modeste (4)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dirty="0">
                          <a:effectLst/>
                        </a:rPr>
                        <a:t>KANTAR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700" u="none" strike="noStrike" dirty="0">
                          <a:effectLst/>
                        </a:rPr>
                        <a:t>13,70%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700" u="none" strike="noStrike" dirty="0">
                          <a:effectLst/>
                        </a:rPr>
                        <a:t>0,34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0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700" u="none" strike="noStrike" dirty="0" smtClean="0">
                          <a:effectLst/>
                        </a:rPr>
                        <a:t>Age du paneliste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dirty="0" err="1">
                          <a:effectLst/>
                        </a:rPr>
                        <a:t>KANTAR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 smtClean="0">
                          <a:effectLst/>
                        </a:rPr>
                        <a:t>46,47 ans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 smtClean="0">
                          <a:effectLst/>
                        </a:rPr>
                        <a:t>14,71 ans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0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700" u="none" strike="noStrike" dirty="0" smtClean="0">
                          <a:effectLst/>
                        </a:rPr>
                        <a:t>Age du paneliste ²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dirty="0" err="1" smtClean="0">
                          <a:effectLst/>
                        </a:rPr>
                        <a:t>KANTAR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2376,10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1476,78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0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700" u="none" strike="noStrike" dirty="0" smtClean="0">
                          <a:effectLst/>
                        </a:rPr>
                        <a:t>Nombre d’unités </a:t>
                      </a:r>
                      <a:r>
                        <a:rPr lang="fr-FR" sz="700" u="none" strike="noStrike" dirty="0">
                          <a:effectLst/>
                        </a:rPr>
                        <a:t>de consommation par foyer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dirty="0">
                          <a:effectLst/>
                        </a:rPr>
                        <a:t>KANTAR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2,17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0,80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36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700" u="none" strike="noStrike" dirty="0">
                          <a:effectLst/>
                        </a:rPr>
                        <a:t>Présence d’enfants de moins de 6 ans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dirty="0">
                          <a:effectLst/>
                        </a:rPr>
                        <a:t>KANTAR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>
                          <a:effectLst/>
                        </a:rPr>
                        <a:t>22,15%</a:t>
                      </a:r>
                      <a:endParaRPr lang="fr-FR" sz="7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0,42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0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700" u="none" strike="noStrike" dirty="0">
                          <a:effectLst/>
                        </a:rPr>
                        <a:t>Niveau d'éducation supérieur ou équivalent au baccalauréat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dirty="0">
                          <a:effectLst/>
                        </a:rPr>
                        <a:t>KANTAR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61,60%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0,49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08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 dirty="0">
                          <a:effectLst/>
                        </a:rPr>
                        <a:t>Habitudes du ménage</a:t>
                      </a:r>
                      <a:endParaRPr lang="fr-FR" sz="7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700" u="none" strike="noStrike" dirty="0">
                          <a:effectLst/>
                        </a:rPr>
                        <a:t>Le ménage fréquente des magasins traditionnels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dirty="0">
                          <a:effectLst/>
                        </a:rPr>
                        <a:t>KANTAR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14,25%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0,35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0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700" u="none" strike="noStrike" dirty="0">
                          <a:effectLst/>
                        </a:rPr>
                        <a:t>Le ménage possède un potager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>
                          <a:effectLst/>
                        </a:rPr>
                        <a:t>KANTAR</a:t>
                      </a:r>
                      <a:endParaRPr lang="fr-FR" sz="7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48,09%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0,50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700" u="none" strike="noStrike" dirty="0">
                          <a:effectLst/>
                        </a:rPr>
                        <a:t>Nombre d’achats réalisés par le </a:t>
                      </a:r>
                      <a:r>
                        <a:rPr lang="fr-FR" sz="700" u="none" strike="noStrike" dirty="0" smtClean="0">
                          <a:effectLst/>
                        </a:rPr>
                        <a:t>ménage</a:t>
                      </a:r>
                      <a:r>
                        <a:rPr lang="fr-FR" sz="700" u="none" strike="noStrike" baseline="0" dirty="0" smtClean="0">
                          <a:effectLst/>
                        </a:rPr>
                        <a:t> sur les 14 produits</a:t>
                      </a:r>
                      <a:endParaRPr lang="fr-FR" sz="700" u="none" strike="noStrike" dirty="0">
                        <a:effectLst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dirty="0" err="1">
                          <a:effectLst/>
                        </a:rPr>
                        <a:t>KANTAR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198,85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700" u="none" strike="noStrike" dirty="0">
                          <a:effectLst/>
                        </a:rPr>
                        <a:t>104,87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80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 dirty="0">
                          <a:effectLst/>
                        </a:rPr>
                        <a:t>Prix</a:t>
                      </a:r>
                      <a:endParaRPr lang="fr-FR" sz="7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700" u="none" strike="noStrike" dirty="0">
                          <a:effectLst/>
                        </a:rPr>
                        <a:t>Rapport des indices de prix : Indice de prix bio / indice de prix non bio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dirty="0" err="1">
                          <a:effectLst/>
                        </a:rPr>
                        <a:t>KANTAR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1,62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0,28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800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 dirty="0">
                          <a:effectLst/>
                        </a:rPr>
                        <a:t>Environnement du ménage</a:t>
                      </a:r>
                      <a:endParaRPr lang="fr-FR" sz="7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700" u="none" strike="noStrike" dirty="0">
                          <a:effectLst/>
                        </a:rPr>
                        <a:t>Nombre de détaillants de proximité dans le bassin de vie/surface du bassin de vie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dirty="0" err="1">
                          <a:effectLst/>
                        </a:rPr>
                        <a:t>LSA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 smtClean="0">
                          <a:effectLst/>
                        </a:rPr>
                        <a:t>0,338 / km²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 smtClean="0">
                          <a:effectLst/>
                        </a:rPr>
                        <a:t>0,53 / km²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700" u="none" strike="noStrike" dirty="0">
                          <a:effectLst/>
                        </a:rPr>
                        <a:t>Nombre de magasins Hard Discount dans le bassin de vie/surface du bassin de vie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dirty="0" err="1">
                          <a:effectLst/>
                        </a:rPr>
                        <a:t>LSA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 smtClean="0">
                          <a:effectLst/>
                        </a:rPr>
                        <a:t>0,036 / km²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700" u="none" strike="noStrike" dirty="0" smtClean="0">
                          <a:effectLst/>
                        </a:rPr>
                        <a:t>0,04 / km²</a:t>
                      </a:r>
                      <a:r>
                        <a:rPr lang="fr-FR" sz="700" b="0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Nombre d'opérateurs aval AB au bassin de vie / superficie du bassin de vie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INAO</a:t>
                      </a:r>
                      <a:endParaRPr lang="fr-FR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0,08 / km²</a:t>
                      </a:r>
                      <a:endParaRPr lang="fr-FR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0,09 / km²</a:t>
                      </a:r>
                      <a:endParaRPr lang="fr-FR" sz="7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fr-FR" sz="700" u="none" strike="noStrike" dirty="0">
                          <a:effectLst/>
                        </a:rPr>
                        <a:t>Quotient localisé part de </a:t>
                      </a:r>
                      <a:r>
                        <a:rPr lang="fr-FR" sz="700" u="none" strike="noStrike" dirty="0" err="1">
                          <a:effectLst/>
                        </a:rPr>
                        <a:t>SAU</a:t>
                      </a:r>
                      <a:r>
                        <a:rPr lang="fr-FR" sz="700" u="none" strike="noStrike" dirty="0">
                          <a:effectLst/>
                        </a:rPr>
                        <a:t> du département convertie en bio 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dirty="0">
                          <a:effectLst/>
                        </a:rPr>
                        <a:t>Agence bio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0,96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700" u="none" strike="noStrike" dirty="0">
                          <a:effectLst/>
                        </a:rPr>
                        <a:t>0,79</a:t>
                      </a:r>
                      <a:endParaRPr lang="fr-FR" sz="7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6815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980728" y="365977"/>
            <a:ext cx="43204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100" b="1" dirty="0" smtClean="0"/>
              <a:t>Présentation des variables</a:t>
            </a:r>
            <a:endParaRPr lang="fr-FR" sz="2100" b="1" dirty="0"/>
          </a:p>
        </p:txBody>
      </p:sp>
    </p:spTree>
    <p:extLst>
      <p:ext uri="{BB962C8B-B14F-4D97-AF65-F5344CB8AC3E}">
        <p14:creationId xmlns:p14="http://schemas.microsoft.com/office/powerpoint/2010/main" val="167078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6540</TotalTime>
  <Words>3043</Words>
  <Application>Microsoft Office PowerPoint</Application>
  <PresentationFormat>Personnalisé</PresentationFormat>
  <Paragraphs>785</Paragraphs>
  <Slides>17</Slides>
  <Notes>17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Cambria Math</vt:lpstr>
      <vt:lpstr>Courier New</vt:lpstr>
      <vt:lpstr>Lucida Console</vt:lpstr>
      <vt:lpstr>Times New Roman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Maison</dc:creator>
  <cp:lastModifiedBy>tpomeon</cp:lastModifiedBy>
  <cp:revision>271</cp:revision>
  <cp:lastPrinted>2014-03-18T08:39:58Z</cp:lastPrinted>
  <dcterms:created xsi:type="dcterms:W3CDTF">2013-02-12T09:22:20Z</dcterms:created>
  <dcterms:modified xsi:type="dcterms:W3CDTF">2014-03-18T11:45:49Z</dcterms:modified>
</cp:coreProperties>
</file>