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5" r:id="rId3"/>
    <p:sldId id="293" r:id="rId4"/>
    <p:sldId id="257" r:id="rId5"/>
    <p:sldId id="263" r:id="rId6"/>
    <p:sldId id="260" r:id="rId7"/>
    <p:sldId id="265" r:id="rId8"/>
    <p:sldId id="267" r:id="rId9"/>
    <p:sldId id="261" r:id="rId10"/>
    <p:sldId id="273" r:id="rId11"/>
    <p:sldId id="271" r:id="rId12"/>
    <p:sldId id="278" r:id="rId13"/>
    <p:sldId id="279" r:id="rId14"/>
    <p:sldId id="280" r:id="rId15"/>
    <p:sldId id="285" r:id="rId16"/>
    <p:sldId id="290" r:id="rId17"/>
    <p:sldId id="294" r:id="rId18"/>
    <p:sldId id="276" r:id="rId19"/>
    <p:sldId id="28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2A2AC15-45E9-4FEA-BC1B-2458FBE55FFF}">
          <p14:sldIdLst>
            <p14:sldId id="256"/>
            <p14:sldId id="295"/>
            <p14:sldId id="293"/>
            <p14:sldId id="257"/>
            <p14:sldId id="263"/>
            <p14:sldId id="260"/>
            <p14:sldId id="265"/>
            <p14:sldId id="267"/>
            <p14:sldId id="261"/>
            <p14:sldId id="273"/>
            <p14:sldId id="271"/>
            <p14:sldId id="278"/>
            <p14:sldId id="279"/>
            <p14:sldId id="280"/>
            <p14:sldId id="285"/>
            <p14:sldId id="290"/>
            <p14:sldId id="294"/>
            <p14:sldId id="276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9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6" autoAdjust="0"/>
    <p:restoredTop sz="77110" autoAdjust="0"/>
  </p:normalViewPr>
  <p:slideViewPr>
    <p:cSldViewPr>
      <p:cViewPr>
        <p:scale>
          <a:sx n="100" d="100"/>
          <a:sy n="100" d="100"/>
        </p:scale>
        <p:origin x="-138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3C7B3-5B01-41AF-BD4F-EFC3B4936CA6}" type="datetimeFigureOut">
              <a:rPr lang="fr-FR" smtClean="0"/>
              <a:pPr/>
              <a:t>20/01/2014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27775-4587-450A-A8E3-5F007B0A983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395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31BF0-3F37-40ED-AFB7-6A4E4A021D58}" type="datetimeFigureOut">
              <a:rPr lang="fr-FR" smtClean="0"/>
              <a:pPr/>
              <a:t>20/01/2014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97FF0-208A-4782-9F31-A23884DBBB3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058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dont cueilleurs, 2 chiffre 2013: 25 000 producteurs, 3 sauf pour les producteurs adhérents via des organisations économiques, 4 avec des dérogations possibles à 50%, 5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Agrocert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, Bureau Alpes Contrôle, Bureau Veritas,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Certipaq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Bio SAS,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Certisud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Ecocert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France,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Qualisud</a:t>
            </a:r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6 pour les adhérents non certifiés bio en plus de N&amp;P le coût fixe est proche de 300 € ; le pourcentage de 0,3 correspond à la tranche de CA inférieure à 200 000 €, 7le coût fixe est variable, 8 GSA = grande surface alimentaire généralistes.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97FF0-208A-4782-9F31-A23884DBBB35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08" y="2852936"/>
            <a:ext cx="2160000" cy="89444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33256"/>
            <a:ext cx="1260000" cy="63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8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0" y="6120399"/>
            <a:ext cx="9144000" cy="737601"/>
            <a:chOff x="0" y="6120399"/>
            <a:chExt cx="9144000" cy="737601"/>
          </a:xfrm>
        </p:grpSpPr>
        <p:sp>
          <p:nvSpPr>
            <p:cNvPr id="8" name="Rectangle 7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6F9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309320"/>
              <a:ext cx="1080000" cy="44722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0" y="6120399"/>
              <a:ext cx="1403648" cy="45719"/>
            </a:xfrm>
            <a:prstGeom prst="rect">
              <a:avLst/>
            </a:prstGeom>
            <a:solidFill>
              <a:srgbClr val="C5DD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sp>
        <p:nvSpPr>
          <p:cNvPr id="22" name="Espace réservé du numéro de diapositive 3"/>
          <p:cNvSpPr txBox="1">
            <a:spLocks/>
          </p:cNvSpPr>
          <p:nvPr userDrawn="1"/>
        </p:nvSpPr>
        <p:spPr>
          <a:xfrm>
            <a:off x="7884368" y="6246000"/>
            <a:ext cx="1123727" cy="24938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1080000" cy="4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884367" y="6246000"/>
            <a:ext cx="1123727" cy="24938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35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Excel_Worksheet2.xlsx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Excel_Worksheet3.xlsx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51112" y="134076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différenciation au sein des produits issus de l’agriculture biologique en France : standard public et standards privés</a:t>
            </a:r>
            <a:endParaRPr lang="fr-FR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131840" y="299695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Stage réalisé par Camille Espagne,</a:t>
            </a:r>
          </a:p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encadré par Marion Desquilbet, </a:t>
            </a:r>
          </a:p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Sylvette Monier-Dilhan, Thomas Poméon</a:t>
            </a:r>
          </a:p>
          <a:p>
            <a:endParaRPr lang="fr-FR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115622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04248" y="260648"/>
            <a:ext cx="187220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logoODR_4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0320" y="260649"/>
            <a:ext cx="1774128" cy="8640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32040" y="260648"/>
            <a:ext cx="16561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576px-Logo_TS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32656"/>
            <a:ext cx="1545530" cy="69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268760"/>
            <a:ext cx="784887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5DD01"/>
              </a:buClr>
            </a:pPr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Clr>
                <a:srgbClr val="C5DD01"/>
              </a:buClr>
            </a:pPr>
            <a:r>
              <a:rPr lang="fr-FR" b="1" i="1" dirty="0" smtClean="0"/>
              <a:t>Les organismes issus de Nature &amp; Progrès qui ont perduré </a:t>
            </a:r>
          </a:p>
          <a:p>
            <a:pPr marL="171450" indent="-171450">
              <a:buClr>
                <a:srgbClr val="C5DD01"/>
              </a:buClr>
            </a:pPr>
            <a:endParaRPr lang="fr-FR" dirty="0" smtClean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1600" dirty="0" smtClean="0"/>
              <a:t> SIMPLES du Syndicat Inter-Massifs pour la Production et L’Economie des Simples </a:t>
            </a:r>
          </a:p>
          <a:p>
            <a:r>
              <a:rPr lang="fr-FR" sz="1600" dirty="0" smtClean="0"/>
              <a:t>En  2013 : ≈ 100 producteurs-cueilleurs de plantes médicinales, cosmétiques ou alimentaires</a:t>
            </a:r>
          </a:p>
          <a:p>
            <a:endParaRPr lang="fr-FR" sz="1600" dirty="0" smtClean="0"/>
          </a:p>
          <a:p>
            <a:pPr>
              <a:buFontTx/>
              <a:buChar char="-"/>
            </a:pPr>
            <a:r>
              <a:rPr lang="fr-FR" sz="1600" dirty="0" smtClean="0"/>
              <a:t> BioBourgogne</a:t>
            </a:r>
          </a:p>
          <a:p>
            <a:r>
              <a:rPr lang="fr-FR" sz="1600" dirty="0" smtClean="0"/>
              <a:t>En  2013 : ≈ 30 producteurs, une coopérative et un distributeur</a:t>
            </a:r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71600" y="260648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908720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Adhérents 2013 :  430 producteurs dont 2/3 viticulteurs (1,7% des bio), 70 transformateurs</a:t>
            </a:r>
          </a:p>
          <a:p>
            <a:endParaRPr lang="fr-FR" sz="1600" dirty="0" smtClean="0"/>
          </a:p>
          <a:p>
            <a:r>
              <a:rPr lang="fr-FR" sz="1600" dirty="0" smtClean="0"/>
              <a:t>Biodynamie soutenue par Mouvement de l’Agriculture Bio-Dynamique (MABD)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 </a:t>
            </a:r>
            <a:endParaRPr lang="fr-FR" sz="1600" dirty="0" smtClean="0"/>
          </a:p>
          <a:p>
            <a:r>
              <a:rPr lang="fr-FR" sz="1600" dirty="0" smtClean="0"/>
              <a:t>Autonomie des exploitations agricoles </a:t>
            </a:r>
          </a:p>
          <a:p>
            <a:r>
              <a:rPr lang="fr-FR" sz="1600" dirty="0" smtClean="0"/>
              <a:t>Stimulation des cycles de vie</a:t>
            </a:r>
          </a:p>
          <a:p>
            <a:r>
              <a:rPr lang="fr-FR" sz="1600" dirty="0" smtClean="0"/>
              <a:t>Prise en compte des influences astrales</a:t>
            </a:r>
          </a:p>
          <a:p>
            <a:endParaRPr lang="fr-FR" dirty="0" smtClean="0"/>
          </a:p>
          <a:p>
            <a:r>
              <a:rPr lang="fr-FR" sz="1600" b="1" i="1" dirty="0" smtClean="0"/>
              <a:t>Quelles exigences dans le cahier des charges?</a:t>
            </a:r>
            <a:endParaRPr lang="fr-FR" sz="1600" dirty="0" smtClean="0"/>
          </a:p>
          <a:p>
            <a:r>
              <a:rPr lang="fr-FR" sz="1600" dirty="0" smtClean="0"/>
              <a:t>Utilisation de préparations biodynamiques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(Ecocert, Bureau Veritas) et mise en place d’un contrôle participatif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vente directe, magasins spécialisés bio, cavistes, export (GSA)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99592" y="116632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692696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79712" y="1052736"/>
            <a:ext cx="5904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B. Demeter, la marque de la biodynamie</a:t>
            </a:r>
          </a:p>
        </p:txBody>
      </p:sp>
      <p:pic>
        <p:nvPicPr>
          <p:cNvPr id="10" name="Image 9" descr="demeter_logo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08890" y="764705"/>
            <a:ext cx="126025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1772816"/>
            <a:ext cx="813690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Créée par l’Association des Producteurs de Fruits et Légumes Biologiques de Bretagne</a:t>
            </a:r>
          </a:p>
          <a:p>
            <a:r>
              <a:rPr lang="fr-FR" sz="1600" dirty="0" smtClean="0"/>
              <a:t>Adhérents BioBreizh 2013 : 65 producteurs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</a:t>
            </a:r>
          </a:p>
          <a:p>
            <a:r>
              <a:rPr lang="fr-FR" sz="1600" dirty="0" smtClean="0"/>
              <a:t>Travail sur une filière avec des partenaires expéditeurs</a:t>
            </a:r>
          </a:p>
          <a:p>
            <a:r>
              <a:rPr lang="fr-FR" sz="1600" dirty="0" smtClean="0"/>
              <a:t>Pratique de la planification de la production pour garantir des débouchés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exigences dans le cahier des charges ?</a:t>
            </a:r>
          </a:p>
          <a:p>
            <a:r>
              <a:rPr lang="fr-FR" sz="1600" dirty="0" smtClean="0"/>
              <a:t>Pratiques </a:t>
            </a:r>
            <a:r>
              <a:rPr lang="fr-FR" sz="1600" dirty="0" err="1" smtClean="0"/>
              <a:t>agroécologiques</a:t>
            </a:r>
            <a:r>
              <a:rPr lang="fr-FR" sz="1600" dirty="0" smtClean="0"/>
              <a:t> </a:t>
            </a:r>
          </a:p>
          <a:p>
            <a:r>
              <a:rPr lang="fr-FR" sz="1600" dirty="0" smtClean="0"/>
              <a:t>Projet : intégration d’un volet économique et social au cahier des charges</a:t>
            </a:r>
          </a:p>
          <a:p>
            <a:endParaRPr lang="fr-FR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(Ecocert)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Dominance circuits longs dont 25 % à l’export (Europe)</a:t>
            </a:r>
          </a:p>
          <a:p>
            <a:r>
              <a:rPr lang="fr-FR" sz="1600" dirty="0" smtClean="0"/>
              <a:t>En France : 50% en magasins spécialisés bio, 30% grossistes, 16% GSA, 4% vente directe</a:t>
            </a:r>
            <a:endParaRPr lang="fr-FR" sz="1100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75656" y="1340768"/>
            <a:ext cx="72728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A. BioBreizh la marque bio bretonne pour la filière fruits et légumes</a:t>
            </a:r>
          </a:p>
        </p:txBody>
      </p:sp>
      <p:pic>
        <p:nvPicPr>
          <p:cNvPr id="14" name="Image 13" descr="logobiobreiz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692696"/>
            <a:ext cx="1206313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11560" y="1340768"/>
            <a:ext cx="77768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B. Bio Loire Océan, la marque bio ligérienne pour la filière fruits et légumes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191683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- 50 producteurs en 2013 </a:t>
            </a:r>
          </a:p>
          <a:p>
            <a:r>
              <a:rPr lang="fr-FR" sz="1600" dirty="0" smtClean="0"/>
              <a:t> - créée en 2005</a:t>
            </a:r>
          </a:p>
          <a:p>
            <a:r>
              <a:rPr lang="fr-FR" sz="1600" dirty="0" smtClean="0"/>
              <a:t>- Fonctionnement similaire à BioBreizh, non étudiée </a:t>
            </a:r>
            <a:endParaRPr lang="fr-FR" sz="1600" dirty="0"/>
          </a:p>
        </p:txBody>
      </p:sp>
      <p:pic>
        <p:nvPicPr>
          <p:cNvPr id="16" name="Image 15" descr="Logo B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60648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620688"/>
            <a:ext cx="66967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31640" y="1268760"/>
            <a:ext cx="72728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C. Bio Solidaire, un standard bio et équitable</a:t>
            </a:r>
          </a:p>
        </p:txBody>
      </p:sp>
      <p:pic>
        <p:nvPicPr>
          <p:cNvPr id="9" name="Image 8" descr="label_bio_solida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404664"/>
            <a:ext cx="1008112" cy="100811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83568" y="1628800"/>
            <a:ext cx="7848872" cy="528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Adhérents 2013 : </a:t>
            </a:r>
            <a:r>
              <a:rPr lang="fr-FR" sz="1600" dirty="0" smtClean="0"/>
              <a:t>≈ 300 producteurs</a:t>
            </a:r>
          </a:p>
          <a:p>
            <a:r>
              <a:rPr lang="fr-FR" sz="1600" dirty="0" smtClean="0"/>
              <a:t>14 entreprises de transformations et/ou commercialisation développant des filières Bio Solidaire (type PME) dont 7 dans des filières alimentaires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Caractéristiques principales</a:t>
            </a:r>
          </a:p>
          <a:p>
            <a:r>
              <a:rPr lang="fr-FR" sz="1600" dirty="0" smtClean="0"/>
              <a:t>- critères du commerce équitable : garantie de relations économiques solidaires entre producteurs et  entreprises de la bio</a:t>
            </a:r>
            <a:endParaRPr lang="fr-FR" sz="1600" b="1" i="1" dirty="0" smtClean="0"/>
          </a:p>
          <a:p>
            <a:r>
              <a:rPr lang="fr-FR" dirty="0" smtClean="0"/>
              <a:t> </a:t>
            </a:r>
          </a:p>
          <a:p>
            <a:r>
              <a:rPr lang="fr-FR" sz="1600" b="1" i="1" dirty="0" smtClean="0"/>
              <a:t>Quelles exigences dans le cahier des charges?</a:t>
            </a:r>
          </a:p>
          <a:p>
            <a:r>
              <a:rPr lang="fr-FR" sz="1600" dirty="0" smtClean="0"/>
              <a:t>Producteurs : standard public + respect de la saisonnalité et des conditions locales</a:t>
            </a:r>
            <a:endParaRPr lang="fr-FR" sz="1600" b="1" i="1" dirty="0" smtClean="0"/>
          </a:p>
          <a:p>
            <a:r>
              <a:rPr lang="fr-FR" sz="1600" dirty="0" smtClean="0"/>
              <a:t>Entreprises : contractualisation des échanges, prix minimum garanti, partenariats durables entre producteurs et entreprises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Par OC : Bureau Veritas et Ecocert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Exclusivement vendus en magasins spécialisés bio 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23528" y="0"/>
            <a:ext cx="88204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332656"/>
            <a:ext cx="86044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Suite à la réglementation publique, émergence de nouveaux standards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692696"/>
            <a:ext cx="61206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D. Bio Cohérence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3528" y="908720"/>
            <a:ext cx="871296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/>
              <a:t>Créée en 2010 par l’Association Bio Cohérence (lancée par la FNAB)</a:t>
            </a:r>
          </a:p>
          <a:p>
            <a:r>
              <a:rPr lang="fr-FR" sz="1600" b="1" dirty="0" smtClean="0"/>
              <a:t>Adhérents 2013 </a:t>
            </a:r>
            <a:r>
              <a:rPr lang="fr-FR" sz="1600" dirty="0" smtClean="0"/>
              <a:t>: environ 300 producteurs, 6 transformateurs, 117 magasins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Caractéristiques principales</a:t>
            </a:r>
          </a:p>
          <a:p>
            <a:r>
              <a:rPr lang="fr-FR" sz="1600" dirty="0" smtClean="0"/>
              <a:t>Projet de société global, avec un volet socio-économique, proche de N&amp;P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exigences dans le cahier des charges et la charte?</a:t>
            </a:r>
            <a:endParaRPr lang="fr-FR" sz="1600" dirty="0" smtClean="0"/>
          </a:p>
          <a:p>
            <a:r>
              <a:rPr lang="fr-FR" sz="1600" dirty="0" smtClean="0"/>
              <a:t>Proche du standard public français en vigueur avant 2009 + extension à la distribution</a:t>
            </a:r>
          </a:p>
          <a:p>
            <a:r>
              <a:rPr lang="fr-FR" sz="1600" dirty="0" smtClean="0"/>
              <a:t>+ nouvelles exigences dans les pratiques agricoles et volet socio-économique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Cahier des charges: par 4OC dont Bureau Veritas et Ecocert ; Charte : autodiagnostic</a:t>
            </a:r>
          </a:p>
          <a:p>
            <a:endParaRPr lang="fr-FR" sz="1600" dirty="0" smtClean="0"/>
          </a:p>
          <a:p>
            <a:r>
              <a:rPr lang="fr-FR" sz="1600" dirty="0" smtClean="0"/>
              <a:t> </a:t>
            </a:r>
            <a:r>
              <a:rPr lang="fr-FR" sz="1600" b="1" i="1" dirty="0" smtClean="0"/>
              <a:t>Quels réseaux de distributions ?</a:t>
            </a:r>
          </a:p>
          <a:p>
            <a:r>
              <a:rPr lang="fr-FR" sz="1600" dirty="0" smtClean="0"/>
              <a:t>Vente directe et magasins bio ; distributeurs adhérents donnent la priorité aux produits Bio Cohérence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 lien entre Bio Cohérence et les autres standards privés? </a:t>
            </a:r>
          </a:p>
          <a:p>
            <a:r>
              <a:rPr lang="fr-FR" sz="1600" dirty="0" smtClean="0"/>
              <a:t>Demeter est membre fondateur non adhérent (idem BioBourgogne)</a:t>
            </a:r>
          </a:p>
          <a:p>
            <a:r>
              <a:rPr lang="fr-FR" sz="1600" dirty="0" smtClean="0"/>
              <a:t>N&amp;P  diffère par le mode de contrôle, sa définition hors du standard public, ses objectifs d’expansion </a:t>
            </a:r>
          </a:p>
          <a:p>
            <a:r>
              <a:rPr lang="fr-FR" sz="1600" dirty="0" err="1" smtClean="0"/>
              <a:t>BioBreizh</a:t>
            </a:r>
            <a:r>
              <a:rPr lang="fr-FR" sz="1600" dirty="0" smtClean="0"/>
              <a:t> : projet adhésion à Bio Cohérence</a:t>
            </a:r>
          </a:p>
        </p:txBody>
      </p:sp>
      <p:pic>
        <p:nvPicPr>
          <p:cNvPr id="11" name="Image 10" descr="bio_coherence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896479"/>
            <a:ext cx="879692" cy="9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692696"/>
            <a:ext cx="60486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3. Marques bio régionales 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5536" y="1052736"/>
            <a:ext cx="8496944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Pas d’exigences supplémentaires au standard public sur les pratiques agricoles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Bio Sud-ouest France</a:t>
            </a:r>
            <a:r>
              <a:rPr lang="fr-FR" sz="1600" dirty="0" smtClean="0"/>
              <a:t> (2013) marque interrégionale, propriété des conseils régionaux d'Aquitaine et de Midi-Pyrénées </a:t>
            </a:r>
          </a:p>
          <a:p>
            <a:r>
              <a:rPr lang="fr-FR" sz="1600" dirty="0" smtClean="0"/>
              <a:t>Déclinaison de la marque </a:t>
            </a:r>
            <a:r>
              <a:rPr lang="fr-FR" sz="1600" dirty="0" err="1" smtClean="0"/>
              <a:t>Sud-Ouest</a:t>
            </a:r>
            <a:r>
              <a:rPr lang="fr-FR" sz="1600" dirty="0" smtClean="0"/>
              <a:t> France</a:t>
            </a:r>
          </a:p>
          <a:p>
            <a:r>
              <a:rPr lang="fr-FR" sz="1600" dirty="0" smtClean="0"/>
              <a:t>Exigence cahier </a:t>
            </a:r>
            <a:r>
              <a:rPr lang="fr-FR" sz="1600" smtClean="0"/>
              <a:t>des charges :</a:t>
            </a:r>
            <a:endParaRPr lang="fr-FR" sz="1600" dirty="0" smtClean="0"/>
          </a:p>
          <a:p>
            <a:r>
              <a:rPr lang="fr-FR" sz="1600" dirty="0" smtClean="0"/>
              <a:t>Production matières premières et transformation: dans une des deux régions</a:t>
            </a:r>
          </a:p>
          <a:p>
            <a:r>
              <a:rPr lang="fr-FR" sz="1600" dirty="0" smtClean="0"/>
              <a:t>Produits transformés : 95% des ingrédients dits « productibles » en Aquitaine ou Midi-Pyrénées doivent y être produits.</a:t>
            </a:r>
          </a:p>
          <a:p>
            <a:endParaRPr lang="fr-FR" sz="1600" dirty="0" smtClean="0"/>
          </a:p>
          <a:p>
            <a:r>
              <a:rPr lang="fr-FR" sz="1600" b="1" dirty="0" smtClean="0"/>
              <a:t>- Mon Bio Pays, talents des Pays de la Loire </a:t>
            </a:r>
            <a:r>
              <a:rPr lang="fr-FR" sz="1600" dirty="0" smtClean="0"/>
              <a:t>(2013)</a:t>
            </a:r>
          </a:p>
          <a:p>
            <a:r>
              <a:rPr lang="fr-FR" sz="1600" b="1" dirty="0" smtClean="0"/>
              <a:t>- Bio di Corsica </a:t>
            </a:r>
            <a:r>
              <a:rPr lang="fr-FR" sz="1600" dirty="0" smtClean="0"/>
              <a:t>(2013)</a:t>
            </a:r>
            <a:endParaRPr lang="fr-FR" sz="1600" b="1" dirty="0" smtClean="0"/>
          </a:p>
          <a:p>
            <a:r>
              <a:rPr lang="fr-FR" sz="1600" b="1" dirty="0" smtClean="0"/>
              <a:t>- Saveurs Bio Paris Ile-de-France</a:t>
            </a:r>
            <a:r>
              <a:rPr lang="fr-FR" sz="1600" dirty="0" smtClean="0"/>
              <a:t> (2011)</a:t>
            </a:r>
          </a:p>
          <a:p>
            <a:pPr>
              <a:buFontTx/>
              <a:buChar char="-"/>
            </a:pPr>
            <a:r>
              <a:rPr lang="fr-FR" sz="1600" b="1" dirty="0" smtClean="0"/>
              <a:t> Charte Bio Rhône Alpes </a:t>
            </a:r>
            <a:r>
              <a:rPr lang="fr-FR" sz="1600" dirty="0" smtClean="0"/>
              <a:t>(2010)</a:t>
            </a:r>
          </a:p>
          <a:p>
            <a:pPr>
              <a:buFontTx/>
              <a:buChar char="-"/>
            </a:pPr>
            <a:r>
              <a:rPr lang="fr-FR" sz="1600" b="1" dirty="0" smtClean="0"/>
              <a:t> Paysan bio Lorrain </a:t>
            </a:r>
            <a:r>
              <a:rPr lang="fr-FR" sz="1600" dirty="0" smtClean="0"/>
              <a:t>(2006)</a:t>
            </a:r>
          </a:p>
          <a:p>
            <a:pPr>
              <a:buFontTx/>
              <a:buChar char="-"/>
            </a:pPr>
            <a:r>
              <a:rPr lang="fr-FR" sz="1600" b="1" dirty="0" smtClean="0"/>
              <a:t> Alsace Bio </a:t>
            </a:r>
            <a:r>
              <a:rPr lang="fr-FR" sz="1600" dirty="0" smtClean="0"/>
              <a:t>(2003)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43608" y="332656"/>
            <a:ext cx="64807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Conclusion et discussion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99592" y="908720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Revue de l’ensemble des standards plus exigeants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Peu développée pour les standards régionaux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Rapport descriptif, basé essentiellement sur des données des organismes gestionnaires de ces marques et des entretiens avec les acteurs concernés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Pas de données sur les surcoûts de production liés à ces standards privés et les éventuelles répercussions sur les prix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Faible place des standards privés, hors marques régionales, dans l’agriculture biologique (7 à 8 % des producteurs bio)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Choix de ne pas être présents en grandes surfaces généralistes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Faible notoriété parmi les consommateurs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Mais portent leurs voix dans les institutions</a:t>
            </a:r>
            <a:endParaRPr lang="fr-FR" sz="1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Reconnaissance mutuelle comme des groupes militants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Redéfinissent l’agriculture biologique en ajoutant des exigences sur les pratiques agricoles et/ou un volet socio-économique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Reconnaissance du standard public, sauf Nature &amp; Progrès</a:t>
            </a: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Proposition de modèles agricoles alternatifs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Marques régionales : émergence d’un nouveau type de standards avec des objectifs différents : promotion d’un territoire, présence en grandes surfaces généralistes</a:t>
            </a: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 </a:t>
            </a:r>
          </a:p>
          <a:p>
            <a:endParaRPr lang="fr-FR" dirty="0" smtClean="0"/>
          </a:p>
          <a:p>
            <a:endParaRPr lang="fr-FR" sz="11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27584" y="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5656" y="620688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Tableau comparatif 1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7544" y="141277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842963" y="1123950"/>
          <a:ext cx="7458075" cy="461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0" name="Feuille de calcul" r:id="rId5" imgW="7458179" imgH="4610008" progId="Excel.Sheet.12">
                  <p:embed/>
                </p:oleObj>
              </mc:Choice>
              <mc:Fallback>
                <p:oleObj name="Feuille de calcul" r:id="rId5" imgW="7458179" imgH="4610008" progId="Excel.Shee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3" y="1123950"/>
                        <a:ext cx="7458075" cy="461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628800"/>
            <a:ext cx="7848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 </a:t>
            </a:r>
          </a:p>
          <a:p>
            <a:endParaRPr lang="fr-FR" dirty="0" smtClean="0"/>
          </a:p>
          <a:p>
            <a:endParaRPr lang="fr-FR" sz="1100" dirty="0" smtClean="0"/>
          </a:p>
          <a:p>
            <a:pPr marL="171450" indent="-171450">
              <a:buClr>
                <a:srgbClr val="C5DD01"/>
              </a:buClr>
              <a:buFont typeface="Wingdings" pitchFamily="2" charset="2"/>
              <a:buChar char="v"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43608" y="188640"/>
            <a:ext cx="66967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Tableau comparatif cahier des charges et chartes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7544" y="141277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842963" y="692696"/>
          <a:ext cx="7711428" cy="5298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Feuille de calcul" r:id="rId5" imgW="7458179" imgH="5124358" progId="Excel.Sheet.12">
                  <p:embed/>
                </p:oleObj>
              </mc:Choice>
              <mc:Fallback>
                <p:oleObj name="Feuille de calcul" r:id="rId5" imgW="7458179" imgH="5124358" progId="Excel.Shee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3" y="692696"/>
                        <a:ext cx="7711428" cy="52985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259632" y="332656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59632" y="112474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195736" y="119675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899592" y="1196752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En France, coexistence entre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- standard public : label européen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- des standards privés plus exigeants : Nature et Progrès, Demeter,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BioBreizh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Bio Solidaire, Bio Cohérence</a:t>
            </a:r>
          </a:p>
          <a:p>
            <a:pPr>
              <a:buFontTx/>
              <a:buChar char="-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des marques ajoutant uniquement une appartenance régionale</a:t>
            </a:r>
          </a:p>
          <a:p>
            <a:pPr>
              <a:buFontTx/>
              <a:buChar char="-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Objectif : établir un état des lieux sur cette différenciation des produits issus de l’agriculture biologique en décrivant leur émergence et leur fonctionnement</a:t>
            </a:r>
            <a:endParaRPr lang="fr-FR" i="1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Contexte institutionnel et économique de cette différenciation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Analyse comparative des standards privés et public</a:t>
            </a:r>
          </a:p>
        </p:txBody>
      </p:sp>
    </p:spTree>
    <p:extLst>
      <p:ext uri="{BB962C8B-B14F-4D97-AF65-F5344CB8AC3E}">
        <p14:creationId xmlns:p14="http://schemas.microsoft.com/office/powerpoint/2010/main" val="24860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87624" y="0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Méthode</a:t>
            </a:r>
            <a:endParaRPr lang="fr-FR" sz="28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1628800"/>
            <a:ext cx="41764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Fédération Nature &amp; Progrès</a:t>
            </a:r>
          </a:p>
          <a:p>
            <a:r>
              <a:rPr lang="fr-FR" sz="1400" dirty="0" smtClean="0"/>
              <a:t>Geoffroy Raout, animateur technique </a:t>
            </a:r>
          </a:p>
          <a:p>
            <a:r>
              <a:rPr lang="fr-FR" sz="1400" dirty="0" smtClean="0"/>
              <a:t>Claire Julien, coordinatrice</a:t>
            </a:r>
          </a:p>
          <a:p>
            <a:endParaRPr lang="fr-FR" sz="1400" dirty="0" smtClean="0"/>
          </a:p>
          <a:p>
            <a:r>
              <a:rPr lang="fr-FR" sz="1400" b="1" dirty="0" smtClean="0"/>
              <a:t>Association  Demeter France</a:t>
            </a:r>
          </a:p>
          <a:p>
            <a:r>
              <a:rPr lang="fr-FR" sz="1400" dirty="0" smtClean="0"/>
              <a:t>Frédéric Geschickt, Vice président </a:t>
            </a:r>
          </a:p>
          <a:p>
            <a:r>
              <a:rPr lang="fr-FR" sz="1400" dirty="0" smtClean="0"/>
              <a:t> </a:t>
            </a:r>
            <a:endParaRPr lang="fr-FR" sz="1400" b="1" dirty="0" smtClean="0"/>
          </a:p>
          <a:p>
            <a:r>
              <a:rPr lang="fr-FR" sz="1400" b="1" dirty="0" smtClean="0"/>
              <a:t>Mouvement de l’Agriculture Biodynamique</a:t>
            </a:r>
          </a:p>
          <a:p>
            <a:r>
              <a:rPr lang="fr-FR" sz="1400" dirty="0" smtClean="0"/>
              <a:t>Reinout Nauta,</a:t>
            </a:r>
            <a:r>
              <a:rPr lang="fr-FR" sz="1400" b="1" dirty="0" smtClean="0"/>
              <a:t> </a:t>
            </a:r>
            <a:r>
              <a:rPr lang="fr-FR" sz="1400" dirty="0" smtClean="0"/>
              <a:t>vice trésorier</a:t>
            </a:r>
          </a:p>
          <a:p>
            <a:endParaRPr lang="fr-FR" sz="1400" dirty="0" smtClean="0"/>
          </a:p>
          <a:p>
            <a:r>
              <a:rPr lang="fr-FR" sz="1400" b="1" dirty="0" smtClean="0"/>
              <a:t>Association des Producteurs de Fruits et Légumes Biologiques de Bretagne</a:t>
            </a:r>
          </a:p>
          <a:p>
            <a:r>
              <a:rPr lang="fr-FR" sz="1400" dirty="0" smtClean="0"/>
              <a:t>Yoann Morin, chargé de communication et certification</a:t>
            </a:r>
          </a:p>
          <a:p>
            <a:endParaRPr lang="fr-FR" sz="1400" b="1" dirty="0" smtClean="0"/>
          </a:p>
          <a:p>
            <a:r>
              <a:rPr lang="fr-FR" sz="1400" b="1" dirty="0" smtClean="0"/>
              <a:t>Association Bio Partenaire</a:t>
            </a:r>
          </a:p>
          <a:p>
            <a:r>
              <a:rPr lang="fr-FR" sz="1400" dirty="0" smtClean="0"/>
              <a:t>Laurence Arnod, chargée de mission filières Bio Solidaire</a:t>
            </a:r>
          </a:p>
          <a:p>
            <a:r>
              <a:rPr lang="fr-FR" sz="1400" b="1" dirty="0" smtClean="0"/>
              <a:t> </a:t>
            </a:r>
          </a:p>
          <a:p>
            <a:r>
              <a:rPr lang="fr-FR" sz="1400" b="1" dirty="0" smtClean="0"/>
              <a:t>Association Bio Cohérence</a:t>
            </a:r>
          </a:p>
          <a:p>
            <a:r>
              <a:rPr lang="fr-FR" sz="1400" dirty="0" smtClean="0"/>
              <a:t>Cécile Guyou, déléguée générale de Bio Cohérence </a:t>
            </a:r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 </a:t>
            </a:r>
            <a:r>
              <a:rPr lang="fr-FR" sz="1400" b="1" dirty="0" smtClean="0"/>
              <a:t> </a:t>
            </a:r>
            <a:endParaRPr lang="fr-FR" sz="1400" dirty="0" smtClean="0"/>
          </a:p>
          <a:p>
            <a:endParaRPr lang="fr-FR" sz="14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716016" y="1340768"/>
            <a:ext cx="42484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 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b="1" dirty="0" smtClean="0"/>
              <a:t>Chambre Régionale d'Agriculture de Midi-Pyrénées</a:t>
            </a:r>
          </a:p>
          <a:p>
            <a:r>
              <a:rPr lang="fr-FR" sz="1400" dirty="0" smtClean="0"/>
              <a:t>Anne Glandières, chargée de mission Agriculture Biologique</a:t>
            </a:r>
          </a:p>
          <a:p>
            <a:endParaRPr lang="fr-FR" sz="1400" dirty="0" smtClean="0"/>
          </a:p>
          <a:p>
            <a:r>
              <a:rPr lang="fr-FR" sz="1400" b="1" dirty="0" smtClean="0"/>
              <a:t>Biocoop</a:t>
            </a:r>
          </a:p>
          <a:p>
            <a:r>
              <a:rPr lang="fr-FR" sz="1400" dirty="0" smtClean="0"/>
              <a:t>Dominique Senecal, membre du conseil d’administration de Biocoop</a:t>
            </a:r>
          </a:p>
          <a:p>
            <a:endParaRPr lang="fr-FR" sz="1400" dirty="0" smtClean="0"/>
          </a:p>
          <a:p>
            <a:endParaRPr lang="fr-FR" sz="1400" b="1" dirty="0" smtClean="0"/>
          </a:p>
          <a:p>
            <a:r>
              <a:rPr lang="fr-FR" sz="1400" b="1" dirty="0" smtClean="0"/>
              <a:t>Fédération Nationale d’Agriculture Biologique</a:t>
            </a:r>
          </a:p>
          <a:p>
            <a:r>
              <a:rPr lang="fr-FR" sz="1400" dirty="0" smtClean="0"/>
              <a:t>Juliette Leroux,</a:t>
            </a:r>
            <a:r>
              <a:rPr lang="fr-FR" sz="1400" b="1" dirty="0" smtClean="0"/>
              <a:t> </a:t>
            </a:r>
            <a:r>
              <a:rPr lang="fr-FR" sz="1400" dirty="0" smtClean="0"/>
              <a:t>chargée de mission réglementation</a:t>
            </a:r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Pierre Besse, ingénieur agronome, maraîcher, auteur de l’ouvrage collectif  </a:t>
            </a:r>
            <a:r>
              <a:rPr lang="fr-FR" sz="1400" u="sng" dirty="0" smtClean="0"/>
              <a:t>La Bio entre business et projet de société</a:t>
            </a:r>
          </a:p>
          <a:p>
            <a:endParaRPr lang="fr-FR" sz="1400" u="sng" dirty="0" smtClean="0"/>
          </a:p>
          <a:p>
            <a:r>
              <a:rPr lang="fr-FR" sz="1400" dirty="0" smtClean="0"/>
              <a:t>6 agriculteurs sous standard privé</a:t>
            </a:r>
          </a:p>
          <a:p>
            <a:endParaRPr lang="fr-FR" sz="14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539552" y="69269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Synthèse bibliographique</a:t>
            </a:r>
          </a:p>
          <a:p>
            <a:r>
              <a:rPr lang="fr-FR" b="1" dirty="0" smtClean="0"/>
              <a:t>  </a:t>
            </a:r>
          </a:p>
          <a:p>
            <a:r>
              <a:rPr lang="fr-FR" b="1" dirty="0" smtClean="0"/>
              <a:t>Entretiens: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860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99197" y="260648"/>
            <a:ext cx="67687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PLAN</a:t>
            </a:r>
            <a:endParaRPr lang="fr-FR" sz="28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99197" y="1103160"/>
            <a:ext cx="72332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/>
              <a:t>I. Standards et marché de l’agriculture biologique</a:t>
            </a:r>
            <a:endParaRPr lang="fr-FR" sz="1600" b="1" dirty="0" smtClean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I.1. Historique des standards publics et privés </a:t>
            </a: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I.2. Marché des produits issus de l’agriculture biologique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lvl="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/>
              <a:t>II Des standards entre segmentation du marché et modèles agricoles alternatifs</a:t>
            </a:r>
          </a:p>
          <a:p>
            <a:pPr marL="285750" indent="-285750">
              <a:lnSpc>
                <a:spcPct val="20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II.1. Les pionniers: Nature &amp; Progrès et Demeter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II.2. Suite à la règlementation publique, des standards émergents : BioBreizh, Bio Solidaire, Bio Cohérence</a:t>
            </a:r>
          </a:p>
          <a:p>
            <a:pPr marL="285750" indent="-285750">
              <a:lnSpc>
                <a:spcPct val="150000"/>
              </a:lnSpc>
              <a:buClr>
                <a:srgbClr val="C5DD01"/>
              </a:buCl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II.3. Marques régionales</a:t>
            </a:r>
          </a:p>
        </p:txBody>
      </p:sp>
    </p:spTree>
    <p:extLst>
      <p:ext uri="{BB962C8B-B14F-4D97-AF65-F5344CB8AC3E}">
        <p14:creationId xmlns:p14="http://schemas.microsoft.com/office/powerpoint/2010/main" val="10402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31844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8" y="260648"/>
            <a:ext cx="73843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268760"/>
            <a:ext cx="77048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Plusieurs courants à l’origine de l’agriculture biologique </a:t>
            </a:r>
            <a:endParaRPr lang="fr-FR" b="1" dirty="0" smtClean="0"/>
          </a:p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Introduction de l’agriculture biologique en France et mise en place de standards privés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1932 : marque Demeter déposée pour la biodynamie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600" dirty="0" smtClean="0"/>
              <a:t>1962 : deux courants Société Lemaire et Nature &amp; Progrès (N&amp;P)</a:t>
            </a:r>
          </a:p>
          <a:p>
            <a:endParaRPr lang="fr-FR" sz="1600" dirty="0" smtClean="0"/>
          </a:p>
          <a:p>
            <a:r>
              <a:rPr lang="fr-FR" sz="1600" dirty="0" smtClean="0"/>
              <a:t>Puis des groupes issus de ces deux courants créent de nouvelles marques</a:t>
            </a:r>
          </a:p>
          <a:p>
            <a:endParaRPr lang="fr-FR" sz="1600" dirty="0" smtClean="0"/>
          </a:p>
          <a:p>
            <a:endParaRPr lang="fr-FR" sz="1600" b="1" dirty="0" smtClean="0"/>
          </a:p>
          <a:p>
            <a:r>
              <a:rPr lang="fr-FR" sz="1600" b="1" dirty="0" smtClean="0"/>
              <a:t>Reconnaissance de l’agriculture biologique et instauration d’un standard public national</a:t>
            </a:r>
            <a:endParaRPr lang="fr-FR" sz="1600" dirty="0" smtClean="0"/>
          </a:p>
          <a:p>
            <a:pPr>
              <a:lnSpc>
                <a:spcPct val="150000"/>
              </a:lnSpc>
            </a:pPr>
            <a:r>
              <a:rPr lang="fr-FR" sz="1600" dirty="0" smtClean="0"/>
              <a:t>1980 : reconnaissance de l’agriculture biologique </a:t>
            </a:r>
            <a:endParaRPr lang="fr-FR" sz="16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600" dirty="0" smtClean="0"/>
              <a:t>1985 :  rédaction du cahier des charges cadre associé au logo AB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1991 : les cahiers des charges de 11 marques sont homologués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3608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260648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124744"/>
            <a:ext cx="77048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Instauration d’un standard public européen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1991 : règlement pour les productions végétales</a:t>
            </a:r>
          </a:p>
          <a:p>
            <a:r>
              <a:rPr lang="fr-FR" sz="1600" dirty="0" smtClean="0"/>
              <a:t>certification par tiers devient obligatoire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1999 : règlement des productions animales, avec subsidiarité nationale</a:t>
            </a:r>
            <a:endParaRPr lang="fr-FR" sz="1600" b="1" dirty="0" smtClean="0"/>
          </a:p>
          <a:p>
            <a:endParaRPr lang="fr-FR" sz="1600" u="sng" dirty="0" smtClean="0"/>
          </a:p>
          <a:p>
            <a:r>
              <a:rPr lang="fr-FR" sz="1600" b="1" dirty="0" smtClean="0"/>
              <a:t>Maintien de standards pionniers </a:t>
            </a:r>
            <a:r>
              <a:rPr lang="fr-FR" sz="1600" dirty="0" smtClean="0"/>
              <a:t>aux cahiers des charges plus exigeants: 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Nature et Progrès (pas de certification par tiers donc en dehors de la bio officielle)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Demeter (respecte la réglementation et y ajoute des critères)</a:t>
            </a:r>
          </a:p>
          <a:p>
            <a:endParaRPr lang="fr-FR" sz="1600" b="1" dirty="0" smtClean="0"/>
          </a:p>
          <a:p>
            <a:pPr>
              <a:lnSpc>
                <a:spcPct val="150000"/>
              </a:lnSpc>
            </a:pPr>
            <a:r>
              <a:rPr lang="fr-FR" sz="1600" b="1" dirty="0" smtClean="0"/>
              <a:t>Création de nouveaux standards privés</a:t>
            </a:r>
          </a:p>
          <a:p>
            <a:r>
              <a:rPr lang="fr-FR" sz="1600" dirty="0" smtClean="0"/>
              <a:t>2002 :  </a:t>
            </a:r>
            <a:r>
              <a:rPr lang="fr-FR" sz="1600" dirty="0" err="1" smtClean="0"/>
              <a:t>BioBreizh</a:t>
            </a:r>
            <a:r>
              <a:rPr lang="fr-FR" sz="1600" dirty="0" smtClean="0"/>
              <a:t> ( Fruits et Légumes, Bretagne)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600" dirty="0" smtClean="0"/>
              <a:t>2002 :  création de Bio Equitable</a:t>
            </a:r>
          </a:p>
          <a:p>
            <a:pPr>
              <a:buFont typeface="Arial" pitchFamily="34" charset="0"/>
              <a:buChar char="•"/>
            </a:pPr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15616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260648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1124744"/>
            <a:ext cx="77048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600" b="1" dirty="0" smtClean="0"/>
              <a:t>Evolution du standard européen</a:t>
            </a:r>
          </a:p>
          <a:p>
            <a:r>
              <a:rPr lang="fr-FR" sz="1600" dirty="0" smtClean="0"/>
              <a:t>2007 : nouveau règlement ; pas de subsidiarité d’où un assouplissement de la réglementation en France</a:t>
            </a:r>
          </a:p>
          <a:p>
            <a:endParaRPr lang="fr-FR" sz="1600" dirty="0" smtClean="0"/>
          </a:p>
          <a:p>
            <a:r>
              <a:rPr lang="fr-FR" sz="1600" b="1" dirty="0" smtClean="0"/>
              <a:t>Création de nouveau standards privés</a:t>
            </a:r>
          </a:p>
          <a:p>
            <a:r>
              <a:rPr lang="fr-FR" sz="1600" dirty="0" smtClean="0"/>
              <a:t>2009 : Bio Solidaire, équivalent de Bio Equitable en France</a:t>
            </a:r>
          </a:p>
          <a:p>
            <a:r>
              <a:rPr lang="fr-FR" sz="1600" dirty="0" smtClean="0"/>
              <a:t>2010 : Bio Cohérence, impulsé par la FNAB en réaction à cette réglementation</a:t>
            </a:r>
          </a:p>
          <a:p>
            <a:r>
              <a:rPr lang="fr-FR" sz="1600" dirty="0" smtClean="0"/>
              <a:t>Récemment: émergence de marques régionales</a:t>
            </a:r>
          </a:p>
          <a:p>
            <a:endParaRPr lang="fr-FR" sz="1600" dirty="0" smtClean="0"/>
          </a:p>
          <a:p>
            <a:r>
              <a:rPr lang="fr-FR" sz="1600" b="1" dirty="0" smtClean="0"/>
              <a:t>Conclusion</a:t>
            </a:r>
          </a:p>
          <a:p>
            <a:r>
              <a:rPr lang="fr-FR" sz="1600" dirty="0" smtClean="0"/>
              <a:t>Différents standards privés ajoutant des critères au standard public : conditions équitable ou sociale, exigence environnementale supérieure, parfois restreintes à une région ou une filière</a:t>
            </a:r>
          </a:p>
          <a:p>
            <a:endParaRPr lang="fr-FR" sz="1600" u="sng" dirty="0" smtClean="0"/>
          </a:p>
          <a:p>
            <a:endParaRPr lang="fr-FR" sz="1600" dirty="0" smtClean="0"/>
          </a:p>
          <a:p>
            <a:endParaRPr lang="fr-FR" sz="1600" u="sng" dirty="0" smtClean="0"/>
          </a:p>
          <a:p>
            <a:pPr>
              <a:buFont typeface="Arial" pitchFamily="34" charset="0"/>
              <a:buChar char="•"/>
            </a:pPr>
            <a:endParaRPr lang="fr-FR" sz="1600" dirty="0" smtClean="0"/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3608" y="692696"/>
            <a:ext cx="6768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Historique des standards publics et privés</a:t>
            </a:r>
            <a:endParaRPr lang="fr-FR" sz="20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15623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116632"/>
            <a:ext cx="73123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 Standards et marché de l’agriculture biologique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3568" y="980728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Doublement du marché en 5 ans</a:t>
            </a:r>
          </a:p>
          <a:p>
            <a:r>
              <a:rPr lang="fr-FR" sz="1600" dirty="0" smtClean="0"/>
              <a:t>3,8 % de la SAU en bio</a:t>
            </a:r>
          </a:p>
          <a:p>
            <a:r>
              <a:rPr lang="fr-FR" sz="1600" dirty="0" smtClean="0"/>
              <a:t>4,7% des producteurs français</a:t>
            </a:r>
          </a:p>
          <a:p>
            <a:endParaRPr lang="fr-FR" sz="1600" b="1" dirty="0" smtClean="0"/>
          </a:p>
          <a:p>
            <a:r>
              <a:rPr lang="fr-FR" sz="1600" dirty="0" smtClean="0"/>
              <a:t>2,4% du marché alimentaire (importations : 25% ; exportations : 9%)</a:t>
            </a:r>
          </a:p>
          <a:p>
            <a:endParaRPr lang="fr-FR" sz="1600" b="1" dirty="0" smtClean="0"/>
          </a:p>
          <a:p>
            <a:r>
              <a:rPr lang="fr-FR" sz="1600" dirty="0" smtClean="0"/>
              <a:t>Distribution</a:t>
            </a:r>
            <a:r>
              <a:rPr lang="fr-FR" sz="1600" b="1" dirty="0" smtClean="0"/>
              <a:t> </a:t>
            </a:r>
            <a:r>
              <a:rPr lang="fr-FR" sz="1600" dirty="0" smtClean="0"/>
              <a:t>(hors restauration collective)</a:t>
            </a:r>
          </a:p>
          <a:p>
            <a:r>
              <a:rPr lang="fr-FR" sz="1600" dirty="0" smtClean="0"/>
              <a:t>47 % GSA </a:t>
            </a:r>
          </a:p>
          <a:p>
            <a:r>
              <a:rPr lang="fr-FR" sz="1600" dirty="0" smtClean="0"/>
              <a:t>36 % distribution spécialisée bio</a:t>
            </a:r>
          </a:p>
          <a:p>
            <a:r>
              <a:rPr lang="fr-FR" sz="1600" dirty="0" smtClean="0"/>
              <a:t>12 % vente directe</a:t>
            </a:r>
          </a:p>
          <a:p>
            <a:r>
              <a:rPr lang="fr-FR" sz="1600" dirty="0" smtClean="0"/>
              <a:t>5 % Artisans-Commerçants</a:t>
            </a:r>
          </a:p>
          <a:p>
            <a:endParaRPr lang="fr-FR" sz="1600" dirty="0" smtClean="0"/>
          </a:p>
          <a:p>
            <a:r>
              <a:rPr lang="fr-FR" sz="1600" u="sng" dirty="0" smtClean="0"/>
              <a:t>Part des producteurs sous standards privés dans les producteurs bio en 2013</a:t>
            </a:r>
            <a:endParaRPr lang="fr-FR" sz="1600" b="1" dirty="0" smtClean="0"/>
          </a:p>
          <a:p>
            <a:endParaRPr lang="fr-FR" sz="1600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endParaRPr lang="fr-FR" sz="1600" b="1" dirty="0" smtClean="0">
              <a:solidFill>
                <a:schemeClr val="accent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71600" y="476672"/>
            <a:ext cx="77048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2. Marché des produits issus de l’agriculture biologique 2012</a:t>
            </a:r>
            <a:endParaRPr lang="fr-FR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588224" y="3212976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Source : Agence Bio</a:t>
            </a:r>
            <a:endParaRPr lang="fr-FR" sz="1400" dirty="0"/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683568" y="4293096"/>
          <a:ext cx="71628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Feuille de calcul" r:id="rId5" imgW="7162661" imgH="1486039" progId="Excel.Sheet.12">
                  <p:embed/>
                </p:oleObj>
              </mc:Choice>
              <mc:Fallback>
                <p:oleObj name="Feuille de calcul" r:id="rId5" imgW="7162661" imgH="1486039" progId="Excel.Shee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293096"/>
                        <a:ext cx="7162800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299197" y="6468467"/>
            <a:ext cx="4136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NOM DE L’AUTEUR / </a:t>
            </a:r>
            <a:r>
              <a:rPr lang="fr-FR" sz="900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NOM DE LA PRESENTATION </a:t>
            </a:r>
            <a:endParaRPr lang="fr-FR" sz="90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15623" y="6468467"/>
            <a:ext cx="1904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 / 01 / 2013</a:t>
            </a:r>
          </a:p>
          <a:p>
            <a:pPr algn="r"/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55679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Adhérents 2013 : environ 700 producteurs (2,8 % des producteurs bio) et 100 transformateurs ( ½ également certifiés bio ) et 1000 consommateurs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caractéristiques principales ? </a:t>
            </a:r>
            <a:endParaRPr lang="fr-FR" sz="1600" dirty="0" smtClean="0"/>
          </a:p>
          <a:p>
            <a:r>
              <a:rPr lang="fr-FR" sz="1600" dirty="0" smtClean="0"/>
              <a:t>- un « projet de société durable basé sur des relations de proximité »</a:t>
            </a:r>
          </a:p>
          <a:p>
            <a:r>
              <a:rPr lang="fr-FR" sz="1600" dirty="0" smtClean="0"/>
              <a:t>la bio comme une alternative globale au modèle agricole dominant</a:t>
            </a:r>
          </a:p>
          <a:p>
            <a:pPr>
              <a:buFontTx/>
              <a:buChar char="-"/>
            </a:pPr>
            <a:endParaRPr lang="fr-FR" sz="1600" dirty="0" smtClean="0"/>
          </a:p>
          <a:p>
            <a:r>
              <a:rPr lang="fr-FR" sz="1600" b="1" i="1" dirty="0" smtClean="0"/>
              <a:t>Quelles exigences dans les cahiers des charges et la charte?</a:t>
            </a:r>
          </a:p>
          <a:p>
            <a:r>
              <a:rPr lang="fr-FR" sz="1600" dirty="0" smtClean="0"/>
              <a:t>- cahiers des charges définissant des normes de production plus strictes que règlement européen</a:t>
            </a:r>
          </a:p>
          <a:p>
            <a:r>
              <a:rPr lang="fr-FR" sz="1600" dirty="0" smtClean="0"/>
              <a:t>- une charte, 3 volets : environnemental, social, économique</a:t>
            </a:r>
          </a:p>
          <a:p>
            <a:endParaRPr lang="fr-FR" sz="1600" dirty="0" smtClean="0"/>
          </a:p>
          <a:p>
            <a:r>
              <a:rPr lang="fr-FR" sz="1600" b="1" i="1" dirty="0" smtClean="0"/>
              <a:t>Quelles modes de contrôle et de certification?</a:t>
            </a:r>
            <a:endParaRPr lang="fr-FR" sz="1600" dirty="0" smtClean="0"/>
          </a:p>
          <a:p>
            <a:r>
              <a:rPr lang="fr-FR" sz="1600" dirty="0" smtClean="0"/>
              <a:t>Système Participatif de Garantie : contrôle de la mention par des consommateurs et producteurs ou transformateurs locaux</a:t>
            </a:r>
            <a:endParaRPr lang="fr-FR" sz="1600" dirty="0" smtClean="0">
              <a:solidFill>
                <a:schemeClr val="accent1"/>
              </a:solidFill>
            </a:endParaRPr>
          </a:p>
          <a:p>
            <a:endParaRPr lang="fr-FR" sz="1600" dirty="0" smtClean="0"/>
          </a:p>
          <a:p>
            <a:r>
              <a:rPr lang="fr-FR" sz="1600" b="1" i="1" dirty="0" smtClean="0"/>
              <a:t>Quels réseaux de distribution ?</a:t>
            </a:r>
          </a:p>
          <a:p>
            <a:r>
              <a:rPr lang="fr-FR" sz="1600" dirty="0" smtClean="0"/>
              <a:t>Vente directe, magasins spécialisés bio</a:t>
            </a:r>
          </a:p>
          <a:p>
            <a:r>
              <a:rPr lang="fr-FR" sz="1600" dirty="0" smtClean="0"/>
              <a:t>Positionnement hors bio =&gt; accès difficile aux magasins spécialisés (reconnus par Biocoop en 2011)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71600" y="188640"/>
            <a:ext cx="6480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II Des standards entre segmentation du marché et modèles agricoles alternatifs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763688" y="764704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5DD01"/>
                </a:solidFill>
                <a:latin typeface="Arial" pitchFamily="34" charset="0"/>
                <a:cs typeface="Arial" pitchFamily="34" charset="0"/>
              </a:rPr>
              <a:t>1. Les pionniers</a:t>
            </a:r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67744" y="1124744"/>
            <a:ext cx="5904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A. Nature &amp; Progrès</a:t>
            </a:r>
          </a:p>
        </p:txBody>
      </p:sp>
      <p:pic>
        <p:nvPicPr>
          <p:cNvPr id="10" name="Image 9" descr="Logo_nature_progr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996" y="404664"/>
            <a:ext cx="663758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</TotalTime>
  <Words>1550</Words>
  <Application>Microsoft Office PowerPoint</Application>
  <PresentationFormat>Affichage à l'écran (4:3)</PresentationFormat>
  <Paragraphs>342</Paragraphs>
  <Slides>19</Slides>
  <Notes>18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1" baseType="lpstr">
      <vt:lpstr>Thème Office</vt:lpstr>
      <vt:lpstr>Feuille de calcul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Maison</dc:creator>
  <cp:lastModifiedBy>sylvette </cp:lastModifiedBy>
  <cp:revision>260</cp:revision>
  <dcterms:created xsi:type="dcterms:W3CDTF">2013-02-12T09:22:20Z</dcterms:created>
  <dcterms:modified xsi:type="dcterms:W3CDTF">2014-01-20T14:00:38Z</dcterms:modified>
</cp:coreProperties>
</file>