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1" r:id="rId1"/>
  </p:sldMasterIdLst>
  <p:notesMasterIdLst>
    <p:notesMasterId r:id="rId21"/>
  </p:notesMasterIdLst>
  <p:handoutMasterIdLst>
    <p:handoutMasterId r:id="rId22"/>
  </p:handoutMasterIdLst>
  <p:sldIdLst>
    <p:sldId id="259" r:id="rId2"/>
    <p:sldId id="332" r:id="rId3"/>
    <p:sldId id="337" r:id="rId4"/>
    <p:sldId id="313" r:id="rId5"/>
    <p:sldId id="315" r:id="rId6"/>
    <p:sldId id="333" r:id="rId7"/>
    <p:sldId id="317" r:id="rId8"/>
    <p:sldId id="320" r:id="rId9"/>
    <p:sldId id="318" r:id="rId10"/>
    <p:sldId id="321" r:id="rId11"/>
    <p:sldId id="341" r:id="rId12"/>
    <p:sldId id="331" r:id="rId13"/>
    <p:sldId id="342" r:id="rId14"/>
    <p:sldId id="328" r:id="rId15"/>
    <p:sldId id="338" r:id="rId16"/>
    <p:sldId id="343" r:id="rId17"/>
    <p:sldId id="326" r:id="rId18"/>
    <p:sldId id="339" r:id="rId19"/>
    <p:sldId id="330" r:id="rId20"/>
  </p:sldIdLst>
  <p:sldSz cx="10688638" cy="7562850"/>
  <p:notesSz cx="7010400" cy="9296400"/>
  <p:defaultTextStyle>
    <a:defPPr>
      <a:defRPr lang="fr-FR"/>
    </a:defPPr>
    <a:lvl1pPr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BB85"/>
    <a:srgbClr val="FF33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97" autoAdjust="0"/>
    <p:restoredTop sz="87387" autoAdjust="0"/>
  </p:normalViewPr>
  <p:slideViewPr>
    <p:cSldViewPr>
      <p:cViewPr>
        <p:scale>
          <a:sx n="80" d="100"/>
          <a:sy n="80" d="100"/>
        </p:scale>
        <p:origin x="-696" y="-72"/>
      </p:cViewPr>
      <p:guideLst>
        <p:guide orient="horz" pos="2382"/>
        <p:guide orient="horz" pos="590"/>
        <p:guide orient="horz" pos="1344"/>
        <p:guide orient="horz" pos="4272"/>
        <p:guide pos="6432"/>
        <p:guide pos="432"/>
        <p:guide pos="6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66" d="100"/>
          <a:sy n="66" d="100"/>
        </p:scale>
        <p:origin x="-2376" y="-72"/>
      </p:cViewPr>
      <p:guideLst>
        <p:guide orient="horz" pos="2929"/>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3038604" cy="465340"/>
          </a:xfrm>
          <a:prstGeom prst="rect">
            <a:avLst/>
          </a:prstGeom>
        </p:spPr>
        <p:txBody>
          <a:bodyPr vert="horz" lIns="91477" tIns="45738" rIns="91477" bIns="45738" rtlCol="0"/>
          <a:lstStyle>
            <a:lvl1pPr algn="l">
              <a:defRPr sz="1200"/>
            </a:lvl1pPr>
          </a:lstStyle>
          <a:p>
            <a:pPr>
              <a:defRPr/>
            </a:pPr>
            <a:endParaRPr lang="fr-FR"/>
          </a:p>
        </p:txBody>
      </p:sp>
      <p:sp>
        <p:nvSpPr>
          <p:cNvPr id="3" name="Espace réservé de la date 2"/>
          <p:cNvSpPr>
            <a:spLocks noGrp="1"/>
          </p:cNvSpPr>
          <p:nvPr>
            <p:ph type="dt" sz="quarter" idx="1"/>
          </p:nvPr>
        </p:nvSpPr>
        <p:spPr>
          <a:xfrm>
            <a:off x="3970159" y="1"/>
            <a:ext cx="3038604" cy="465340"/>
          </a:xfrm>
          <a:prstGeom prst="rect">
            <a:avLst/>
          </a:prstGeom>
        </p:spPr>
        <p:txBody>
          <a:bodyPr vert="horz" lIns="91477" tIns="45738" rIns="91477" bIns="45738" rtlCol="0"/>
          <a:lstStyle>
            <a:lvl1pPr algn="r">
              <a:defRPr sz="1200"/>
            </a:lvl1pPr>
          </a:lstStyle>
          <a:p>
            <a:pPr>
              <a:defRPr/>
            </a:pPr>
            <a:fld id="{DA225A09-8151-4293-807F-AFB7FF26D813}" type="datetimeFigureOut">
              <a:rPr lang="fr-FR"/>
              <a:pPr>
                <a:defRPr/>
              </a:pPr>
              <a:t>06/05/2013</a:t>
            </a:fld>
            <a:endParaRPr lang="fr-FR"/>
          </a:p>
        </p:txBody>
      </p:sp>
      <p:sp>
        <p:nvSpPr>
          <p:cNvPr id="4" name="Espace réservé du pied de page 3"/>
          <p:cNvSpPr>
            <a:spLocks noGrp="1"/>
          </p:cNvSpPr>
          <p:nvPr>
            <p:ph type="ftr" sz="quarter" idx="2"/>
          </p:nvPr>
        </p:nvSpPr>
        <p:spPr>
          <a:xfrm>
            <a:off x="0" y="8829574"/>
            <a:ext cx="3038604" cy="465339"/>
          </a:xfrm>
          <a:prstGeom prst="rect">
            <a:avLst/>
          </a:prstGeom>
        </p:spPr>
        <p:txBody>
          <a:bodyPr vert="horz" lIns="91477" tIns="45738" rIns="91477" bIns="45738" rtlCol="0" anchor="b"/>
          <a:lstStyle>
            <a:lvl1pPr algn="l">
              <a:defRPr sz="1200"/>
            </a:lvl1pPr>
          </a:lstStyle>
          <a:p>
            <a:pPr>
              <a:defRPr/>
            </a:pPr>
            <a:endParaRPr lang="fr-FR"/>
          </a:p>
        </p:txBody>
      </p:sp>
      <p:sp>
        <p:nvSpPr>
          <p:cNvPr id="5" name="Espace réservé du numéro de diapositive 4"/>
          <p:cNvSpPr>
            <a:spLocks noGrp="1"/>
          </p:cNvSpPr>
          <p:nvPr>
            <p:ph type="sldNum" sz="quarter" idx="3"/>
          </p:nvPr>
        </p:nvSpPr>
        <p:spPr>
          <a:xfrm>
            <a:off x="3970159" y="8829574"/>
            <a:ext cx="3038604" cy="465339"/>
          </a:xfrm>
          <a:prstGeom prst="rect">
            <a:avLst/>
          </a:prstGeom>
        </p:spPr>
        <p:txBody>
          <a:bodyPr vert="horz" lIns="91477" tIns="45738" rIns="91477" bIns="45738" rtlCol="0" anchor="b"/>
          <a:lstStyle>
            <a:lvl1pPr algn="r">
              <a:defRPr sz="1200"/>
            </a:lvl1pPr>
          </a:lstStyle>
          <a:p>
            <a:pPr>
              <a:defRPr/>
            </a:pPr>
            <a:fld id="{A2B65A2D-D441-4452-97A8-80BD53E01253}" type="slidenum">
              <a:rPr lang="fr-FR"/>
              <a:pPr>
                <a:defRPr/>
              </a:pPr>
              <a:t>‹N°›</a:t>
            </a:fld>
            <a:endParaRPr lang="fr-FR"/>
          </a:p>
        </p:txBody>
      </p:sp>
    </p:spTree>
    <p:extLst>
      <p:ext uri="{BB962C8B-B14F-4D97-AF65-F5344CB8AC3E}">
        <p14:creationId xmlns:p14="http://schemas.microsoft.com/office/powerpoint/2010/main" val="40394774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1"/>
            <a:ext cx="3038604" cy="465340"/>
          </a:xfrm>
          <a:prstGeom prst="rect">
            <a:avLst/>
          </a:prstGeom>
          <a:noFill/>
          <a:ln w="9525">
            <a:noFill/>
            <a:miter lim="800000"/>
            <a:headEnd/>
            <a:tailEnd/>
          </a:ln>
        </p:spPr>
        <p:txBody>
          <a:bodyPr vert="horz" wrap="square" lIns="91477" tIns="45738" rIns="91477" bIns="45738" numCol="1" anchor="t" anchorCtr="0" compatLnSpc="1">
            <a:prstTxWarp prst="textNoShape">
              <a:avLst/>
            </a:prstTxWarp>
          </a:bodyPr>
          <a:lstStyle>
            <a:lvl1pPr eaLnBrk="0" hangingPunct="0">
              <a:defRPr sz="1200">
                <a:latin typeface="Arial" charset="0"/>
                <a:ea typeface="ＭＳ Ｐゴシック" pitchFamily="1" charset="-128"/>
                <a:cs typeface="+mn-cs"/>
              </a:defRPr>
            </a:lvl1pPr>
          </a:lstStyle>
          <a:p>
            <a:pPr>
              <a:defRPr/>
            </a:pPr>
            <a:endParaRPr lang="fr-FR"/>
          </a:p>
        </p:txBody>
      </p:sp>
      <p:sp>
        <p:nvSpPr>
          <p:cNvPr id="1027" name="Rectangle 3"/>
          <p:cNvSpPr>
            <a:spLocks noGrp="1" noChangeArrowheads="1"/>
          </p:cNvSpPr>
          <p:nvPr>
            <p:ph type="dt" idx="1"/>
          </p:nvPr>
        </p:nvSpPr>
        <p:spPr bwMode="auto">
          <a:xfrm>
            <a:off x="3971796" y="1"/>
            <a:ext cx="3038604" cy="465340"/>
          </a:xfrm>
          <a:prstGeom prst="rect">
            <a:avLst/>
          </a:prstGeom>
          <a:noFill/>
          <a:ln w="9525">
            <a:noFill/>
            <a:miter lim="800000"/>
            <a:headEnd/>
            <a:tailEnd/>
          </a:ln>
        </p:spPr>
        <p:txBody>
          <a:bodyPr vert="horz" wrap="square" lIns="91477" tIns="45738" rIns="91477" bIns="45738" numCol="1" anchor="t" anchorCtr="0" compatLnSpc="1">
            <a:prstTxWarp prst="textNoShape">
              <a:avLst/>
            </a:prstTxWarp>
          </a:bodyPr>
          <a:lstStyle>
            <a:lvl1pPr algn="r" eaLnBrk="0" hangingPunct="0">
              <a:defRPr sz="1200">
                <a:latin typeface="Arial" charset="0"/>
                <a:ea typeface="ＭＳ Ｐゴシック" pitchFamily="1" charset="-128"/>
                <a:cs typeface="+mn-cs"/>
              </a:defRPr>
            </a:lvl1pPr>
          </a:lstStyle>
          <a:p>
            <a:pPr>
              <a:defRPr/>
            </a:pPr>
            <a:endParaRPr lang="fr-FR"/>
          </a:p>
        </p:txBody>
      </p:sp>
      <p:sp>
        <p:nvSpPr>
          <p:cNvPr id="36868" name="Rectangle 4"/>
          <p:cNvSpPr>
            <a:spLocks noGrp="1" noRot="1" noChangeAspect="1" noChangeArrowheads="1" noTextEdit="1"/>
          </p:cNvSpPr>
          <p:nvPr>
            <p:ph type="sldImg" idx="2"/>
          </p:nvPr>
        </p:nvSpPr>
        <p:spPr bwMode="auto">
          <a:xfrm>
            <a:off x="1041400" y="696913"/>
            <a:ext cx="4927600" cy="3486150"/>
          </a:xfrm>
          <a:prstGeom prst="rect">
            <a:avLst/>
          </a:prstGeom>
          <a:noFill/>
          <a:ln w="9525">
            <a:solidFill>
              <a:srgbClr val="000000"/>
            </a:solidFill>
            <a:miter lim="800000"/>
            <a:headEnd/>
            <a:tailEnd/>
          </a:ln>
        </p:spPr>
      </p:sp>
      <p:sp>
        <p:nvSpPr>
          <p:cNvPr id="1029" name="Rectangle 5"/>
          <p:cNvSpPr>
            <a:spLocks noGrp="1" noChangeArrowheads="1"/>
          </p:cNvSpPr>
          <p:nvPr>
            <p:ph type="body" sz="quarter" idx="3"/>
          </p:nvPr>
        </p:nvSpPr>
        <p:spPr bwMode="auto">
          <a:xfrm>
            <a:off x="934830" y="4415530"/>
            <a:ext cx="5140742" cy="4183603"/>
          </a:xfrm>
          <a:prstGeom prst="rect">
            <a:avLst/>
          </a:prstGeom>
          <a:noFill/>
          <a:ln w="9525">
            <a:noFill/>
            <a:miter lim="800000"/>
            <a:headEnd/>
            <a:tailEnd/>
          </a:ln>
        </p:spPr>
        <p:txBody>
          <a:bodyPr vert="horz" wrap="square" lIns="91477" tIns="45738" rIns="91477" bIns="45738"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1030" name="Rectangle 6"/>
          <p:cNvSpPr>
            <a:spLocks noGrp="1" noChangeArrowheads="1"/>
          </p:cNvSpPr>
          <p:nvPr>
            <p:ph type="ftr" sz="quarter" idx="4"/>
          </p:nvPr>
        </p:nvSpPr>
        <p:spPr bwMode="auto">
          <a:xfrm>
            <a:off x="0" y="8831060"/>
            <a:ext cx="3038604" cy="465340"/>
          </a:xfrm>
          <a:prstGeom prst="rect">
            <a:avLst/>
          </a:prstGeom>
          <a:noFill/>
          <a:ln w="9525">
            <a:noFill/>
            <a:miter lim="800000"/>
            <a:headEnd/>
            <a:tailEnd/>
          </a:ln>
        </p:spPr>
        <p:txBody>
          <a:bodyPr vert="horz" wrap="square" lIns="91477" tIns="45738" rIns="91477" bIns="45738" numCol="1" anchor="b" anchorCtr="0" compatLnSpc="1">
            <a:prstTxWarp prst="textNoShape">
              <a:avLst/>
            </a:prstTxWarp>
          </a:bodyPr>
          <a:lstStyle>
            <a:lvl1pPr eaLnBrk="0" hangingPunct="0">
              <a:defRPr sz="1200">
                <a:latin typeface="Arial" charset="0"/>
                <a:ea typeface="ＭＳ Ｐゴシック" pitchFamily="1" charset="-128"/>
                <a:cs typeface="+mn-cs"/>
              </a:defRPr>
            </a:lvl1pPr>
          </a:lstStyle>
          <a:p>
            <a:pPr>
              <a:defRPr/>
            </a:pPr>
            <a:endParaRPr lang="fr-FR"/>
          </a:p>
        </p:txBody>
      </p:sp>
      <p:sp>
        <p:nvSpPr>
          <p:cNvPr id="1031" name="Rectangle 7"/>
          <p:cNvSpPr>
            <a:spLocks noGrp="1" noChangeArrowheads="1"/>
          </p:cNvSpPr>
          <p:nvPr>
            <p:ph type="sldNum" sz="quarter" idx="5"/>
          </p:nvPr>
        </p:nvSpPr>
        <p:spPr bwMode="auto">
          <a:xfrm>
            <a:off x="3971796" y="8831060"/>
            <a:ext cx="3038604" cy="465340"/>
          </a:xfrm>
          <a:prstGeom prst="rect">
            <a:avLst/>
          </a:prstGeom>
          <a:noFill/>
          <a:ln w="9525">
            <a:noFill/>
            <a:miter lim="800000"/>
            <a:headEnd/>
            <a:tailEnd/>
          </a:ln>
        </p:spPr>
        <p:txBody>
          <a:bodyPr vert="horz" wrap="square" lIns="91477" tIns="45738" rIns="91477" bIns="45738" numCol="1" anchor="b" anchorCtr="0" compatLnSpc="1">
            <a:prstTxWarp prst="textNoShape">
              <a:avLst/>
            </a:prstTxWarp>
          </a:bodyPr>
          <a:lstStyle>
            <a:lvl1pPr algn="r" eaLnBrk="0" hangingPunct="0">
              <a:defRPr sz="1200">
                <a:latin typeface="Arial" charset="0"/>
                <a:ea typeface="ＭＳ Ｐゴシック" pitchFamily="1" charset="-128"/>
                <a:cs typeface="+mn-cs"/>
              </a:defRPr>
            </a:lvl1pPr>
          </a:lstStyle>
          <a:p>
            <a:pPr>
              <a:defRPr/>
            </a:pPr>
            <a:fld id="{7E5BFFCF-EA16-4A36-900E-72B72C662B4C}" type="slidenum">
              <a:rPr lang="fr-FR"/>
              <a:pPr>
                <a:defRPr/>
              </a:pPr>
              <a:t>‹N°›</a:t>
            </a:fld>
            <a:endParaRPr lang="fr-FR"/>
          </a:p>
        </p:txBody>
      </p:sp>
    </p:spTree>
    <p:extLst>
      <p:ext uri="{BB962C8B-B14F-4D97-AF65-F5344CB8AC3E}">
        <p14:creationId xmlns:p14="http://schemas.microsoft.com/office/powerpoint/2010/main" val="13053042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1" charset="-128"/>
        <a:cs typeface="ＭＳ Ｐゴシック"/>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 charset="-128"/>
        <a:cs typeface="ＭＳ Ｐゴシック"/>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 charset="-128"/>
        <a:cs typeface="ＭＳ Ｐゴシック"/>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 charset="-128"/>
        <a:cs typeface="ＭＳ Ｐゴシック"/>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E8DB566B-C924-4C2F-85E5-5A4F0B22C751}" type="slidenum">
              <a:rPr lang="fr-FR" smtClean="0">
                <a:latin typeface="Arial" pitchFamily="34" charset="0"/>
                <a:ea typeface="ＭＳ Ｐゴシック" pitchFamily="34" charset="-128"/>
              </a:rPr>
              <a:pPr/>
              <a:t>1</a:t>
            </a:fld>
            <a:endParaRPr lang="fr-FR" smtClean="0">
              <a:latin typeface="Arial" pitchFamily="34" charset="0"/>
              <a:ea typeface="ＭＳ Ｐゴシック" pitchFamily="34" charset="-128"/>
            </a:endParaRPr>
          </a:p>
        </p:txBody>
      </p:sp>
      <p:sp>
        <p:nvSpPr>
          <p:cNvPr id="37891" name="Rectangle 1026"/>
          <p:cNvSpPr>
            <a:spLocks noGrp="1" noRot="1" noChangeAspect="1" noChangeArrowheads="1" noTextEdit="1"/>
          </p:cNvSpPr>
          <p:nvPr>
            <p:ph type="sldImg"/>
          </p:nvPr>
        </p:nvSpPr>
        <p:spPr>
          <a:ln/>
        </p:spPr>
      </p:sp>
      <p:sp>
        <p:nvSpPr>
          <p:cNvPr id="37892" name="Rectangle 1027"/>
          <p:cNvSpPr>
            <a:spLocks noGrp="1" noChangeArrowheads="1"/>
          </p:cNvSpPr>
          <p:nvPr>
            <p:ph type="body" idx="1"/>
          </p:nvPr>
        </p:nvSpPr>
        <p:spPr>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Lorsqu’on considère une paire de produits (œufs/café, margarine/jambon, café/margarine, …) la complémentarité entre les versions conventionnelles est plus forte qu’entre les versions labellisées, à l’exception de la paire œufs/café pour laquelle la complémentarité est plus importante entre les biens labellisés (les labels concernant ces biens sont AB pour les œufs  et CE pour le café). Ce premier résultat va donc dans le sens d’un comportement altruiste des acheteurs de bio. </a:t>
            </a:r>
          </a:p>
          <a:p>
            <a:endParaRPr lang="fr-FR" dirty="0"/>
          </a:p>
        </p:txBody>
      </p:sp>
      <p:sp>
        <p:nvSpPr>
          <p:cNvPr id="4" name="Espace réservé du numéro de diapositive 3"/>
          <p:cNvSpPr>
            <a:spLocks noGrp="1"/>
          </p:cNvSpPr>
          <p:nvPr>
            <p:ph type="sldNum" sz="quarter" idx="10"/>
          </p:nvPr>
        </p:nvSpPr>
        <p:spPr/>
        <p:txBody>
          <a:bodyPr/>
          <a:lstStyle/>
          <a:p>
            <a:pPr>
              <a:defRPr/>
            </a:pPr>
            <a:fld id="{7E5BFFCF-EA16-4A36-900E-72B72C662B4C}" type="slidenum">
              <a:rPr lang="fr-FR" smtClean="0"/>
              <a:pPr>
                <a:defRPr/>
              </a:pPr>
              <a:t>13</a:t>
            </a:fld>
            <a:endParaRPr lang="fr-FR"/>
          </a:p>
        </p:txBody>
      </p:sp>
    </p:spTree>
    <p:extLst>
      <p:ext uri="{BB962C8B-B14F-4D97-AF65-F5344CB8AC3E}">
        <p14:creationId xmlns:p14="http://schemas.microsoft.com/office/powerpoint/2010/main" val="3390194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Espace réservé des commentaires 2"/>
              <p:cNvSpPr>
                <a:spLocks noGrp="1"/>
              </p:cNvSpPr>
              <p:nvPr>
                <p:ph type="body" idx="1"/>
              </p:nvPr>
            </p:nvSpPr>
            <p:spPr/>
            <p:txBody>
              <a:bodyPr/>
              <a:lstStyle/>
              <a:p>
                <a:r>
                  <a:rPr lang="fr-FR" dirty="0"/>
                  <a:t>En considérant les effets croisés du bien AB avec les autres biens labellisés,  l’utilité que le consommateur en retire est, en contrôlant les effets produit et prix, plus élevée lorsqu’il est associé au café CE qu’à la margarine enrichie en omégas 3 et 6 ou au jambon de qualité supérieure. En effet, les inégalités </a:t>
                </a:r>
                <a14:m>
                  <m:oMath xmlns:m="http://schemas.openxmlformats.org/officeDocument/2006/math">
                    <m:sSub>
                      <m:sSubPr>
                        <m:ctrlPr>
                          <a:rPr lang="fr-FR" i="1">
                            <a:latin typeface="Cambria Math"/>
                          </a:rPr>
                        </m:ctrlPr>
                      </m:sSubPr>
                      <m:e>
                        <m:r>
                          <a:rPr lang="fr-FR" i="1">
                            <a:latin typeface="Cambria Math"/>
                          </a:rPr>
                          <m:t>𝜃</m:t>
                        </m:r>
                      </m:e>
                      <m:sub>
                        <m:r>
                          <a:rPr lang="fr-FR" i="1">
                            <a:latin typeface="Cambria Math"/>
                          </a:rPr>
                          <m:t>13</m:t>
                        </m:r>
                      </m:sub>
                    </m:sSub>
                    <m:r>
                      <a:rPr lang="fr-FR" i="1">
                        <a:latin typeface="Cambria Math"/>
                      </a:rPr>
                      <m:t>&gt;</m:t>
                    </m:r>
                    <m:sSub>
                      <m:sSubPr>
                        <m:ctrlPr>
                          <a:rPr lang="fr-FR" i="1">
                            <a:latin typeface="Cambria Math"/>
                          </a:rPr>
                        </m:ctrlPr>
                      </m:sSubPr>
                      <m:e>
                        <m:r>
                          <a:rPr lang="fr-FR" i="1">
                            <a:latin typeface="Cambria Math"/>
                          </a:rPr>
                          <m:t>𝜃</m:t>
                        </m:r>
                      </m:e>
                      <m:sub>
                        <m:r>
                          <a:rPr lang="fr-FR" i="1">
                            <a:latin typeface="Cambria Math"/>
                          </a:rPr>
                          <m:t>17</m:t>
                        </m:r>
                      </m:sub>
                    </m:sSub>
                    <m:r>
                      <a:rPr lang="fr-FR" i="1">
                        <a:latin typeface="Cambria Math"/>
                      </a:rPr>
                      <m:t>&gt;</m:t>
                    </m:r>
                    <m:sSub>
                      <m:sSubPr>
                        <m:ctrlPr>
                          <a:rPr lang="fr-FR" i="1">
                            <a:latin typeface="Cambria Math"/>
                          </a:rPr>
                        </m:ctrlPr>
                      </m:sSubPr>
                      <m:e>
                        <m:r>
                          <a:rPr lang="fr-FR" i="1">
                            <a:latin typeface="Cambria Math"/>
                          </a:rPr>
                          <m:t>𝜃</m:t>
                        </m:r>
                      </m:e>
                      <m:sub>
                        <m:r>
                          <a:rPr lang="fr-FR" i="1">
                            <a:latin typeface="Cambria Math"/>
                          </a:rPr>
                          <m:t>15</m:t>
                        </m:r>
                      </m:sub>
                    </m:sSub>
                  </m:oMath>
                </a14:m>
                <a:r>
                  <a:rPr lang="fr-FR" dirty="0"/>
                  <a:t> (significatives à plus de 95 %), permettent de dire que la complémentarité du label « AB » est la plus forte avec le label « commerce équitable ». En termes de motivations, l’achat du Bio semble donc plus guidé par des considérations altruistes qu’égoïstes (préoccupations de santé ou de consommer des aliments de qualité supérieure).</a:t>
                </a:r>
              </a:p>
            </p:txBody>
          </p:sp>
        </mc:Choice>
        <mc:Fallback xmlns="">
          <p:sp>
            <p:nvSpPr>
              <p:cNvPr id="3" name="Espace réservé des commentaires 2"/>
              <p:cNvSpPr>
                <a:spLocks noGrp="1"/>
              </p:cNvSpPr>
              <p:nvPr>
                <p:ph type="body" idx="1"/>
              </p:nvPr>
            </p:nvSpPr>
            <p:spPr/>
            <p:txBody>
              <a:bodyPr/>
              <a:lstStyle/>
              <a:p>
                <a:r>
                  <a:rPr lang="fr-FR" dirty="0"/>
                  <a:t>En considérant les effets croisés du bien AB avec les autres biens labellisés,  l’utilité que le consommateur en retire est, en contrôlant les effets produit et prix, plus élevée lorsqu’il est associé au café CE qu’à la margarine enrichie en omégas 3 et 6 ou au jambon de qualité supérieure. En effet, les inégalités </a:t>
                </a:r>
                <a:r>
                  <a:rPr lang="fr-FR" i="0"/>
                  <a:t>𝜃_13&gt;𝜃_17&gt;𝜃_15</a:t>
                </a:r>
                <a:r>
                  <a:rPr lang="fr-FR" dirty="0"/>
                  <a:t> (significatives à plus de 95 %), permettent de dire que la complémentarité du label « AB » est la plus forte avec le label « commerce équitable ». En termes de motivations, l’achat du Bio semble donc plus guidé par des considérations altruistes qu’égoïstes (préoccupations de santé ou de consommer des aliments de qualité supérieure).</a:t>
                </a:r>
                <a:endParaRPr lang="fr-FR" dirty="0"/>
              </a:p>
            </p:txBody>
          </p:sp>
        </mc:Fallback>
      </mc:AlternateContent>
      <p:sp>
        <p:nvSpPr>
          <p:cNvPr id="4" name="Espace réservé du numéro de diapositive 3"/>
          <p:cNvSpPr>
            <a:spLocks noGrp="1"/>
          </p:cNvSpPr>
          <p:nvPr>
            <p:ph type="sldNum" sz="quarter" idx="10"/>
          </p:nvPr>
        </p:nvSpPr>
        <p:spPr/>
        <p:txBody>
          <a:bodyPr/>
          <a:lstStyle/>
          <a:p>
            <a:pPr>
              <a:defRPr/>
            </a:pPr>
            <a:fld id="{7E5BFFCF-EA16-4A36-900E-72B72C662B4C}" type="slidenum">
              <a:rPr lang="fr-FR" smtClean="0"/>
              <a:pPr>
                <a:defRPr/>
              </a:pPr>
              <a:t>14</a:t>
            </a:fld>
            <a:endParaRPr lang="fr-FR"/>
          </a:p>
        </p:txBody>
      </p:sp>
    </p:spTree>
    <p:extLst>
      <p:ext uri="{BB962C8B-B14F-4D97-AF65-F5344CB8AC3E}">
        <p14:creationId xmlns:p14="http://schemas.microsoft.com/office/powerpoint/2010/main" val="1125955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Espace réservé des commentaires 2"/>
              <p:cNvSpPr>
                <a:spLocks noGrp="1"/>
              </p:cNvSpPr>
              <p:nvPr>
                <p:ph type="body" idx="1"/>
              </p:nvPr>
            </p:nvSpPr>
            <p:spPr>
              <a:xfrm>
                <a:off x="934830" y="4415530"/>
                <a:ext cx="5243780" cy="4183603"/>
              </a:xfrm>
              <a:ln>
                <a:solidFill>
                  <a:schemeClr val="accent1"/>
                </a:solidFill>
              </a:ln>
            </p:spPr>
            <p:txBody>
              <a:bodyPr/>
              <a:lstStyle/>
              <a:p>
                <a:r>
                  <a:rPr lang="fr-FR" dirty="0"/>
                  <a:t>L’impact des caractéristiques des ménages sur la probabilité d’achat de paniers (</a:t>
                </a:r>
                <a14:m>
                  <m:oMath xmlns:m="http://schemas.openxmlformats.org/officeDocument/2006/math">
                    <m:sSub>
                      <m:sSubPr>
                        <m:ctrlPr>
                          <a:rPr lang="fr-FR" i="1">
                            <a:latin typeface="Cambria Math"/>
                          </a:rPr>
                        </m:ctrlPr>
                      </m:sSubPr>
                      <m:e>
                        <m:r>
                          <a:rPr lang="fr-FR" i="1">
                            <a:latin typeface="Cambria Math"/>
                          </a:rPr>
                          <m:t>𝜃</m:t>
                        </m:r>
                      </m:e>
                      <m:sub>
                        <m:r>
                          <a:rPr lang="fr-FR" i="1">
                            <a:latin typeface="Cambria Math"/>
                          </a:rPr>
                          <m:t>𝑖𝑗𝑘</m:t>
                        </m:r>
                      </m:sub>
                    </m:sSub>
                    <m:r>
                      <a:rPr lang="fr-FR" i="1">
                        <a:latin typeface="Cambria Math"/>
                      </a:rPr>
                      <m:t>= </m:t>
                    </m:r>
                    <m:sSub>
                      <m:sSubPr>
                        <m:ctrlPr>
                          <a:rPr lang="fr-FR" i="1">
                            <a:latin typeface="Cambria Math"/>
                          </a:rPr>
                        </m:ctrlPr>
                      </m:sSubPr>
                      <m:e>
                        <m:r>
                          <a:rPr lang="fr-FR" i="1">
                            <a:latin typeface="Cambria Math"/>
                          </a:rPr>
                          <m:t>𝜃</m:t>
                        </m:r>
                      </m:e>
                      <m:sub>
                        <m:r>
                          <a:rPr lang="fr-FR" i="1">
                            <a:latin typeface="Cambria Math"/>
                          </a:rPr>
                          <m:t>𝑖𝑗</m:t>
                        </m:r>
                      </m:sub>
                    </m:sSub>
                    <m:r>
                      <a:rPr lang="fr-FR" i="1">
                        <a:latin typeface="Cambria Math"/>
                      </a:rPr>
                      <m:t>+</m:t>
                    </m:r>
                    <m:sSub>
                      <m:sSubPr>
                        <m:ctrlPr>
                          <a:rPr lang="fr-FR" i="1">
                            <a:latin typeface="Cambria Math"/>
                          </a:rPr>
                        </m:ctrlPr>
                      </m:sSubPr>
                      <m:e>
                        <m:r>
                          <a:rPr lang="fr-FR" i="1">
                            <a:latin typeface="Cambria Math"/>
                          </a:rPr>
                          <m:t>𝛾</m:t>
                        </m:r>
                      </m:e>
                      <m:sub>
                        <m:r>
                          <a:rPr lang="fr-FR" i="1">
                            <a:latin typeface="Cambria Math"/>
                          </a:rPr>
                          <m:t>𝑖𝑗</m:t>
                        </m:r>
                      </m:sub>
                    </m:sSub>
                    <m:sSub>
                      <m:sSubPr>
                        <m:ctrlPr>
                          <a:rPr lang="fr-FR" i="1">
                            <a:latin typeface="Cambria Math"/>
                          </a:rPr>
                        </m:ctrlPr>
                      </m:sSubPr>
                      <m:e>
                        <m:r>
                          <a:rPr lang="fr-FR" i="1">
                            <a:latin typeface="Cambria Math"/>
                          </a:rPr>
                          <m:t>𝐷</m:t>
                        </m:r>
                      </m:e>
                      <m:sub>
                        <m:r>
                          <a:rPr lang="fr-FR" i="1">
                            <a:latin typeface="Cambria Math"/>
                          </a:rPr>
                          <m:t>𝑘</m:t>
                        </m:r>
                      </m:sub>
                    </m:sSub>
                  </m:oMath>
                </a14:m>
                <a:r>
                  <a:rPr lang="fr-FR" dirty="0"/>
                  <a:t>) contenant le produit issu de l’AB </a:t>
                </a:r>
                <a:r>
                  <a:rPr lang="fr-FR" dirty="0" smtClean="0"/>
                  <a:t>.</a:t>
                </a:r>
              </a:p>
              <a:p>
                <a:r>
                  <a:rPr lang="fr-FR" dirty="0" smtClean="0"/>
                  <a:t> </a:t>
                </a:r>
                <a:r>
                  <a:rPr lang="fr-FR" dirty="0"/>
                  <a:t>Les valeurs des autres paramètres estimés sont similaires à celles du modèle de base. La complémentarité la plus forte reste celle entre les labels Bio et </a:t>
                </a:r>
                <a:r>
                  <a:rPr lang="fr-FR" dirty="0" smtClean="0"/>
                  <a:t>CE, </a:t>
                </a:r>
                <a:r>
                  <a:rPr lang="fr-FR" dirty="0"/>
                  <a:t>et ce quelle que soit la variable sociodémographique prise en compte.</a:t>
                </a:r>
              </a:p>
              <a:p>
                <a:r>
                  <a:rPr lang="fr-FR" dirty="0"/>
                  <a:t>Les ménages se situant </a:t>
                </a:r>
                <a:r>
                  <a:rPr lang="fr-FR" dirty="0" smtClean="0"/>
                  <a:t>dans </a:t>
                </a:r>
                <a:r>
                  <a:rPr lang="fr-FR" dirty="0"/>
                  <a:t>la tranche supérieure </a:t>
                </a:r>
                <a:r>
                  <a:rPr lang="fr-FR" dirty="0" smtClean="0"/>
                  <a:t> de </a:t>
                </a:r>
                <a:r>
                  <a:rPr lang="fr-FR" b="1" u="sng" dirty="0" smtClean="0"/>
                  <a:t>revenu </a:t>
                </a:r>
                <a:r>
                  <a:rPr lang="fr-FR" dirty="0"/>
                  <a:t>ont des complémentarités entre les labels plus </a:t>
                </a:r>
                <a:r>
                  <a:rPr lang="fr-FR" dirty="0" smtClean="0"/>
                  <a:t>fortes. Leur </a:t>
                </a:r>
                <a:r>
                  <a:rPr lang="fr-FR" dirty="0"/>
                  <a:t>perception du label bio est plus « environnementale » que celle des autres ménages (1.32</a:t>
                </a:r>
                <a:r>
                  <a:rPr lang="fr-FR" dirty="0" smtClean="0"/>
                  <a:t>). </a:t>
                </a:r>
                <a:r>
                  <a:rPr lang="fr-FR" dirty="0"/>
                  <a:t>La </a:t>
                </a:r>
                <a:r>
                  <a:rPr lang="fr-FR" b="1" u="sng" dirty="0"/>
                  <a:t>taille de la famille </a:t>
                </a:r>
                <a:r>
                  <a:rPr lang="fr-FR" dirty="0"/>
                  <a:t>n’influence pas la complémentarité entre le Bio et le </a:t>
                </a:r>
                <a:r>
                  <a:rPr lang="fr-FR" dirty="0" smtClean="0"/>
                  <a:t>CE ni </a:t>
                </a:r>
                <a:r>
                  <a:rPr lang="fr-FR" dirty="0"/>
                  <a:t>celle entre le Bio et le label qualité supérieure. Par contre, plus la taille du ménage augmente, moins l’achat de Bio est lié à une motivation santé</a:t>
                </a:r>
                <a:r>
                  <a:rPr lang="fr-FR" dirty="0" smtClean="0"/>
                  <a:t>.</a:t>
                </a:r>
              </a:p>
              <a:p>
                <a:r>
                  <a:rPr lang="fr-FR" dirty="0" smtClean="0"/>
                  <a:t> </a:t>
                </a:r>
                <a:r>
                  <a:rPr lang="fr-FR" b="1" u="sng" dirty="0"/>
                  <a:t>Le niveau d’éducation </a:t>
                </a:r>
                <a:r>
                  <a:rPr lang="fr-FR" dirty="0" smtClean="0"/>
                  <a:t>favorise </a:t>
                </a:r>
                <a:r>
                  <a:rPr lang="fr-FR" dirty="0"/>
                  <a:t>la perception du Bio comme un bien environnemental </a:t>
                </a:r>
                <a:r>
                  <a:rPr lang="fr-FR" dirty="0" smtClean="0"/>
                  <a:t>(1.41) et amoindrit </a:t>
                </a:r>
                <a:r>
                  <a:rPr lang="fr-FR" dirty="0"/>
                  <a:t>la dimension santé. </a:t>
                </a:r>
                <a:endParaRPr lang="fr-FR" dirty="0" smtClean="0"/>
              </a:p>
              <a:p>
                <a:r>
                  <a:rPr lang="fr-FR" dirty="0" smtClean="0"/>
                  <a:t>Les </a:t>
                </a:r>
                <a:r>
                  <a:rPr lang="fr-FR" b="1" u="sng" dirty="0" smtClean="0"/>
                  <a:t>grands acheteurs </a:t>
                </a:r>
                <a:r>
                  <a:rPr lang="fr-FR" b="1" u="sng" dirty="0"/>
                  <a:t>de Bio </a:t>
                </a:r>
                <a:r>
                  <a:rPr lang="fr-FR" dirty="0"/>
                  <a:t>associent plus fréquemment dans leur panier des produits </a:t>
                </a:r>
                <a:r>
                  <a:rPr lang="fr-FR" dirty="0" smtClean="0"/>
                  <a:t>CE que </a:t>
                </a:r>
                <a:r>
                  <a:rPr lang="fr-FR" dirty="0"/>
                  <a:t>les autres, démontrant bien ainsi un renforcement de la motivation altruiste du consommateur bio convaincu.</a:t>
                </a:r>
              </a:p>
              <a:p>
                <a:endParaRPr lang="fr-FR" dirty="0"/>
              </a:p>
            </p:txBody>
          </p:sp>
        </mc:Choice>
        <mc:Fallback xmlns="">
          <p:sp>
            <p:nvSpPr>
              <p:cNvPr id="3" name="Espace réservé des commentaires 2"/>
              <p:cNvSpPr>
                <a:spLocks noGrp="1"/>
              </p:cNvSpPr>
              <p:nvPr>
                <p:ph type="body" idx="1"/>
              </p:nvPr>
            </p:nvSpPr>
            <p:spPr>
              <a:xfrm>
                <a:off x="906463" y="4715629"/>
                <a:ext cx="5084662" cy="4467939"/>
              </a:xfrm>
              <a:ln>
                <a:solidFill>
                  <a:schemeClr val="accent1"/>
                </a:solidFill>
              </a:ln>
            </p:spPr>
            <p:txBody>
              <a:bodyPr/>
              <a:lstStyle/>
              <a:p>
                <a:r>
                  <a:rPr lang="fr-FR" dirty="0"/>
                  <a:t>L’impact des caractéristiques des ménages sur la probabilité d’achat de paniers (</a:t>
                </a:r>
                <a:r>
                  <a:rPr lang="fr-FR" i="0">
                    <a:latin typeface="Cambria Math"/>
                  </a:rPr>
                  <a:t>𝜃_𝑖𝑗𝑘= 𝜃_𝑖𝑗+𝛾_𝑖𝑗 𝐷_𝑘</a:t>
                </a:r>
                <a:r>
                  <a:rPr lang="fr-FR" dirty="0"/>
                  <a:t>) contenant le produit issu de l’AB </a:t>
                </a:r>
                <a:r>
                  <a:rPr lang="fr-FR" dirty="0" smtClean="0"/>
                  <a:t>.</a:t>
                </a:r>
              </a:p>
              <a:p>
                <a:r>
                  <a:rPr lang="fr-FR" dirty="0" smtClean="0"/>
                  <a:t> </a:t>
                </a:r>
                <a:r>
                  <a:rPr lang="fr-FR" dirty="0"/>
                  <a:t>Les valeurs des autres paramètres estimés sont similaires à celles du modèle de base. La complémentarité la plus forte reste celle entre les labels Bio et </a:t>
                </a:r>
                <a:r>
                  <a:rPr lang="fr-FR" dirty="0" smtClean="0"/>
                  <a:t>CE, </a:t>
                </a:r>
                <a:r>
                  <a:rPr lang="fr-FR" dirty="0"/>
                  <a:t>et ce quelle que soit la variable sociodémographique prise en compte.</a:t>
                </a:r>
              </a:p>
              <a:p>
                <a:r>
                  <a:rPr lang="fr-FR" dirty="0"/>
                  <a:t>Les ménages se situant </a:t>
                </a:r>
                <a:r>
                  <a:rPr lang="fr-FR" dirty="0" smtClean="0"/>
                  <a:t>dans </a:t>
                </a:r>
                <a:r>
                  <a:rPr lang="fr-FR" dirty="0"/>
                  <a:t>la tranche supérieure </a:t>
                </a:r>
                <a:r>
                  <a:rPr lang="fr-FR" dirty="0" smtClean="0"/>
                  <a:t> de </a:t>
                </a:r>
                <a:r>
                  <a:rPr lang="fr-FR" b="1" u="sng" dirty="0" smtClean="0"/>
                  <a:t>revenu </a:t>
                </a:r>
                <a:r>
                  <a:rPr lang="fr-FR" dirty="0"/>
                  <a:t>ont des complémentarités entre les labels plus </a:t>
                </a:r>
                <a:r>
                  <a:rPr lang="fr-FR" dirty="0" smtClean="0"/>
                  <a:t>fortes. Leur </a:t>
                </a:r>
                <a:r>
                  <a:rPr lang="fr-FR" dirty="0"/>
                  <a:t>perception du label bio est plus « environnementale » que celle des autres </a:t>
                </a:r>
                <a:r>
                  <a:rPr lang="fr-FR" dirty="0"/>
                  <a:t>ménages (1.32</a:t>
                </a:r>
                <a:r>
                  <a:rPr lang="fr-FR" dirty="0" smtClean="0"/>
                  <a:t>). </a:t>
                </a:r>
                <a:r>
                  <a:rPr lang="fr-FR" dirty="0"/>
                  <a:t>La </a:t>
                </a:r>
                <a:r>
                  <a:rPr lang="fr-FR" b="1" u="sng" dirty="0"/>
                  <a:t>taille de la famille </a:t>
                </a:r>
                <a:r>
                  <a:rPr lang="fr-FR" dirty="0"/>
                  <a:t>n’influence pas la complémentarité entre le Bio et le </a:t>
                </a:r>
                <a:r>
                  <a:rPr lang="fr-FR" dirty="0" smtClean="0"/>
                  <a:t>CE ni </a:t>
                </a:r>
                <a:r>
                  <a:rPr lang="fr-FR" dirty="0"/>
                  <a:t>celle entre le Bio et le label qualité supérieure. Par contre, plus la taille du ménage augmente, moins l’achat de Bio est lié à une motivation santé</a:t>
                </a:r>
                <a:r>
                  <a:rPr lang="fr-FR" dirty="0" smtClean="0"/>
                  <a:t>.</a:t>
                </a:r>
              </a:p>
              <a:p>
                <a:r>
                  <a:rPr lang="fr-FR" dirty="0" smtClean="0"/>
                  <a:t> </a:t>
                </a:r>
                <a:r>
                  <a:rPr lang="fr-FR" b="1" u="sng" dirty="0"/>
                  <a:t>Le niveau d’éducation </a:t>
                </a:r>
                <a:r>
                  <a:rPr lang="fr-FR" dirty="0" smtClean="0"/>
                  <a:t>favorise </a:t>
                </a:r>
                <a:r>
                  <a:rPr lang="fr-FR" dirty="0"/>
                  <a:t>la perception du Bio comme un bien environnemental </a:t>
                </a:r>
                <a:r>
                  <a:rPr lang="fr-FR" dirty="0" smtClean="0"/>
                  <a:t>(1.41) et amoindrit </a:t>
                </a:r>
                <a:r>
                  <a:rPr lang="fr-FR" dirty="0"/>
                  <a:t>la dimension santé. </a:t>
                </a:r>
                <a:endParaRPr lang="fr-FR" dirty="0" smtClean="0"/>
              </a:p>
              <a:p>
                <a:r>
                  <a:rPr lang="fr-FR" dirty="0" smtClean="0"/>
                  <a:t>Les </a:t>
                </a:r>
                <a:r>
                  <a:rPr lang="fr-FR" b="1" u="sng" dirty="0" smtClean="0"/>
                  <a:t>grands acheteurs </a:t>
                </a:r>
                <a:r>
                  <a:rPr lang="fr-FR" b="1" u="sng" dirty="0"/>
                  <a:t>de Bio </a:t>
                </a:r>
                <a:r>
                  <a:rPr lang="fr-FR" dirty="0"/>
                  <a:t>associent plus fréquemment dans leur panier des produits </a:t>
                </a:r>
                <a:r>
                  <a:rPr lang="fr-FR" dirty="0" smtClean="0"/>
                  <a:t>CE que </a:t>
                </a:r>
                <a:r>
                  <a:rPr lang="fr-FR" dirty="0"/>
                  <a:t>les autres, démontrant bien ainsi un renforcement de la motivation altruiste du consommateur bio convaincu.</a:t>
                </a:r>
              </a:p>
              <a:p>
                <a:endParaRPr lang="fr-FR" dirty="0"/>
              </a:p>
            </p:txBody>
          </p:sp>
        </mc:Fallback>
      </mc:AlternateContent>
      <p:sp>
        <p:nvSpPr>
          <p:cNvPr id="4" name="Espace réservé du numéro de diapositive 3"/>
          <p:cNvSpPr>
            <a:spLocks noGrp="1"/>
          </p:cNvSpPr>
          <p:nvPr>
            <p:ph type="sldNum" sz="quarter" idx="10"/>
          </p:nvPr>
        </p:nvSpPr>
        <p:spPr/>
        <p:txBody>
          <a:bodyPr/>
          <a:lstStyle/>
          <a:p>
            <a:pPr>
              <a:defRPr/>
            </a:pPr>
            <a:fld id="{7E5BFFCF-EA16-4A36-900E-72B72C662B4C}" type="slidenum">
              <a:rPr lang="fr-FR" smtClean="0"/>
              <a:pPr>
                <a:defRPr/>
              </a:pPr>
              <a:t>17</a:t>
            </a:fld>
            <a:endParaRPr lang="fr-FR"/>
          </a:p>
        </p:txBody>
      </p:sp>
    </p:spTree>
    <p:extLst>
      <p:ext uri="{BB962C8B-B14F-4D97-AF65-F5344CB8AC3E}">
        <p14:creationId xmlns:p14="http://schemas.microsoft.com/office/powerpoint/2010/main" val="11880963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34" descr="mask_tse_1ok"/>
          <p:cNvPicPr>
            <a:picLocks noChangeAspect="1" noChangeArrowheads="1"/>
          </p:cNvPicPr>
          <p:nvPr userDrawn="1"/>
        </p:nvPicPr>
        <p:blipFill>
          <a:blip r:embed="rId2" cstate="print"/>
          <a:srcRect/>
          <a:stretch>
            <a:fillRect/>
          </a:stretch>
        </p:blipFill>
        <p:spPr bwMode="auto">
          <a:xfrm>
            <a:off x="-3175" y="0"/>
            <a:ext cx="10694988" cy="7561263"/>
          </a:xfrm>
          <a:prstGeom prst="rect">
            <a:avLst/>
          </a:prstGeom>
          <a:noFill/>
          <a:ln w="9525">
            <a:noFill/>
            <a:miter lim="800000"/>
            <a:headEnd/>
            <a:tailEnd/>
          </a:ln>
        </p:spPr>
      </p:pic>
      <p:sp>
        <p:nvSpPr>
          <p:cNvPr id="7193" name="Rectangle 25"/>
          <p:cNvSpPr>
            <a:spLocks noGrp="1" noChangeArrowheads="1"/>
          </p:cNvSpPr>
          <p:nvPr>
            <p:ph type="ctrTitle"/>
          </p:nvPr>
        </p:nvSpPr>
        <p:spPr>
          <a:xfrm>
            <a:off x="685800" y="3781425"/>
            <a:ext cx="9525000" cy="1227138"/>
          </a:xfrm>
        </p:spPr>
        <p:txBody>
          <a:bodyPr anchor="t"/>
          <a:lstStyle>
            <a:lvl1pPr>
              <a:defRPr sz="2500"/>
            </a:lvl1pPr>
          </a:lstStyle>
          <a:p>
            <a:r>
              <a:rPr lang="de-DE"/>
              <a:t>Cliquez et modifiez le titre</a:t>
            </a:r>
          </a:p>
        </p:txBody>
      </p:sp>
      <p:sp>
        <p:nvSpPr>
          <p:cNvPr id="7194" name="Rectangle 26"/>
          <p:cNvSpPr>
            <a:spLocks noGrp="1" noChangeArrowheads="1"/>
          </p:cNvSpPr>
          <p:nvPr>
            <p:ph type="subTitle" idx="1"/>
          </p:nvPr>
        </p:nvSpPr>
        <p:spPr>
          <a:xfrm>
            <a:off x="685800" y="2362200"/>
            <a:ext cx="9525000" cy="990600"/>
          </a:xfrm>
        </p:spPr>
        <p:txBody>
          <a:bodyPr/>
          <a:lstStyle>
            <a:lvl1pPr marL="0" indent="0">
              <a:spcBef>
                <a:spcPct val="20000"/>
              </a:spcBef>
              <a:buFont typeface="Wingdings" pitchFamily="2" charset="2"/>
              <a:buNone/>
              <a:defRPr sz="2000">
                <a:solidFill>
                  <a:schemeClr val="accent1"/>
                </a:solidFill>
              </a:defRPr>
            </a:lvl1pPr>
          </a:lstStyle>
          <a:p>
            <a:r>
              <a:rPr lang="de-DE"/>
              <a:t>Cliquez pour modifier le style des sous-titres du masque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numéro de diapositive 3"/>
          <p:cNvSpPr>
            <a:spLocks noGrp="1"/>
          </p:cNvSpPr>
          <p:nvPr>
            <p:ph type="sldNum" sz="quarter" idx="10"/>
          </p:nvPr>
        </p:nvSpPr>
        <p:spPr/>
        <p:txBody>
          <a:bodyPr/>
          <a:lstStyle>
            <a:lvl1pPr>
              <a:defRPr/>
            </a:lvl1pPr>
          </a:lstStyle>
          <a:p>
            <a:pPr>
              <a:defRPr/>
            </a:pPr>
            <a:fld id="{708C945B-0952-4CC1-BDE9-480F1F4EC4A7}" type="slidenum">
              <a:rPr lang="fr-FR"/>
              <a:pPr>
                <a:defRPr/>
              </a:pPr>
              <a:t>‹N°›</a:t>
            </a:fld>
            <a:endParaRPr lang="fr-FR">
              <a:solidFill>
                <a:schemeClr val="tx1"/>
              </a:solidFill>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829550" y="152400"/>
            <a:ext cx="2381250" cy="66294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85800" y="152400"/>
            <a:ext cx="6991350" cy="66294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numéro de diapositive 3"/>
          <p:cNvSpPr>
            <a:spLocks noGrp="1"/>
          </p:cNvSpPr>
          <p:nvPr>
            <p:ph type="sldNum" sz="quarter" idx="10"/>
          </p:nvPr>
        </p:nvSpPr>
        <p:spPr/>
        <p:txBody>
          <a:bodyPr/>
          <a:lstStyle>
            <a:lvl1pPr>
              <a:defRPr/>
            </a:lvl1pPr>
          </a:lstStyle>
          <a:p>
            <a:pPr>
              <a:defRPr/>
            </a:pPr>
            <a:fld id="{5DCE4977-9454-4B88-9864-F2ACEBF8A39F}" type="slidenum">
              <a:rPr lang="fr-FR"/>
              <a:pPr>
                <a:defRPr/>
              </a:pPr>
              <a:t>‹N°›</a:t>
            </a:fld>
            <a:endParaRPr lang="fr-FR">
              <a:solidFill>
                <a:schemeClr val="tx1"/>
              </a:solidFill>
              <a:latin typeface="Arial"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numéro de diapositive 3"/>
          <p:cNvSpPr>
            <a:spLocks noGrp="1"/>
          </p:cNvSpPr>
          <p:nvPr>
            <p:ph type="sldNum" sz="quarter" idx="10"/>
          </p:nvPr>
        </p:nvSpPr>
        <p:spPr/>
        <p:txBody>
          <a:bodyPr/>
          <a:lstStyle>
            <a:lvl1pPr>
              <a:defRPr/>
            </a:lvl1pPr>
          </a:lstStyle>
          <a:p>
            <a:pPr>
              <a:defRPr/>
            </a:pPr>
            <a:fld id="{AE336B69-71C6-4BDA-BE5C-D8AFF7442448}" type="slidenum">
              <a:rPr lang="fr-FR"/>
              <a:pPr>
                <a:defRPr/>
              </a:pPr>
              <a:t>‹N°›</a:t>
            </a:fld>
            <a:endParaRPr lang="fr-FR">
              <a:solidFill>
                <a:schemeClr val="tx1"/>
              </a:solidFill>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44550" y="4859338"/>
            <a:ext cx="9085263" cy="15017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44550" y="3205163"/>
            <a:ext cx="9085263"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u numéro de diapositive 3"/>
          <p:cNvSpPr>
            <a:spLocks noGrp="1"/>
          </p:cNvSpPr>
          <p:nvPr>
            <p:ph type="sldNum" sz="quarter" idx="10"/>
          </p:nvPr>
        </p:nvSpPr>
        <p:spPr/>
        <p:txBody>
          <a:bodyPr/>
          <a:lstStyle>
            <a:lvl1pPr>
              <a:defRPr/>
            </a:lvl1pPr>
          </a:lstStyle>
          <a:p>
            <a:pPr>
              <a:defRPr/>
            </a:pPr>
            <a:fld id="{AFEE13AF-E3CD-4753-A4C1-5FC2279A953A}" type="slidenum">
              <a:rPr lang="fr-FR"/>
              <a:pPr>
                <a:defRPr/>
              </a:pPr>
              <a:t>‹N°›</a:t>
            </a:fld>
            <a:endParaRPr lang="fr-FR">
              <a:solidFill>
                <a:schemeClr val="tx1"/>
              </a:solidFill>
              <a:latin typeface="Arial"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1066800" y="2133600"/>
            <a:ext cx="44958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715000" y="2133600"/>
            <a:ext cx="44958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numéro de diapositive 4"/>
          <p:cNvSpPr>
            <a:spLocks noGrp="1"/>
          </p:cNvSpPr>
          <p:nvPr>
            <p:ph type="sldNum" sz="quarter" idx="10"/>
          </p:nvPr>
        </p:nvSpPr>
        <p:spPr/>
        <p:txBody>
          <a:bodyPr/>
          <a:lstStyle>
            <a:lvl1pPr>
              <a:defRPr/>
            </a:lvl1pPr>
          </a:lstStyle>
          <a:p>
            <a:pPr>
              <a:defRPr/>
            </a:pPr>
            <a:fld id="{3C875B85-FE71-4ADE-A517-0B80AB91C9DE}" type="slidenum">
              <a:rPr lang="fr-FR"/>
              <a:pPr>
                <a:defRPr/>
              </a:pPr>
              <a:t>‹N°›</a:t>
            </a:fld>
            <a:endParaRPr lang="fr-FR">
              <a:solidFill>
                <a:schemeClr val="tx1"/>
              </a:solidFill>
              <a:latin typeface="Arial"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4988" y="303213"/>
            <a:ext cx="9618662" cy="1260475"/>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34988" y="1692275"/>
            <a:ext cx="4722812" cy="706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34988" y="2398713"/>
            <a:ext cx="4722812" cy="43576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429250" y="1692275"/>
            <a:ext cx="4724400" cy="706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429250" y="2398713"/>
            <a:ext cx="4724400" cy="43576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u numéro de diapositive 6"/>
          <p:cNvSpPr>
            <a:spLocks noGrp="1"/>
          </p:cNvSpPr>
          <p:nvPr>
            <p:ph type="sldNum" sz="quarter" idx="10"/>
          </p:nvPr>
        </p:nvSpPr>
        <p:spPr/>
        <p:txBody>
          <a:bodyPr/>
          <a:lstStyle>
            <a:lvl1pPr>
              <a:defRPr/>
            </a:lvl1pPr>
          </a:lstStyle>
          <a:p>
            <a:pPr>
              <a:defRPr/>
            </a:pPr>
            <a:fld id="{39D0FE54-F9B1-471E-811E-B2FD9BA7786D}" type="slidenum">
              <a:rPr lang="fr-FR"/>
              <a:pPr>
                <a:defRPr/>
              </a:pPr>
              <a:t>‹N°›</a:t>
            </a:fld>
            <a:endParaRPr lang="fr-FR">
              <a:solidFill>
                <a:schemeClr val="tx1"/>
              </a:solidFill>
              <a:latin typeface="Arial"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numéro de diapositive 2"/>
          <p:cNvSpPr>
            <a:spLocks noGrp="1"/>
          </p:cNvSpPr>
          <p:nvPr>
            <p:ph type="sldNum" sz="quarter" idx="10"/>
          </p:nvPr>
        </p:nvSpPr>
        <p:spPr/>
        <p:txBody>
          <a:bodyPr/>
          <a:lstStyle>
            <a:lvl1pPr>
              <a:defRPr/>
            </a:lvl1pPr>
          </a:lstStyle>
          <a:p>
            <a:pPr>
              <a:defRPr/>
            </a:pPr>
            <a:fld id="{E5DBBE04-9594-473A-924D-8DCB2C3646C7}" type="slidenum">
              <a:rPr lang="fr-FR"/>
              <a:pPr>
                <a:defRPr/>
              </a:pPr>
              <a:t>‹N°›</a:t>
            </a:fld>
            <a:endParaRPr lang="fr-FR">
              <a:solidFill>
                <a:schemeClr val="tx1"/>
              </a:solidFill>
              <a:latin typeface="Arial"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lvl1pPr>
              <a:defRPr/>
            </a:lvl1pPr>
          </a:lstStyle>
          <a:p>
            <a:pPr>
              <a:defRPr/>
            </a:pPr>
            <a:fld id="{145BDFCD-E67C-46DE-9EED-7503CBCA6B59}" type="slidenum">
              <a:rPr lang="fr-FR"/>
              <a:pPr>
                <a:defRPr/>
              </a:pPr>
              <a:t>‹N°›</a:t>
            </a:fld>
            <a:endParaRPr lang="fr-FR">
              <a:solidFill>
                <a:schemeClr val="tx1"/>
              </a:solidFill>
              <a:latin typeface="Arial"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4988" y="301625"/>
            <a:ext cx="3516312" cy="1281113"/>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178300" y="301625"/>
            <a:ext cx="5975350" cy="6454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34988" y="1582738"/>
            <a:ext cx="3516312" cy="51736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u numéro de diapositive 4"/>
          <p:cNvSpPr>
            <a:spLocks noGrp="1"/>
          </p:cNvSpPr>
          <p:nvPr>
            <p:ph type="sldNum" sz="quarter" idx="10"/>
          </p:nvPr>
        </p:nvSpPr>
        <p:spPr/>
        <p:txBody>
          <a:bodyPr/>
          <a:lstStyle>
            <a:lvl1pPr>
              <a:defRPr/>
            </a:lvl1pPr>
          </a:lstStyle>
          <a:p>
            <a:pPr>
              <a:defRPr/>
            </a:pPr>
            <a:fld id="{01EDE83F-6864-4AB5-8DF1-B4C9B3D6B4B6}" type="slidenum">
              <a:rPr lang="fr-FR"/>
              <a:pPr>
                <a:defRPr/>
              </a:pPr>
              <a:t>‹N°›</a:t>
            </a:fld>
            <a:endParaRPr lang="fr-FR">
              <a:solidFill>
                <a:schemeClr val="tx1"/>
              </a:solidFill>
              <a:latin typeface="Arial"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095500" y="5294313"/>
            <a:ext cx="6413500" cy="623887"/>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095500" y="676275"/>
            <a:ext cx="6413500"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2095500" y="5918200"/>
            <a:ext cx="6413500" cy="889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u numéro de diapositive 4"/>
          <p:cNvSpPr>
            <a:spLocks noGrp="1"/>
          </p:cNvSpPr>
          <p:nvPr>
            <p:ph type="sldNum" sz="quarter" idx="10"/>
          </p:nvPr>
        </p:nvSpPr>
        <p:spPr/>
        <p:txBody>
          <a:bodyPr/>
          <a:lstStyle>
            <a:lvl1pPr>
              <a:defRPr/>
            </a:lvl1pPr>
          </a:lstStyle>
          <a:p>
            <a:pPr>
              <a:defRPr/>
            </a:pPr>
            <a:fld id="{9CCE3A99-4D7D-4288-BBB5-813B28E411CE}" type="slidenum">
              <a:rPr lang="fr-FR"/>
              <a:pPr>
                <a:defRPr/>
              </a:pPr>
              <a:t>‹N°›</a:t>
            </a:fld>
            <a:endParaRPr lang="fr-FR">
              <a:solidFill>
                <a:schemeClr val="tx1"/>
              </a:solidFill>
              <a:latin typeface="Arial"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a:outerShdw dist="107763" dir="2700000" algn="ctr" rotWithShape="0">
            <a:srgbClr val="000000"/>
          </a:outerShdw>
        </a:effectLst>
      </p:bgPr>
    </p:bg>
    <p:spTree>
      <p:nvGrpSpPr>
        <p:cNvPr id="1" name=""/>
        <p:cNvGrpSpPr/>
        <p:nvPr/>
      </p:nvGrpSpPr>
      <p:grpSpPr>
        <a:xfrm>
          <a:off x="0" y="0"/>
          <a:ext cx="0" cy="0"/>
          <a:chOff x="0" y="0"/>
          <a:chExt cx="0" cy="0"/>
        </a:xfrm>
      </p:grpSpPr>
      <p:pic>
        <p:nvPicPr>
          <p:cNvPr id="1026" name="Picture 31" descr="mask_tse_2ok"/>
          <p:cNvPicPr>
            <a:picLocks noChangeAspect="1" noChangeArrowheads="1"/>
          </p:cNvPicPr>
          <p:nvPr userDrawn="1"/>
        </p:nvPicPr>
        <p:blipFill>
          <a:blip r:embed="rId13" cstate="print"/>
          <a:srcRect/>
          <a:stretch>
            <a:fillRect/>
          </a:stretch>
        </p:blipFill>
        <p:spPr bwMode="auto">
          <a:xfrm>
            <a:off x="-3175" y="0"/>
            <a:ext cx="10694988" cy="7561263"/>
          </a:xfrm>
          <a:prstGeom prst="rect">
            <a:avLst/>
          </a:prstGeom>
          <a:noFill/>
          <a:ln w="9525">
            <a:noFill/>
            <a:miter lim="800000"/>
            <a:headEnd/>
            <a:tailEnd/>
          </a:ln>
        </p:spPr>
      </p:pic>
      <p:sp>
        <p:nvSpPr>
          <p:cNvPr id="1027" name="Rectangle 25"/>
          <p:cNvSpPr>
            <a:spLocks noGrp="1" noChangeArrowheads="1"/>
          </p:cNvSpPr>
          <p:nvPr>
            <p:ph type="title"/>
          </p:nvPr>
        </p:nvSpPr>
        <p:spPr bwMode="auto">
          <a:xfrm>
            <a:off x="685800" y="152400"/>
            <a:ext cx="9085263" cy="1260475"/>
          </a:xfrm>
          <a:prstGeom prst="rect">
            <a:avLst/>
          </a:prstGeom>
          <a:noFill/>
          <a:ln w="9525">
            <a:noFill/>
            <a:miter lim="800000"/>
            <a:headEnd/>
            <a:tailEnd/>
          </a:ln>
        </p:spPr>
        <p:txBody>
          <a:bodyPr vert="horz" wrap="square" lIns="99551" tIns="49775" rIns="99551" bIns="49775" numCol="1" anchor="ctr" anchorCtr="0" compatLnSpc="1">
            <a:prstTxWarp prst="textNoShape">
              <a:avLst/>
            </a:prstTxWarp>
          </a:bodyPr>
          <a:lstStyle/>
          <a:p>
            <a:pPr lvl="0"/>
            <a:r>
              <a:rPr lang="fr-FR" smtClean="0"/>
              <a:t>Cliquez et modifiez le titre</a:t>
            </a:r>
          </a:p>
        </p:txBody>
      </p:sp>
      <p:sp>
        <p:nvSpPr>
          <p:cNvPr id="1028" name="Rectangle 26"/>
          <p:cNvSpPr>
            <a:spLocks noGrp="1" noChangeArrowheads="1"/>
          </p:cNvSpPr>
          <p:nvPr>
            <p:ph type="body" idx="1"/>
          </p:nvPr>
        </p:nvSpPr>
        <p:spPr bwMode="auto">
          <a:xfrm>
            <a:off x="1066800" y="2133600"/>
            <a:ext cx="9144000" cy="4648200"/>
          </a:xfrm>
          <a:prstGeom prst="rect">
            <a:avLst/>
          </a:prstGeom>
          <a:noFill/>
          <a:ln w="9525">
            <a:noFill/>
            <a:miter lim="800000"/>
            <a:headEnd/>
            <a:tailEnd/>
          </a:ln>
        </p:spPr>
        <p:txBody>
          <a:bodyPr vert="horz" wrap="square" lIns="99551" tIns="49775" rIns="99551" bIns="49775"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6173" name="Rectangle 29"/>
          <p:cNvSpPr>
            <a:spLocks noGrp="1" noChangeArrowheads="1"/>
          </p:cNvSpPr>
          <p:nvPr>
            <p:ph type="sldNum" sz="quarter" idx="4"/>
          </p:nvPr>
        </p:nvSpPr>
        <p:spPr bwMode="auto">
          <a:xfrm>
            <a:off x="9677400" y="6934200"/>
            <a:ext cx="817563" cy="3048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a:spcBef>
                <a:spcPct val="50000"/>
              </a:spcBef>
              <a:defRPr sz="1500">
                <a:solidFill>
                  <a:schemeClr val="bg1"/>
                </a:solidFill>
                <a:latin typeface="Myriad-Medium"/>
                <a:ea typeface="ＭＳ Ｐゴシック"/>
                <a:cs typeface="ＭＳ Ｐゴシック"/>
              </a:defRPr>
            </a:lvl1pPr>
          </a:lstStyle>
          <a:p>
            <a:pPr>
              <a:defRPr/>
            </a:pPr>
            <a:fld id="{8D5CAAC4-E41E-4188-9561-D12ED956F9C5}"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4540" r:id="rId1"/>
    <p:sldLayoutId id="2147484541" r:id="rId2"/>
    <p:sldLayoutId id="2147484542" r:id="rId3"/>
    <p:sldLayoutId id="2147484543" r:id="rId4"/>
    <p:sldLayoutId id="2147484544" r:id="rId5"/>
    <p:sldLayoutId id="2147484545" r:id="rId6"/>
    <p:sldLayoutId id="2147484546" r:id="rId7"/>
    <p:sldLayoutId id="2147484547" r:id="rId8"/>
    <p:sldLayoutId id="2147484548" r:id="rId9"/>
    <p:sldLayoutId id="2147484549" r:id="rId10"/>
    <p:sldLayoutId id="2147484550" r:id="rId11"/>
  </p:sldLayoutIdLst>
  <p:hf hdr="0" ftr="0" dt="0"/>
  <p:txStyles>
    <p:titleStyle>
      <a:lvl1pPr algn="l" defTabSz="995363" rtl="0" eaLnBrk="0" fontAlgn="base" hangingPunct="0">
        <a:spcBef>
          <a:spcPct val="0"/>
        </a:spcBef>
        <a:spcAft>
          <a:spcPct val="0"/>
        </a:spcAft>
        <a:defRPr sz="3600">
          <a:solidFill>
            <a:schemeClr val="tx2"/>
          </a:solidFill>
          <a:latin typeface="+mj-lt"/>
          <a:ea typeface="+mj-ea"/>
          <a:cs typeface="+mj-cs"/>
        </a:defRPr>
      </a:lvl1pPr>
      <a:lvl2pPr algn="l" defTabSz="995363" rtl="0" eaLnBrk="0" fontAlgn="base" hangingPunct="0">
        <a:spcBef>
          <a:spcPct val="0"/>
        </a:spcBef>
        <a:spcAft>
          <a:spcPct val="0"/>
        </a:spcAft>
        <a:defRPr sz="3600">
          <a:solidFill>
            <a:schemeClr val="tx2"/>
          </a:solidFill>
          <a:latin typeface="Myriad-Medium" pitchFamily="8" charset="0"/>
        </a:defRPr>
      </a:lvl2pPr>
      <a:lvl3pPr algn="l" defTabSz="995363" rtl="0" eaLnBrk="0" fontAlgn="base" hangingPunct="0">
        <a:spcBef>
          <a:spcPct val="0"/>
        </a:spcBef>
        <a:spcAft>
          <a:spcPct val="0"/>
        </a:spcAft>
        <a:defRPr sz="3600">
          <a:solidFill>
            <a:schemeClr val="tx2"/>
          </a:solidFill>
          <a:latin typeface="Myriad-Medium" pitchFamily="8" charset="0"/>
        </a:defRPr>
      </a:lvl3pPr>
      <a:lvl4pPr algn="l" defTabSz="995363" rtl="0" eaLnBrk="0" fontAlgn="base" hangingPunct="0">
        <a:spcBef>
          <a:spcPct val="0"/>
        </a:spcBef>
        <a:spcAft>
          <a:spcPct val="0"/>
        </a:spcAft>
        <a:defRPr sz="3600">
          <a:solidFill>
            <a:schemeClr val="tx2"/>
          </a:solidFill>
          <a:latin typeface="Myriad-Medium" pitchFamily="8" charset="0"/>
        </a:defRPr>
      </a:lvl4pPr>
      <a:lvl5pPr algn="l" defTabSz="995363" rtl="0" eaLnBrk="0" fontAlgn="base" hangingPunct="0">
        <a:spcBef>
          <a:spcPct val="0"/>
        </a:spcBef>
        <a:spcAft>
          <a:spcPct val="0"/>
        </a:spcAft>
        <a:defRPr sz="3600">
          <a:solidFill>
            <a:schemeClr val="tx2"/>
          </a:solidFill>
          <a:latin typeface="Myriad-Medium" pitchFamily="8" charset="0"/>
        </a:defRPr>
      </a:lvl5pPr>
      <a:lvl6pPr marL="457200" algn="l" defTabSz="995363" rtl="0" fontAlgn="base">
        <a:spcBef>
          <a:spcPct val="0"/>
        </a:spcBef>
        <a:spcAft>
          <a:spcPct val="0"/>
        </a:spcAft>
        <a:defRPr sz="3600">
          <a:solidFill>
            <a:schemeClr val="tx2"/>
          </a:solidFill>
          <a:latin typeface="Myriad-Medium" pitchFamily="8" charset="0"/>
        </a:defRPr>
      </a:lvl6pPr>
      <a:lvl7pPr marL="914400" algn="l" defTabSz="995363" rtl="0" fontAlgn="base">
        <a:spcBef>
          <a:spcPct val="0"/>
        </a:spcBef>
        <a:spcAft>
          <a:spcPct val="0"/>
        </a:spcAft>
        <a:defRPr sz="3600">
          <a:solidFill>
            <a:schemeClr val="tx2"/>
          </a:solidFill>
          <a:latin typeface="Myriad-Medium" pitchFamily="8" charset="0"/>
        </a:defRPr>
      </a:lvl7pPr>
      <a:lvl8pPr marL="1371600" algn="l" defTabSz="995363" rtl="0" fontAlgn="base">
        <a:spcBef>
          <a:spcPct val="0"/>
        </a:spcBef>
        <a:spcAft>
          <a:spcPct val="0"/>
        </a:spcAft>
        <a:defRPr sz="3600">
          <a:solidFill>
            <a:schemeClr val="tx2"/>
          </a:solidFill>
          <a:latin typeface="Myriad-Medium" pitchFamily="8" charset="0"/>
        </a:defRPr>
      </a:lvl8pPr>
      <a:lvl9pPr marL="1828800" algn="l" defTabSz="995363" rtl="0" fontAlgn="base">
        <a:spcBef>
          <a:spcPct val="0"/>
        </a:spcBef>
        <a:spcAft>
          <a:spcPct val="0"/>
        </a:spcAft>
        <a:defRPr sz="3600">
          <a:solidFill>
            <a:schemeClr val="tx2"/>
          </a:solidFill>
          <a:latin typeface="Myriad-Medium" pitchFamily="8" charset="0"/>
        </a:defRPr>
      </a:lvl9pPr>
    </p:titleStyle>
    <p:bodyStyle>
      <a:lvl1pPr marL="373063" indent="-373063" algn="l" defTabSz="995363" rtl="0" eaLnBrk="0" fontAlgn="base" hangingPunct="0">
        <a:spcBef>
          <a:spcPct val="120000"/>
        </a:spcBef>
        <a:spcAft>
          <a:spcPct val="0"/>
        </a:spcAft>
        <a:buClr>
          <a:schemeClr val="accent1"/>
        </a:buClr>
        <a:buFont typeface="Wingdings" pitchFamily="2" charset="2"/>
        <a:buBlip>
          <a:blip r:embed="rId14"/>
        </a:buBlip>
        <a:defRPr sz="2600">
          <a:solidFill>
            <a:schemeClr val="accent2"/>
          </a:solidFill>
          <a:latin typeface="+mn-lt"/>
          <a:ea typeface="+mn-ea"/>
          <a:cs typeface="+mn-cs"/>
        </a:defRPr>
      </a:lvl1pPr>
      <a:lvl2pPr marL="1050925" indent="-377825" algn="l" defTabSz="995363" rtl="0" eaLnBrk="0" fontAlgn="base" hangingPunct="0">
        <a:spcBef>
          <a:spcPct val="50000"/>
        </a:spcBef>
        <a:spcAft>
          <a:spcPct val="0"/>
        </a:spcAft>
        <a:buSzPct val="80000"/>
        <a:buBlip>
          <a:blip r:embed="rId15"/>
        </a:buBlip>
        <a:defRPr sz="2200">
          <a:solidFill>
            <a:schemeClr val="accent1"/>
          </a:solidFill>
          <a:latin typeface="+mn-lt"/>
        </a:defRPr>
      </a:lvl2pPr>
      <a:lvl3pPr marL="1490663" indent="-249238" algn="l" defTabSz="995363" rtl="0" eaLnBrk="0" fontAlgn="base" hangingPunct="0">
        <a:spcBef>
          <a:spcPct val="20000"/>
        </a:spcBef>
        <a:spcAft>
          <a:spcPct val="0"/>
        </a:spcAft>
        <a:buSzPct val="70000"/>
        <a:buBlip>
          <a:blip r:embed="rId15"/>
        </a:buBlip>
        <a:defRPr sz="2400">
          <a:solidFill>
            <a:schemeClr val="accent1"/>
          </a:solidFill>
          <a:latin typeface="+mn-lt"/>
        </a:defRPr>
      </a:lvl3pPr>
      <a:lvl4pPr marL="1928813" indent="-247650" algn="l" defTabSz="995363" rtl="0" eaLnBrk="0" fontAlgn="base" hangingPunct="0">
        <a:spcBef>
          <a:spcPct val="20000"/>
        </a:spcBef>
        <a:spcAft>
          <a:spcPct val="0"/>
        </a:spcAft>
        <a:buChar char="–"/>
        <a:defRPr sz="1600">
          <a:solidFill>
            <a:schemeClr val="accent1"/>
          </a:solidFill>
          <a:latin typeface="+mn-lt"/>
        </a:defRPr>
      </a:lvl4pPr>
      <a:lvl5pPr marL="2368550" indent="-249238" algn="l" defTabSz="995363" rtl="0" eaLnBrk="0" fontAlgn="base" hangingPunct="0">
        <a:spcBef>
          <a:spcPct val="20000"/>
        </a:spcBef>
        <a:spcAft>
          <a:spcPct val="0"/>
        </a:spcAft>
        <a:buChar char="»"/>
        <a:defRPr sz="1400">
          <a:solidFill>
            <a:schemeClr val="accent1"/>
          </a:solidFill>
          <a:latin typeface="+mn-lt"/>
        </a:defRPr>
      </a:lvl5pPr>
      <a:lvl6pPr marL="2825750" indent="-249238" algn="l" defTabSz="995363" rtl="0" fontAlgn="base">
        <a:spcBef>
          <a:spcPct val="20000"/>
        </a:spcBef>
        <a:spcAft>
          <a:spcPct val="0"/>
        </a:spcAft>
        <a:buChar char="»"/>
        <a:defRPr sz="1400">
          <a:solidFill>
            <a:schemeClr val="accent1"/>
          </a:solidFill>
          <a:latin typeface="+mn-lt"/>
        </a:defRPr>
      </a:lvl6pPr>
      <a:lvl7pPr marL="3282950" indent="-249238" algn="l" defTabSz="995363" rtl="0" fontAlgn="base">
        <a:spcBef>
          <a:spcPct val="20000"/>
        </a:spcBef>
        <a:spcAft>
          <a:spcPct val="0"/>
        </a:spcAft>
        <a:buChar char="»"/>
        <a:defRPr sz="1400">
          <a:solidFill>
            <a:schemeClr val="accent1"/>
          </a:solidFill>
          <a:latin typeface="+mn-lt"/>
        </a:defRPr>
      </a:lvl7pPr>
      <a:lvl8pPr marL="3740150" indent="-249238" algn="l" defTabSz="995363" rtl="0" fontAlgn="base">
        <a:spcBef>
          <a:spcPct val="20000"/>
        </a:spcBef>
        <a:spcAft>
          <a:spcPct val="0"/>
        </a:spcAft>
        <a:buChar char="»"/>
        <a:defRPr sz="1400">
          <a:solidFill>
            <a:schemeClr val="accent1"/>
          </a:solidFill>
          <a:latin typeface="+mn-lt"/>
        </a:defRPr>
      </a:lvl8pPr>
      <a:lvl9pPr marL="4197350" indent="-249238" algn="l" defTabSz="995363" rtl="0" fontAlgn="base">
        <a:spcBef>
          <a:spcPct val="20000"/>
        </a:spcBef>
        <a:spcAft>
          <a:spcPct val="0"/>
        </a:spcAft>
        <a:buChar char="»"/>
        <a:defRPr sz="1400">
          <a:solidFill>
            <a:schemeClr val="accent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7"/>
          <p:cNvSpPr>
            <a:spLocks noGrp="1"/>
          </p:cNvSpPr>
          <p:nvPr>
            <p:ph type="ctrTitle"/>
          </p:nvPr>
        </p:nvSpPr>
        <p:spPr>
          <a:xfrm>
            <a:off x="842963" y="4281488"/>
            <a:ext cx="9525000" cy="1227137"/>
          </a:xfrm>
        </p:spPr>
        <p:txBody>
          <a:bodyPr/>
          <a:lstStyle/>
          <a:p>
            <a:pPr algn="ctr"/>
            <a:r>
              <a:rPr lang="fr-FR" sz="2400" dirty="0" smtClean="0"/>
              <a:t>Fabian Bergès</a:t>
            </a:r>
            <a:br>
              <a:rPr lang="fr-FR" sz="2400" dirty="0" smtClean="0"/>
            </a:br>
            <a:r>
              <a:rPr lang="fr-FR" sz="2400" dirty="0" smtClean="0"/>
              <a:t>Sylvette Monier-Dilhan</a:t>
            </a:r>
            <a:br>
              <a:rPr lang="fr-FR" sz="2400" dirty="0" smtClean="0"/>
            </a:br>
            <a:endParaRPr lang="fr-FR" dirty="0" smtClean="0"/>
          </a:p>
        </p:txBody>
      </p:sp>
      <p:sp>
        <p:nvSpPr>
          <p:cNvPr id="13315" name="Text Box 13"/>
          <p:cNvSpPr>
            <a:spLocks noGrp="1" noChangeArrowheads="1"/>
          </p:cNvSpPr>
          <p:nvPr>
            <p:ph type="subTitle" idx="1"/>
          </p:nvPr>
        </p:nvSpPr>
        <p:spPr>
          <a:xfrm>
            <a:off x="736600" y="3133725"/>
            <a:ext cx="9731375" cy="967081"/>
          </a:xfrm>
          <a:noFill/>
        </p:spPr>
        <p:txBody>
          <a:bodyPr lIns="104287" tIns="52144" rIns="104287" bIns="52144">
            <a:spAutoFit/>
          </a:bodyPr>
          <a:lstStyle/>
          <a:p>
            <a:pPr algn="ctr"/>
            <a:r>
              <a:rPr lang="fr-FR" sz="2800" b="1" dirty="0"/>
              <a:t>La consommation de produits biologiques :</a:t>
            </a:r>
            <a:br>
              <a:rPr lang="fr-FR" sz="2800" b="1" dirty="0"/>
            </a:br>
            <a:r>
              <a:rPr lang="fr-FR" sz="2800" b="1" dirty="0" smtClean="0"/>
              <a:t>une motivation </a:t>
            </a:r>
            <a:r>
              <a:rPr lang="fr-FR" sz="2800" b="1" dirty="0"/>
              <a:t>altruiste ou égoïste ?</a:t>
            </a:r>
            <a:endParaRPr lang="fr-FR" sz="2800" dirty="0"/>
          </a:p>
        </p:txBody>
      </p:sp>
      <p:pic>
        <p:nvPicPr>
          <p:cNvPr id="4" name="Picture 16" descr="logo inra"/>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080623" y="181025"/>
            <a:ext cx="2317623" cy="1154241"/>
          </a:xfrm>
          <a:prstGeom prst="rect">
            <a:avLst/>
          </a:prstGeom>
          <a:noFill/>
          <a:ln w="9525" algn="in">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19783" y="181025"/>
            <a:ext cx="9085263" cy="1260475"/>
          </a:xfrm>
        </p:spPr>
        <p:txBody>
          <a:bodyPr/>
          <a:lstStyle/>
          <a:p>
            <a:r>
              <a:rPr lang="fr-FR" dirty="0"/>
              <a:t>Statistiques descriptives </a:t>
            </a:r>
            <a:r>
              <a:rPr lang="fr-FR" dirty="0" smtClean="0"/>
              <a:t> des biens</a:t>
            </a:r>
            <a:br>
              <a:rPr lang="fr-FR" dirty="0" smtClean="0"/>
            </a:br>
            <a:r>
              <a:rPr lang="fr-FR" dirty="0" smtClean="0"/>
              <a:t>(2009)</a:t>
            </a:r>
            <a:endParaRPr lang="fr-FR"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673487267"/>
              </p:ext>
            </p:extLst>
          </p:nvPr>
        </p:nvGraphicFramePr>
        <p:xfrm>
          <a:off x="1023839" y="2125240"/>
          <a:ext cx="9000999" cy="4392488"/>
        </p:xfrm>
        <a:graphic>
          <a:graphicData uri="http://schemas.openxmlformats.org/drawingml/2006/table">
            <a:tbl>
              <a:tblPr firstRow="1" firstCol="1" bandRow="1">
                <a:tableStyleId>{5C22544A-7EE6-4342-B048-85BDC9FD1C3A}</a:tableStyleId>
              </a:tblPr>
              <a:tblGrid>
                <a:gridCol w="1325563"/>
                <a:gridCol w="1977258"/>
                <a:gridCol w="933595"/>
                <a:gridCol w="1089591"/>
                <a:gridCol w="1281219"/>
                <a:gridCol w="1281219"/>
                <a:gridCol w="1112554"/>
              </a:tblGrid>
              <a:tr h="947176">
                <a:tc rowSpan="2">
                  <a:txBody>
                    <a:bodyPr/>
                    <a:lstStyle/>
                    <a:p>
                      <a:pPr algn="ctr">
                        <a:lnSpc>
                          <a:spcPct val="115000"/>
                        </a:lnSpc>
                        <a:spcAft>
                          <a:spcPts val="1000"/>
                        </a:spcAft>
                      </a:pPr>
                      <a:r>
                        <a:rPr lang="fr-FR" sz="1200" dirty="0">
                          <a:effectLst/>
                        </a:rPr>
                        <a:t> </a:t>
                      </a:r>
                      <a:endParaRPr lang="fr-FR" sz="1100" dirty="0">
                        <a:effectLst/>
                        <a:latin typeface="Calibri"/>
                        <a:ea typeface="Calibri"/>
                        <a:cs typeface="Times New Roman"/>
                      </a:endParaRPr>
                    </a:p>
                  </a:txBody>
                  <a:tcPr marL="68580" marR="68580" marT="0" marB="0" anchor="ctr"/>
                </a:tc>
                <a:tc rowSpan="2">
                  <a:txBody>
                    <a:bodyPr/>
                    <a:lstStyle/>
                    <a:p>
                      <a:pPr algn="ctr">
                        <a:lnSpc>
                          <a:spcPct val="115000"/>
                        </a:lnSpc>
                        <a:spcAft>
                          <a:spcPts val="1000"/>
                        </a:spcAft>
                      </a:pPr>
                      <a:r>
                        <a:rPr lang="fr-FR" sz="1200">
                          <a:effectLst/>
                        </a:rPr>
                        <a:t>Alternative</a:t>
                      </a:r>
                      <a:br>
                        <a:rPr lang="fr-FR" sz="1200">
                          <a:effectLst/>
                        </a:rPr>
                      </a:br>
                      <a:r>
                        <a:rPr lang="fr-FR" sz="1200">
                          <a:effectLst/>
                        </a:rPr>
                        <a:t>à la version conventionnelle</a:t>
                      </a:r>
                      <a:endParaRPr lang="fr-FR" sz="110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a:effectLst/>
                        </a:rPr>
                        <a:t>Part de marché de la version labellisée (%)</a:t>
                      </a:r>
                      <a:endParaRPr lang="fr-FR" sz="1100">
                        <a:effectLst/>
                        <a:latin typeface="Calibri"/>
                        <a:ea typeface="Calibri"/>
                        <a:cs typeface="Times New Roman"/>
                      </a:endParaRPr>
                    </a:p>
                  </a:txBody>
                  <a:tcPr marL="68580" marR="68580" marT="0" marB="0" anchor="ctr"/>
                </a:tc>
                <a:tc hMerge="1">
                  <a:txBody>
                    <a:bodyPr/>
                    <a:lstStyle/>
                    <a:p>
                      <a:endParaRPr lang="fr-FR"/>
                    </a:p>
                  </a:txBody>
                  <a:tcPr/>
                </a:tc>
                <a:tc gridSpan="3">
                  <a:txBody>
                    <a:bodyPr/>
                    <a:lstStyle/>
                    <a:p>
                      <a:pPr algn="ctr">
                        <a:lnSpc>
                          <a:spcPct val="115000"/>
                        </a:lnSpc>
                        <a:spcAft>
                          <a:spcPts val="1000"/>
                        </a:spcAft>
                      </a:pPr>
                      <a:endParaRPr lang="fr-FR" sz="1200" dirty="0" smtClean="0">
                        <a:effectLst/>
                      </a:endParaRPr>
                    </a:p>
                    <a:p>
                      <a:pPr algn="ctr">
                        <a:lnSpc>
                          <a:spcPct val="115000"/>
                        </a:lnSpc>
                        <a:spcAft>
                          <a:spcPts val="1000"/>
                        </a:spcAft>
                      </a:pPr>
                      <a:r>
                        <a:rPr lang="fr-FR" sz="1200" dirty="0" smtClean="0">
                          <a:effectLst/>
                        </a:rPr>
                        <a:t>Prix </a:t>
                      </a:r>
                      <a:r>
                        <a:rPr lang="fr-FR" sz="1200" dirty="0">
                          <a:effectLst/>
                        </a:rPr>
                        <a:t>unitaire moyen en €</a:t>
                      </a:r>
                      <a:br>
                        <a:rPr lang="fr-FR" sz="1200" dirty="0">
                          <a:effectLst/>
                        </a:rPr>
                      </a:br>
                      <a:r>
                        <a:rPr lang="fr-FR" sz="1200" dirty="0">
                          <a:effectLst/>
                        </a:rPr>
                        <a:t>(écart-type)</a:t>
                      </a:r>
                      <a:endParaRPr lang="fr-FR" sz="1100" dirty="0">
                        <a:effectLst/>
                        <a:latin typeface="Calibri"/>
                        <a:ea typeface="Calibri"/>
                        <a:cs typeface="Times New Roman"/>
                      </a:endParaRPr>
                    </a:p>
                  </a:txBody>
                  <a:tcPr marL="68580" marR="68580" marT="0" marB="0"/>
                </a:tc>
                <a:tc hMerge="1">
                  <a:txBody>
                    <a:bodyPr/>
                    <a:lstStyle/>
                    <a:p>
                      <a:endParaRPr lang="fr-FR"/>
                    </a:p>
                  </a:txBody>
                  <a:tcPr/>
                </a:tc>
                <a:tc hMerge="1">
                  <a:txBody>
                    <a:bodyPr/>
                    <a:lstStyle/>
                    <a:p>
                      <a:endParaRPr lang="fr-FR"/>
                    </a:p>
                  </a:txBody>
                  <a:tcPr/>
                </a:tc>
              </a:tr>
              <a:tr h="947176">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200">
                          <a:effectLst/>
                        </a:rPr>
                        <a:t>Valeur</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Volume</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Unité de mesure</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Produit conventionnel</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Produit labellisé</a:t>
                      </a:r>
                      <a:endParaRPr lang="fr-FR" sz="1100">
                        <a:effectLst/>
                        <a:latin typeface="Calibri"/>
                        <a:ea typeface="Calibri"/>
                        <a:cs typeface="Times New Roman"/>
                      </a:endParaRPr>
                    </a:p>
                  </a:txBody>
                  <a:tcPr marL="68580" marR="68580" marT="0" marB="0" anchor="ctr"/>
                </a:tc>
              </a:tr>
              <a:tr h="624534">
                <a:tc>
                  <a:txBody>
                    <a:bodyPr/>
                    <a:lstStyle/>
                    <a:p>
                      <a:pPr algn="ctr">
                        <a:lnSpc>
                          <a:spcPct val="115000"/>
                        </a:lnSpc>
                        <a:spcAft>
                          <a:spcPts val="0"/>
                        </a:spcAft>
                      </a:pPr>
                      <a:r>
                        <a:rPr lang="fr-FR" sz="1200">
                          <a:effectLst/>
                        </a:rPr>
                        <a:t>Œufs </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Agriculture Biologique</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7.30</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6.20</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effectLst/>
                        </a:rPr>
                        <a:t>6 œufs</a:t>
                      </a:r>
                      <a:endParaRPr lang="fr-FR"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1.26</a:t>
                      </a:r>
                      <a:br>
                        <a:rPr lang="fr-FR" sz="1200">
                          <a:effectLst/>
                        </a:rPr>
                      </a:br>
                      <a:r>
                        <a:rPr lang="fr-FR" sz="1200">
                          <a:effectLst/>
                        </a:rPr>
                        <a:t>(0.44)</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2.7</a:t>
                      </a:r>
                      <a:br>
                        <a:rPr lang="fr-FR" sz="1200">
                          <a:effectLst/>
                        </a:rPr>
                      </a:br>
                      <a:r>
                        <a:rPr lang="fr-FR" sz="1200">
                          <a:effectLst/>
                        </a:rPr>
                        <a:t>(0.60)</a:t>
                      </a:r>
                      <a:endParaRPr lang="fr-FR" sz="1100">
                        <a:effectLst/>
                        <a:latin typeface="Calibri"/>
                        <a:ea typeface="Calibri"/>
                        <a:cs typeface="Times New Roman"/>
                      </a:endParaRPr>
                    </a:p>
                  </a:txBody>
                  <a:tcPr marL="68580" marR="68580" marT="0" marB="0" anchor="ctr"/>
                </a:tc>
              </a:tr>
              <a:tr h="624534">
                <a:tc>
                  <a:txBody>
                    <a:bodyPr/>
                    <a:lstStyle/>
                    <a:p>
                      <a:pPr algn="ctr">
                        <a:lnSpc>
                          <a:spcPct val="115000"/>
                        </a:lnSpc>
                        <a:spcAft>
                          <a:spcPts val="0"/>
                        </a:spcAft>
                      </a:pPr>
                      <a:r>
                        <a:rPr lang="fr-FR" sz="1200">
                          <a:effectLst/>
                        </a:rPr>
                        <a:t>Café</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Commerce Équitable</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4.40</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4.18</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1 kg</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10.96</a:t>
                      </a:r>
                      <a:br>
                        <a:rPr lang="fr-FR" sz="1200">
                          <a:effectLst/>
                        </a:rPr>
                      </a:br>
                      <a:r>
                        <a:rPr lang="fr-FR" sz="1200">
                          <a:effectLst/>
                        </a:rPr>
                        <a:t>(0.61)</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13.38</a:t>
                      </a:r>
                      <a:br>
                        <a:rPr lang="fr-FR" sz="1200">
                          <a:effectLst/>
                        </a:rPr>
                      </a:br>
                      <a:r>
                        <a:rPr lang="fr-FR" sz="1200">
                          <a:effectLst/>
                        </a:rPr>
                        <a:t>(0.57)</a:t>
                      </a:r>
                      <a:endParaRPr lang="fr-FR" sz="1100">
                        <a:effectLst/>
                        <a:latin typeface="Calibri"/>
                        <a:ea typeface="Calibri"/>
                        <a:cs typeface="Times New Roman"/>
                      </a:endParaRPr>
                    </a:p>
                  </a:txBody>
                  <a:tcPr marL="68580" marR="68580" marT="0" marB="0" anchor="ctr"/>
                </a:tc>
              </a:tr>
              <a:tr h="624534">
                <a:tc>
                  <a:txBody>
                    <a:bodyPr/>
                    <a:lstStyle/>
                    <a:p>
                      <a:pPr algn="ctr">
                        <a:lnSpc>
                          <a:spcPct val="115000"/>
                        </a:lnSpc>
                        <a:spcAft>
                          <a:spcPts val="0"/>
                        </a:spcAft>
                      </a:pPr>
                      <a:r>
                        <a:rPr lang="fr-FR" sz="1200">
                          <a:effectLst/>
                        </a:rPr>
                        <a:t>Margarine</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Riche en </a:t>
                      </a:r>
                      <a:r>
                        <a:rPr lang="fr-FR" sz="1200">
                          <a:effectLst/>
                          <a:sym typeface="Symbol"/>
                        </a:rPr>
                        <a:t></a:t>
                      </a:r>
                      <a:r>
                        <a:rPr lang="fr-FR" sz="1200">
                          <a:effectLst/>
                        </a:rPr>
                        <a:t> 3-6 </a:t>
                      </a:r>
                      <a:endParaRPr lang="fr-FR" sz="1100">
                        <a:effectLst/>
                      </a:endParaRPr>
                    </a:p>
                    <a:p>
                      <a:pPr algn="ctr">
                        <a:lnSpc>
                          <a:spcPct val="115000"/>
                        </a:lnSpc>
                        <a:spcAft>
                          <a:spcPts val="0"/>
                        </a:spcAft>
                      </a:pPr>
                      <a:r>
                        <a:rPr lang="fr-FR" sz="1200">
                          <a:effectLst/>
                        </a:rPr>
                        <a:t>(Santé)</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52.85</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49.91</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1 kg</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3.21</a:t>
                      </a:r>
                      <a:br>
                        <a:rPr lang="fr-FR" sz="1200">
                          <a:effectLst/>
                        </a:rPr>
                      </a:br>
                      <a:r>
                        <a:rPr lang="fr-FR" sz="1200">
                          <a:effectLst/>
                        </a:rPr>
                        <a:t>(1.48)</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5.40</a:t>
                      </a:r>
                      <a:br>
                        <a:rPr lang="fr-FR" sz="1200">
                          <a:effectLst/>
                        </a:rPr>
                      </a:br>
                      <a:r>
                        <a:rPr lang="fr-FR" sz="1200">
                          <a:effectLst/>
                        </a:rPr>
                        <a:t>(1.82)</a:t>
                      </a:r>
                      <a:endParaRPr lang="fr-FR" sz="1100">
                        <a:effectLst/>
                        <a:latin typeface="Calibri"/>
                        <a:ea typeface="Calibri"/>
                        <a:cs typeface="Times New Roman"/>
                      </a:endParaRPr>
                    </a:p>
                  </a:txBody>
                  <a:tcPr marL="68580" marR="68580" marT="0" marB="0" anchor="ctr"/>
                </a:tc>
              </a:tr>
              <a:tr h="624534">
                <a:tc>
                  <a:txBody>
                    <a:bodyPr/>
                    <a:lstStyle/>
                    <a:p>
                      <a:pPr algn="ctr">
                        <a:lnSpc>
                          <a:spcPct val="115000"/>
                        </a:lnSpc>
                        <a:spcAft>
                          <a:spcPts val="0"/>
                        </a:spcAft>
                      </a:pPr>
                      <a:r>
                        <a:rPr lang="fr-FR" sz="1200">
                          <a:effectLst/>
                        </a:rPr>
                        <a:t>Jambon blanc</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Qualité Supérieure</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11.07</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10.17</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1 kg</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11.00</a:t>
                      </a:r>
                      <a:br>
                        <a:rPr lang="fr-FR" sz="1200">
                          <a:effectLst/>
                        </a:rPr>
                      </a:br>
                      <a:r>
                        <a:rPr lang="fr-FR" sz="1200">
                          <a:effectLst/>
                        </a:rPr>
                        <a:t>(0.33)</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effectLst/>
                        </a:rPr>
                        <a:t>15.09</a:t>
                      </a:r>
                      <a:br>
                        <a:rPr lang="fr-FR" sz="1200" dirty="0">
                          <a:effectLst/>
                        </a:rPr>
                      </a:br>
                      <a:r>
                        <a:rPr lang="fr-FR" sz="1200" dirty="0">
                          <a:effectLst/>
                        </a:rPr>
                        <a:t>(0.46)</a:t>
                      </a:r>
                      <a:endParaRPr lang="fr-FR" sz="1100" dirty="0">
                        <a:effectLst/>
                        <a:latin typeface="Calibri"/>
                        <a:ea typeface="Calibri"/>
                        <a:cs typeface="Times New Roman"/>
                      </a:endParaRPr>
                    </a:p>
                  </a:txBody>
                  <a:tcPr marL="68580" marR="68580" marT="0" marB="0" anchor="ctr"/>
                </a:tc>
              </a:tr>
            </a:tbl>
          </a:graphicData>
        </a:graphic>
      </p:graphicFrame>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10</a:t>
            </a:fld>
            <a:endParaRPr lang="fr-FR">
              <a:solidFill>
                <a:schemeClr val="tx1"/>
              </a:solidFill>
              <a:latin typeface="Arial" pitchFamily="34" charset="0"/>
            </a:endParaRPr>
          </a:p>
        </p:txBody>
      </p:sp>
    </p:spTree>
    <p:extLst>
      <p:ext uri="{BB962C8B-B14F-4D97-AF65-F5344CB8AC3E}">
        <p14:creationId xmlns:p14="http://schemas.microsoft.com/office/powerpoint/2010/main" val="27573826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modèle</a:t>
            </a:r>
            <a:endParaRPr lang="fr-FR" dirty="0"/>
          </a:p>
        </p:txBody>
      </p:sp>
      <mc:AlternateContent xmlns:mc="http://schemas.openxmlformats.org/markup-compatibility/2006">
        <mc:Choice xmlns:a14="http://schemas.microsoft.com/office/drawing/2010/main" Requires="a14">
          <p:sp>
            <p:nvSpPr>
              <p:cNvPr id="3" name="Espace réservé du contenu 2"/>
              <p:cNvSpPr>
                <a:spLocks noGrp="1"/>
              </p:cNvSpPr>
              <p:nvPr>
                <p:ph idx="1"/>
              </p:nvPr>
            </p:nvSpPr>
            <p:spPr>
              <a:xfrm>
                <a:off x="663799" y="1621185"/>
                <a:ext cx="9547001" cy="5400600"/>
              </a:xfrm>
            </p:spPr>
            <p:txBody>
              <a:bodyPr/>
              <a:lstStyle/>
              <a:p>
                <a:r>
                  <a:rPr lang="fr-FR" dirty="0" smtClean="0">
                    <a:solidFill>
                      <a:schemeClr val="tx1"/>
                    </a:solidFill>
                  </a:rPr>
                  <a:t>De la probabilité d’acheter un bien</a:t>
                </a:r>
              </a:p>
              <a:p>
                <a:pPr marL="0" indent="0">
                  <a:buNone/>
                </a:pPr>
                <a14:m>
                  <m:oMathPara xmlns:m="http://schemas.openxmlformats.org/officeDocument/2006/math">
                    <m:oMathParaPr>
                      <m:jc m:val="centerGroup"/>
                    </m:oMathParaPr>
                    <m:oMath xmlns:m="http://schemas.openxmlformats.org/officeDocument/2006/math">
                      <m:r>
                        <a:rPr lang="fr-FR" sz="2400" i="1">
                          <a:solidFill>
                            <a:schemeClr val="tx1"/>
                          </a:solidFill>
                          <a:latin typeface="Cambria Math"/>
                        </a:rPr>
                        <m:t>𝑃</m:t>
                      </m:r>
                      <m:d>
                        <m:dPr>
                          <m:ctrlPr>
                            <a:rPr lang="fr-FR" sz="2400" i="1">
                              <a:solidFill>
                                <a:schemeClr val="tx1"/>
                              </a:solidFill>
                              <a:latin typeface="Cambria Math"/>
                            </a:rPr>
                          </m:ctrlPr>
                        </m:dPr>
                        <m:e>
                          <m:r>
                            <a:rPr lang="fr-FR" sz="2400" i="1">
                              <a:solidFill>
                                <a:schemeClr val="tx1"/>
                              </a:solidFill>
                              <a:latin typeface="Cambria Math"/>
                            </a:rPr>
                            <m:t>𝐼</m:t>
                          </m:r>
                          <m:d>
                            <m:dPr>
                              <m:ctrlPr>
                                <a:rPr lang="fr-FR" sz="2400" i="1">
                                  <a:solidFill>
                                    <a:schemeClr val="tx1"/>
                                  </a:solidFill>
                                  <a:latin typeface="Cambria Math"/>
                                </a:rPr>
                              </m:ctrlPr>
                            </m:dPr>
                            <m:e>
                              <m:r>
                                <a:rPr lang="fr-FR" sz="2400" i="1">
                                  <a:solidFill>
                                    <a:schemeClr val="tx1"/>
                                  </a:solidFill>
                                  <a:latin typeface="Cambria Math"/>
                                </a:rPr>
                                <m:t>𝑖</m:t>
                              </m:r>
                              <m:r>
                                <a:rPr lang="en-US" sz="2400" i="1">
                                  <a:solidFill>
                                    <a:schemeClr val="tx1"/>
                                  </a:solidFill>
                                  <a:latin typeface="Cambria Math"/>
                                </a:rPr>
                                <m:t>,</m:t>
                              </m:r>
                              <m:r>
                                <a:rPr lang="fr-FR" sz="2400" i="1">
                                  <a:solidFill>
                                    <a:schemeClr val="tx1"/>
                                  </a:solidFill>
                                  <a:latin typeface="Cambria Math"/>
                                </a:rPr>
                                <m:t>𝑘</m:t>
                              </m:r>
                            </m:e>
                          </m:d>
                          <m:r>
                            <a:rPr lang="en-US" sz="2400" i="1">
                              <a:solidFill>
                                <a:schemeClr val="tx1"/>
                              </a:solidFill>
                              <a:latin typeface="Cambria Math"/>
                            </a:rPr>
                            <m:t>=1|</m:t>
                          </m:r>
                          <m:r>
                            <a:rPr lang="fr-FR" sz="2400" i="1">
                              <a:solidFill>
                                <a:schemeClr val="tx1"/>
                              </a:solidFill>
                              <a:latin typeface="Cambria Math"/>
                            </a:rPr>
                            <m:t>𝐼</m:t>
                          </m:r>
                          <m:d>
                            <m:dPr>
                              <m:ctrlPr>
                                <a:rPr lang="fr-FR" sz="2400" i="1">
                                  <a:solidFill>
                                    <a:schemeClr val="tx1"/>
                                  </a:solidFill>
                                  <a:latin typeface="Cambria Math"/>
                                </a:rPr>
                              </m:ctrlPr>
                            </m:dPr>
                            <m:e>
                              <m:r>
                                <a:rPr lang="fr-FR" sz="2400" i="1">
                                  <a:solidFill>
                                    <a:schemeClr val="tx1"/>
                                  </a:solidFill>
                                  <a:latin typeface="Cambria Math"/>
                                </a:rPr>
                                <m:t>𝑗</m:t>
                              </m:r>
                              <m:r>
                                <a:rPr lang="en-US" sz="2400" i="1">
                                  <a:solidFill>
                                    <a:schemeClr val="tx1"/>
                                  </a:solidFill>
                                  <a:latin typeface="Cambria Math"/>
                                </a:rPr>
                                <m:t>,</m:t>
                              </m:r>
                              <m:r>
                                <a:rPr lang="fr-FR" sz="2400" i="1">
                                  <a:solidFill>
                                    <a:schemeClr val="tx1"/>
                                  </a:solidFill>
                                  <a:latin typeface="Cambria Math"/>
                                </a:rPr>
                                <m:t>𝑘</m:t>
                              </m:r>
                            </m:e>
                          </m:d>
                          <m:r>
                            <m:rPr>
                              <m:nor/>
                            </m:rPr>
                            <a:rPr lang="en-US" sz="2400">
                              <a:solidFill>
                                <a:schemeClr val="tx1"/>
                              </a:solidFill>
                            </a:rPr>
                            <m:t> </m:t>
                          </m:r>
                          <m:r>
                            <m:rPr>
                              <m:nor/>
                            </m:rPr>
                            <a:rPr lang="en-US" sz="2400">
                              <a:solidFill>
                                <a:schemeClr val="tx1"/>
                              </a:solidFill>
                            </a:rPr>
                            <m:t>for</m:t>
                          </m:r>
                          <m:r>
                            <m:rPr>
                              <m:nor/>
                            </m:rPr>
                            <a:rPr lang="en-US" sz="2400">
                              <a:solidFill>
                                <a:schemeClr val="tx1"/>
                              </a:solidFill>
                            </a:rPr>
                            <m:t> </m:t>
                          </m:r>
                          <m:r>
                            <a:rPr lang="fr-FR" sz="2400" i="1">
                              <a:solidFill>
                                <a:schemeClr val="tx1"/>
                              </a:solidFill>
                              <a:latin typeface="Cambria Math"/>
                            </a:rPr>
                            <m:t>𝑗</m:t>
                          </m:r>
                          <m:r>
                            <a:rPr lang="en-US" sz="2400" i="1">
                              <a:solidFill>
                                <a:schemeClr val="tx1"/>
                              </a:solidFill>
                              <a:latin typeface="Cambria Math"/>
                            </a:rPr>
                            <m:t>≠</m:t>
                          </m:r>
                          <m:r>
                            <a:rPr lang="fr-FR" sz="2400" i="1">
                              <a:solidFill>
                                <a:schemeClr val="tx1"/>
                              </a:solidFill>
                              <a:latin typeface="Cambria Math"/>
                            </a:rPr>
                            <m:t>𝑖</m:t>
                          </m:r>
                        </m:e>
                      </m:d>
                      <m:r>
                        <a:rPr lang="en-US" sz="2400" i="1">
                          <a:solidFill>
                            <a:schemeClr val="tx1"/>
                          </a:solidFill>
                          <a:latin typeface="Cambria Math"/>
                        </a:rPr>
                        <m:t>=</m:t>
                      </m:r>
                      <m:f>
                        <m:fPr>
                          <m:ctrlPr>
                            <a:rPr lang="fr-FR" sz="2400" i="1">
                              <a:solidFill>
                                <a:schemeClr val="tx1"/>
                              </a:solidFill>
                              <a:latin typeface="Cambria Math"/>
                            </a:rPr>
                          </m:ctrlPr>
                        </m:fPr>
                        <m:num>
                          <m:r>
                            <a:rPr lang="en-US" sz="2400" i="1">
                              <a:solidFill>
                                <a:schemeClr val="tx1"/>
                              </a:solidFill>
                              <a:latin typeface="Cambria Math"/>
                            </a:rPr>
                            <m:t>1</m:t>
                          </m:r>
                        </m:num>
                        <m:den>
                          <m:r>
                            <a:rPr lang="en-US" sz="2400" i="1">
                              <a:solidFill>
                                <a:schemeClr val="tx1"/>
                              </a:solidFill>
                              <a:latin typeface="Cambria Math"/>
                            </a:rPr>
                            <m:t>1+</m:t>
                          </m:r>
                          <m:sSup>
                            <m:sSupPr>
                              <m:ctrlPr>
                                <a:rPr lang="fr-FR" sz="2400" i="1">
                                  <a:solidFill>
                                    <a:schemeClr val="tx1"/>
                                  </a:solidFill>
                                  <a:latin typeface="Cambria Math"/>
                                </a:rPr>
                              </m:ctrlPr>
                            </m:sSupPr>
                            <m:e>
                              <m:r>
                                <a:rPr lang="fr-FR" sz="2400" i="1">
                                  <a:solidFill>
                                    <a:schemeClr val="tx1"/>
                                  </a:solidFill>
                                  <a:latin typeface="Cambria Math"/>
                                </a:rPr>
                                <m:t>𝑒</m:t>
                              </m:r>
                            </m:e>
                            <m:sup>
                              <m:r>
                                <a:rPr lang="en-US" sz="2400" i="1">
                                  <a:solidFill>
                                    <a:schemeClr val="tx1"/>
                                  </a:solidFill>
                                  <a:latin typeface="Cambria Math"/>
                                </a:rPr>
                                <m:t>−</m:t>
                              </m:r>
                              <m:r>
                                <a:rPr lang="fr-FR" sz="2400" i="1">
                                  <a:solidFill>
                                    <a:schemeClr val="tx1"/>
                                  </a:solidFill>
                                  <a:latin typeface="Cambria Math"/>
                                </a:rPr>
                                <m:t>𝑍</m:t>
                              </m:r>
                              <m:r>
                                <a:rPr lang="en-US" sz="2400" i="1">
                                  <a:solidFill>
                                    <a:schemeClr val="tx1"/>
                                  </a:solidFill>
                                  <a:latin typeface="Cambria Math"/>
                                </a:rPr>
                                <m:t>(</m:t>
                              </m:r>
                              <m:r>
                                <a:rPr lang="fr-FR" sz="2400" i="1">
                                  <a:solidFill>
                                    <a:schemeClr val="tx1"/>
                                  </a:solidFill>
                                  <a:latin typeface="Cambria Math"/>
                                </a:rPr>
                                <m:t>𝑖</m:t>
                              </m:r>
                              <m:r>
                                <a:rPr lang="en-US" sz="2400" i="1">
                                  <a:solidFill>
                                    <a:schemeClr val="tx1"/>
                                  </a:solidFill>
                                  <a:latin typeface="Cambria Math"/>
                                </a:rPr>
                                <m:t>,</m:t>
                              </m:r>
                              <m:r>
                                <a:rPr lang="fr-FR" sz="2400" i="1">
                                  <a:solidFill>
                                    <a:schemeClr val="tx1"/>
                                  </a:solidFill>
                                  <a:latin typeface="Cambria Math"/>
                                </a:rPr>
                                <m:t>𝑘</m:t>
                              </m:r>
                              <m:r>
                                <a:rPr lang="en-US" sz="2400" i="1">
                                  <a:solidFill>
                                    <a:schemeClr val="tx1"/>
                                  </a:solidFill>
                                  <a:latin typeface="Cambria Math"/>
                                </a:rPr>
                                <m:t>)</m:t>
                              </m:r>
                            </m:sup>
                          </m:sSup>
                        </m:den>
                      </m:f>
                    </m:oMath>
                  </m:oMathPara>
                </a14:m>
                <a:endParaRPr lang="fr-FR" sz="2400" dirty="0" smtClean="0">
                  <a:solidFill>
                    <a:schemeClr val="tx1"/>
                  </a:solidFill>
                </a:endParaRPr>
              </a:p>
              <a:p>
                <a:pPr marL="0" indent="0">
                  <a:spcBef>
                    <a:spcPts val="0"/>
                  </a:spcBef>
                  <a:buNone/>
                </a:pPr>
                <a:r>
                  <a:rPr lang="fr-FR" sz="2200" dirty="0" smtClean="0">
                    <a:solidFill>
                      <a:schemeClr val="tx1"/>
                    </a:solidFill>
                  </a:rPr>
                  <a:t>Avec  </a:t>
                </a:r>
                <a:endParaRPr lang="fr-FR" sz="2400" dirty="0" smtClean="0">
                  <a:solidFill>
                    <a:schemeClr val="tx1"/>
                  </a:solidFill>
                  <a:latin typeface="Cambria Math"/>
                </a:endParaRPr>
              </a:p>
              <a:p>
                <a:pPr marL="0" indent="0">
                  <a:spcBef>
                    <a:spcPts val="0"/>
                  </a:spcBef>
                  <a:buNone/>
                </a:pPr>
                <a14:m>
                  <m:oMath xmlns:m="http://schemas.openxmlformats.org/officeDocument/2006/math">
                    <m:r>
                      <a:rPr lang="fr-FR" sz="2400">
                        <a:solidFill>
                          <a:schemeClr val="tx1"/>
                        </a:solidFill>
                        <a:latin typeface="Cambria Math"/>
                      </a:rPr>
                      <m:t>𝑈</m:t>
                    </m:r>
                    <m:d>
                      <m:dPr>
                        <m:ctrlPr>
                          <a:rPr lang="fr-FR" sz="2400" i="1">
                            <a:solidFill>
                              <a:schemeClr val="tx1"/>
                            </a:solidFill>
                            <a:latin typeface="Cambria Math"/>
                          </a:rPr>
                        </m:ctrlPr>
                      </m:dPr>
                      <m:e>
                        <m:r>
                          <a:rPr lang="fr-FR" sz="2400">
                            <a:solidFill>
                              <a:schemeClr val="tx1"/>
                            </a:solidFill>
                            <a:latin typeface="Cambria Math"/>
                          </a:rPr>
                          <m:t>𝑖</m:t>
                        </m:r>
                        <m:r>
                          <a:rPr lang="fr-FR" sz="2400">
                            <a:solidFill>
                              <a:schemeClr val="tx1"/>
                            </a:solidFill>
                            <a:latin typeface="Cambria Math"/>
                          </a:rPr>
                          <m:t>,</m:t>
                        </m:r>
                        <m:r>
                          <a:rPr lang="fr-FR" sz="2400">
                            <a:solidFill>
                              <a:schemeClr val="tx1"/>
                            </a:solidFill>
                            <a:latin typeface="Cambria Math"/>
                          </a:rPr>
                          <m:t>𝑘</m:t>
                        </m:r>
                      </m:e>
                    </m:d>
                    <m:r>
                      <a:rPr lang="fr-FR" sz="2400">
                        <a:solidFill>
                          <a:schemeClr val="tx1"/>
                        </a:solidFill>
                        <a:latin typeface="Cambria Math"/>
                      </a:rPr>
                      <m:t>=</m:t>
                    </m:r>
                    <m:r>
                      <a:rPr lang="fr-FR" sz="2400">
                        <a:solidFill>
                          <a:schemeClr val="tx1"/>
                        </a:solidFill>
                        <a:latin typeface="Cambria Math"/>
                      </a:rPr>
                      <m:t>𝑍</m:t>
                    </m:r>
                    <m:d>
                      <m:dPr>
                        <m:ctrlPr>
                          <a:rPr lang="fr-FR" sz="2400" i="1">
                            <a:solidFill>
                              <a:schemeClr val="tx1"/>
                            </a:solidFill>
                            <a:latin typeface="Cambria Math"/>
                          </a:rPr>
                        </m:ctrlPr>
                      </m:dPr>
                      <m:e>
                        <m:r>
                          <a:rPr lang="fr-FR" sz="2400">
                            <a:solidFill>
                              <a:schemeClr val="tx1"/>
                            </a:solidFill>
                            <a:latin typeface="Cambria Math"/>
                          </a:rPr>
                          <m:t>𝑖</m:t>
                        </m:r>
                        <m:r>
                          <a:rPr lang="fr-FR" sz="2400">
                            <a:solidFill>
                              <a:schemeClr val="tx1"/>
                            </a:solidFill>
                            <a:latin typeface="Cambria Math"/>
                          </a:rPr>
                          <m:t>,</m:t>
                        </m:r>
                        <m:r>
                          <a:rPr lang="fr-FR" sz="2400">
                            <a:solidFill>
                              <a:schemeClr val="tx1"/>
                            </a:solidFill>
                            <a:latin typeface="Cambria Math"/>
                          </a:rPr>
                          <m:t>𝑘</m:t>
                        </m:r>
                      </m:e>
                    </m:d>
                    <m:r>
                      <a:rPr lang="fr-FR" sz="2400">
                        <a:solidFill>
                          <a:schemeClr val="tx1"/>
                        </a:solidFill>
                        <a:latin typeface="Cambria Math"/>
                      </a:rPr>
                      <m:t>+</m:t>
                    </m:r>
                    <m:r>
                      <a:rPr lang="fr-FR" sz="2400">
                        <a:solidFill>
                          <a:schemeClr val="tx1"/>
                        </a:solidFill>
                        <a:latin typeface="Cambria Math"/>
                      </a:rPr>
                      <m:t>𝜀</m:t>
                    </m:r>
                    <m:d>
                      <m:dPr>
                        <m:ctrlPr>
                          <a:rPr lang="fr-FR" sz="2400" i="1">
                            <a:solidFill>
                              <a:schemeClr val="tx1"/>
                            </a:solidFill>
                            <a:latin typeface="Cambria Math"/>
                          </a:rPr>
                        </m:ctrlPr>
                      </m:dPr>
                      <m:e>
                        <m:r>
                          <a:rPr lang="fr-FR" sz="2400">
                            <a:solidFill>
                              <a:schemeClr val="tx1"/>
                            </a:solidFill>
                            <a:latin typeface="Cambria Math"/>
                          </a:rPr>
                          <m:t>𝑖</m:t>
                        </m:r>
                        <m:r>
                          <a:rPr lang="fr-FR" sz="2400">
                            <a:solidFill>
                              <a:schemeClr val="tx1"/>
                            </a:solidFill>
                            <a:latin typeface="Cambria Math"/>
                          </a:rPr>
                          <m:t>,</m:t>
                        </m:r>
                        <m:r>
                          <a:rPr lang="fr-FR" sz="2400">
                            <a:solidFill>
                              <a:schemeClr val="tx1"/>
                            </a:solidFill>
                            <a:latin typeface="Cambria Math"/>
                          </a:rPr>
                          <m:t>𝑘</m:t>
                        </m:r>
                      </m:e>
                    </m:d>
                    <m:r>
                      <a:rPr lang="fr-FR" sz="2400">
                        <a:solidFill>
                          <a:schemeClr val="tx1"/>
                        </a:solidFill>
                        <a:latin typeface="Cambria Math"/>
                      </a:rPr>
                      <m:t>=</m:t>
                    </m:r>
                    <m:r>
                      <a:rPr lang="fr-FR" sz="2400" smtClean="0">
                        <a:solidFill>
                          <a:schemeClr val="tx1"/>
                        </a:solidFill>
                        <a:latin typeface="Cambria Math"/>
                      </a:rPr>
                      <m:t> </m:t>
                    </m:r>
                    <m:sSub>
                      <m:sSubPr>
                        <m:ctrlPr>
                          <a:rPr lang="fr-FR" sz="2400" i="1">
                            <a:solidFill>
                              <a:schemeClr val="tx1"/>
                            </a:solidFill>
                            <a:latin typeface="Cambria Math"/>
                          </a:rPr>
                        </m:ctrlPr>
                      </m:sSubPr>
                      <m:e>
                        <m:r>
                          <a:rPr lang="fr-FR" sz="2400">
                            <a:solidFill>
                              <a:schemeClr val="tx1"/>
                            </a:solidFill>
                            <a:latin typeface="Cambria Math"/>
                          </a:rPr>
                          <m:t>𝛼</m:t>
                        </m:r>
                      </m:e>
                      <m:sub>
                        <m:r>
                          <a:rPr lang="fr-FR" sz="2400">
                            <a:solidFill>
                              <a:schemeClr val="tx1"/>
                            </a:solidFill>
                            <a:latin typeface="Cambria Math"/>
                          </a:rPr>
                          <m:t>𝑖</m:t>
                        </m:r>
                      </m:sub>
                    </m:sSub>
                    <m:r>
                      <a:rPr lang="fr-FR" sz="2400">
                        <a:solidFill>
                          <a:schemeClr val="tx1"/>
                        </a:solidFill>
                        <a:latin typeface="Cambria Math"/>
                      </a:rPr>
                      <m:t>+ </m:t>
                    </m:r>
                    <m:sSub>
                      <m:sSubPr>
                        <m:ctrlPr>
                          <a:rPr lang="fr-FR" sz="2400" i="1">
                            <a:solidFill>
                              <a:schemeClr val="tx1"/>
                            </a:solidFill>
                            <a:latin typeface="Cambria Math"/>
                          </a:rPr>
                        </m:ctrlPr>
                      </m:sSubPr>
                      <m:e>
                        <m:r>
                          <a:rPr lang="fr-FR" sz="2400">
                            <a:solidFill>
                              <a:schemeClr val="tx1"/>
                            </a:solidFill>
                            <a:latin typeface="Cambria Math"/>
                          </a:rPr>
                          <m:t>𝛽</m:t>
                        </m:r>
                      </m:e>
                      <m:sub>
                        <m:r>
                          <a:rPr lang="fr-FR" sz="2400">
                            <a:solidFill>
                              <a:schemeClr val="tx1"/>
                            </a:solidFill>
                            <a:latin typeface="Cambria Math"/>
                          </a:rPr>
                          <m:t>𝑖</m:t>
                        </m:r>
                      </m:sub>
                    </m:sSub>
                    <m:r>
                      <a:rPr lang="fr-FR" sz="2400">
                        <a:solidFill>
                          <a:schemeClr val="tx1"/>
                        </a:solidFill>
                        <a:latin typeface="Cambria Math"/>
                      </a:rPr>
                      <m:t> </m:t>
                    </m:r>
                    <m:sSub>
                      <m:sSubPr>
                        <m:ctrlPr>
                          <a:rPr lang="fr-FR" sz="2400" i="1">
                            <a:solidFill>
                              <a:schemeClr val="tx1"/>
                            </a:solidFill>
                            <a:latin typeface="Cambria Math"/>
                          </a:rPr>
                        </m:ctrlPr>
                      </m:sSubPr>
                      <m:e>
                        <m:r>
                          <a:rPr lang="fr-FR" sz="2400">
                            <a:solidFill>
                              <a:schemeClr val="tx1"/>
                            </a:solidFill>
                            <a:latin typeface="Cambria Math"/>
                          </a:rPr>
                          <m:t>𝑝</m:t>
                        </m:r>
                      </m:e>
                      <m:sub>
                        <m:r>
                          <a:rPr lang="fr-FR" sz="2400">
                            <a:solidFill>
                              <a:schemeClr val="tx1"/>
                            </a:solidFill>
                            <a:latin typeface="Cambria Math"/>
                          </a:rPr>
                          <m:t>𝑖𝑘</m:t>
                        </m:r>
                      </m:sub>
                    </m:sSub>
                    <m:r>
                      <a:rPr lang="fr-FR" sz="2400">
                        <a:solidFill>
                          <a:schemeClr val="tx1"/>
                        </a:solidFill>
                        <a:latin typeface="Cambria Math"/>
                      </a:rPr>
                      <m:t>+ </m:t>
                    </m:r>
                    <m:nary>
                      <m:naryPr>
                        <m:chr m:val="∑"/>
                        <m:limLoc m:val="undOvr"/>
                        <m:supHide m:val="on"/>
                        <m:ctrlPr>
                          <a:rPr lang="fr-FR" sz="2400" i="1">
                            <a:solidFill>
                              <a:schemeClr val="tx1"/>
                            </a:solidFill>
                            <a:latin typeface="Cambria Math"/>
                          </a:rPr>
                        </m:ctrlPr>
                      </m:naryPr>
                      <m:sub>
                        <m:r>
                          <a:rPr lang="fr-FR" sz="2400">
                            <a:solidFill>
                              <a:schemeClr val="tx1"/>
                            </a:solidFill>
                            <a:latin typeface="Cambria Math"/>
                          </a:rPr>
                          <m:t>𝑗</m:t>
                        </m:r>
                        <m:r>
                          <a:rPr lang="fr-FR" sz="2400">
                            <a:solidFill>
                              <a:schemeClr val="tx1"/>
                            </a:solidFill>
                            <a:latin typeface="Cambria Math"/>
                          </a:rPr>
                          <m:t>≠</m:t>
                        </m:r>
                        <m:r>
                          <a:rPr lang="fr-FR" sz="2400">
                            <a:solidFill>
                              <a:schemeClr val="tx1"/>
                            </a:solidFill>
                            <a:latin typeface="Cambria Math"/>
                          </a:rPr>
                          <m:t>𝑖</m:t>
                        </m:r>
                      </m:sub>
                      <m:sup/>
                      <m:e>
                        <m:sSub>
                          <m:sSubPr>
                            <m:ctrlPr>
                              <a:rPr lang="fr-FR" sz="2400" i="1">
                                <a:solidFill>
                                  <a:schemeClr val="tx1"/>
                                </a:solidFill>
                                <a:latin typeface="Cambria Math"/>
                              </a:rPr>
                            </m:ctrlPr>
                          </m:sSubPr>
                          <m:e>
                            <m:r>
                              <a:rPr lang="fr-FR" sz="2400">
                                <a:solidFill>
                                  <a:schemeClr val="tx1"/>
                                </a:solidFill>
                                <a:latin typeface="Cambria Math"/>
                              </a:rPr>
                              <m:t>𝜃</m:t>
                            </m:r>
                          </m:e>
                          <m:sub>
                            <m:r>
                              <a:rPr lang="fr-FR" sz="2400">
                                <a:solidFill>
                                  <a:schemeClr val="tx1"/>
                                </a:solidFill>
                                <a:latin typeface="Cambria Math"/>
                              </a:rPr>
                              <m:t>𝑖𝑗</m:t>
                            </m:r>
                          </m:sub>
                        </m:sSub>
                      </m:e>
                    </m:nary>
                    <m:r>
                      <a:rPr lang="fr-FR" sz="2400" b="0" i="0" smtClean="0">
                        <a:solidFill>
                          <a:schemeClr val="tx1"/>
                        </a:solidFill>
                        <a:latin typeface="Cambria Math"/>
                      </a:rPr>
                      <m:t>.</m:t>
                    </m:r>
                    <m:r>
                      <a:rPr lang="fr-FR" sz="2400">
                        <a:solidFill>
                          <a:schemeClr val="tx1"/>
                        </a:solidFill>
                        <a:latin typeface="Cambria Math"/>
                      </a:rPr>
                      <m:t>𝐼</m:t>
                    </m:r>
                    <m:d>
                      <m:dPr>
                        <m:ctrlPr>
                          <a:rPr lang="fr-FR" sz="2400" i="1">
                            <a:solidFill>
                              <a:schemeClr val="tx1"/>
                            </a:solidFill>
                            <a:latin typeface="Cambria Math"/>
                          </a:rPr>
                        </m:ctrlPr>
                      </m:dPr>
                      <m:e>
                        <m:r>
                          <a:rPr lang="fr-FR" sz="2400">
                            <a:solidFill>
                              <a:schemeClr val="tx1"/>
                            </a:solidFill>
                            <a:latin typeface="Cambria Math"/>
                          </a:rPr>
                          <m:t>𝑗</m:t>
                        </m:r>
                        <m:r>
                          <a:rPr lang="fr-FR" sz="2400">
                            <a:solidFill>
                              <a:schemeClr val="tx1"/>
                            </a:solidFill>
                            <a:latin typeface="Cambria Math"/>
                          </a:rPr>
                          <m:t>,</m:t>
                        </m:r>
                        <m:r>
                          <a:rPr lang="fr-FR" sz="2400">
                            <a:solidFill>
                              <a:schemeClr val="tx1"/>
                            </a:solidFill>
                            <a:latin typeface="Cambria Math"/>
                          </a:rPr>
                          <m:t>𝑘</m:t>
                        </m:r>
                      </m:e>
                    </m:d>
                  </m:oMath>
                </a14:m>
                <a:r>
                  <a:rPr lang="fr-FR" sz="2400" dirty="0" smtClean="0">
                    <a:solidFill>
                      <a:schemeClr val="tx1"/>
                    </a:solidFill>
                  </a:rPr>
                  <a:t> +</a:t>
                </a:r>
                <a:r>
                  <a:rPr lang="fr-FR" sz="2400" dirty="0">
                    <a:solidFill>
                      <a:schemeClr val="tx1"/>
                    </a:solidFill>
                  </a:rPr>
                  <a:t> </a:t>
                </a:r>
                <a14:m>
                  <m:oMath xmlns:m="http://schemas.openxmlformats.org/officeDocument/2006/math">
                    <m:r>
                      <a:rPr lang="fr-FR" sz="2400">
                        <a:solidFill>
                          <a:schemeClr val="tx1"/>
                        </a:solidFill>
                        <a:latin typeface="Cambria Math"/>
                      </a:rPr>
                      <m:t>𝜀</m:t>
                    </m:r>
                    <m:d>
                      <m:dPr>
                        <m:ctrlPr>
                          <a:rPr lang="fr-FR" sz="2400" i="1">
                            <a:solidFill>
                              <a:schemeClr val="tx1"/>
                            </a:solidFill>
                            <a:latin typeface="Cambria Math"/>
                          </a:rPr>
                        </m:ctrlPr>
                      </m:dPr>
                      <m:e>
                        <m:r>
                          <a:rPr lang="fr-FR" sz="2400">
                            <a:solidFill>
                              <a:schemeClr val="tx1"/>
                            </a:solidFill>
                            <a:latin typeface="Cambria Math"/>
                          </a:rPr>
                          <m:t>𝑖</m:t>
                        </m:r>
                        <m:r>
                          <a:rPr lang="fr-FR" sz="2400">
                            <a:solidFill>
                              <a:schemeClr val="tx1"/>
                            </a:solidFill>
                            <a:latin typeface="Cambria Math"/>
                          </a:rPr>
                          <m:t>,</m:t>
                        </m:r>
                        <m:r>
                          <a:rPr lang="fr-FR" sz="2400">
                            <a:solidFill>
                              <a:schemeClr val="tx1"/>
                            </a:solidFill>
                            <a:latin typeface="Cambria Math"/>
                          </a:rPr>
                          <m:t>𝑘</m:t>
                        </m:r>
                      </m:e>
                    </m:d>
                    <m:r>
                      <a:rPr lang="fr-FR" sz="2400">
                        <a:solidFill>
                          <a:schemeClr val="tx1"/>
                        </a:solidFill>
                        <a:latin typeface="Cambria Math"/>
                      </a:rPr>
                      <m:t> </m:t>
                    </m:r>
                  </m:oMath>
                </a14:m>
                <a:endParaRPr lang="fr-FR" sz="2400" dirty="0" smtClean="0">
                  <a:solidFill>
                    <a:schemeClr val="tx1"/>
                  </a:solidFill>
                </a:endParaRPr>
              </a:p>
              <a:p>
                <a:r>
                  <a:rPr lang="fr-FR" dirty="0" smtClean="0">
                    <a:solidFill>
                      <a:schemeClr val="tx1"/>
                    </a:solidFill>
                  </a:rPr>
                  <a:t>A la probabilité d’acheter un panier de biens</a:t>
                </a:r>
              </a:p>
              <a:p>
                <a:pPr marL="0" indent="0">
                  <a:spcBef>
                    <a:spcPts val="0"/>
                  </a:spcBef>
                  <a:buNone/>
                </a:pPr>
                <a14:m>
                  <m:oMathPara xmlns:m="http://schemas.openxmlformats.org/officeDocument/2006/math">
                    <m:oMathParaPr>
                      <m:jc m:val="centerGroup"/>
                    </m:oMathParaPr>
                    <m:oMath xmlns:m="http://schemas.openxmlformats.org/officeDocument/2006/math">
                      <m:r>
                        <a:rPr lang="fr-FR" sz="2400" i="1">
                          <a:solidFill>
                            <a:schemeClr val="tx1"/>
                          </a:solidFill>
                          <a:latin typeface="Cambria Math"/>
                        </a:rPr>
                        <m:t>𝑃</m:t>
                      </m:r>
                      <m:d>
                        <m:dPr>
                          <m:ctrlPr>
                            <a:rPr lang="fr-FR" sz="2400" i="1">
                              <a:solidFill>
                                <a:schemeClr val="tx1"/>
                              </a:solidFill>
                              <a:latin typeface="Cambria Math"/>
                            </a:rPr>
                          </m:ctrlPr>
                        </m:dPr>
                        <m:e>
                          <m:r>
                            <a:rPr lang="fr-FR" sz="2400" i="1">
                              <a:solidFill>
                                <a:schemeClr val="tx1"/>
                              </a:solidFill>
                              <a:latin typeface="Cambria Math"/>
                            </a:rPr>
                            <m:t>𝐵</m:t>
                          </m:r>
                          <m:d>
                            <m:dPr>
                              <m:ctrlPr>
                                <a:rPr lang="fr-FR" sz="2400" i="1">
                                  <a:solidFill>
                                    <a:schemeClr val="tx1"/>
                                  </a:solidFill>
                                  <a:latin typeface="Cambria Math"/>
                                </a:rPr>
                              </m:ctrlPr>
                            </m:dPr>
                            <m:e>
                              <m:r>
                                <a:rPr lang="fr-FR" sz="2400" i="1">
                                  <a:solidFill>
                                    <a:schemeClr val="tx1"/>
                                  </a:solidFill>
                                  <a:latin typeface="Cambria Math"/>
                                </a:rPr>
                                <m:t>𝑘</m:t>
                              </m:r>
                            </m:e>
                          </m:d>
                          <m:r>
                            <a:rPr lang="fr-FR" sz="2400" i="1">
                              <a:solidFill>
                                <a:schemeClr val="tx1"/>
                              </a:solidFill>
                              <a:latin typeface="Cambria Math"/>
                            </a:rPr>
                            <m:t>=</m:t>
                          </m:r>
                          <m:r>
                            <a:rPr lang="fr-FR" sz="2400" i="1">
                              <a:solidFill>
                                <a:schemeClr val="tx1"/>
                              </a:solidFill>
                              <a:latin typeface="Cambria Math"/>
                            </a:rPr>
                            <m:t>𝑏</m:t>
                          </m:r>
                        </m:e>
                      </m:d>
                      <m:r>
                        <a:rPr lang="fr-FR" sz="2400" i="1">
                          <a:solidFill>
                            <a:schemeClr val="tx1"/>
                          </a:solidFill>
                          <a:latin typeface="Cambria Math"/>
                        </a:rPr>
                        <m:t>=</m:t>
                      </m:r>
                      <m:f>
                        <m:fPr>
                          <m:ctrlPr>
                            <a:rPr lang="fr-FR" sz="2400" i="1">
                              <a:solidFill>
                                <a:schemeClr val="tx1"/>
                              </a:solidFill>
                              <a:latin typeface="Cambria Math"/>
                            </a:rPr>
                          </m:ctrlPr>
                        </m:fPr>
                        <m:num>
                          <m:sSup>
                            <m:sSupPr>
                              <m:ctrlPr>
                                <a:rPr lang="fr-FR" sz="2400" i="1">
                                  <a:solidFill>
                                    <a:schemeClr val="tx1"/>
                                  </a:solidFill>
                                  <a:latin typeface="Cambria Math"/>
                                </a:rPr>
                              </m:ctrlPr>
                            </m:sSupPr>
                            <m:e>
                              <m:r>
                                <a:rPr lang="fr-FR" sz="2400" i="1">
                                  <a:solidFill>
                                    <a:schemeClr val="tx1"/>
                                  </a:solidFill>
                                  <a:latin typeface="Cambria Math"/>
                                </a:rPr>
                                <m:t>𝑒</m:t>
                              </m:r>
                            </m:e>
                            <m:sup>
                              <m:r>
                                <a:rPr lang="fr-FR" sz="2400" i="1">
                                  <a:solidFill>
                                    <a:schemeClr val="tx1"/>
                                  </a:solidFill>
                                  <a:latin typeface="Cambria Math"/>
                                </a:rPr>
                                <m:t>𝜇</m:t>
                              </m:r>
                              <m:r>
                                <a:rPr lang="fr-FR" sz="2400" i="1">
                                  <a:solidFill>
                                    <a:schemeClr val="tx1"/>
                                  </a:solidFill>
                                  <a:latin typeface="Cambria Math"/>
                                </a:rPr>
                                <m:t>(</m:t>
                              </m:r>
                              <m:r>
                                <a:rPr lang="fr-FR" sz="2400" i="1">
                                  <a:solidFill>
                                    <a:schemeClr val="tx1"/>
                                  </a:solidFill>
                                  <a:latin typeface="Cambria Math"/>
                                </a:rPr>
                                <m:t>𝑏</m:t>
                              </m:r>
                              <m:r>
                                <a:rPr lang="fr-FR" sz="2400" i="1">
                                  <a:solidFill>
                                    <a:schemeClr val="tx1"/>
                                  </a:solidFill>
                                  <a:latin typeface="Cambria Math"/>
                                </a:rPr>
                                <m:t>,</m:t>
                              </m:r>
                              <m:r>
                                <a:rPr lang="fr-FR" sz="2400" i="1">
                                  <a:solidFill>
                                    <a:schemeClr val="tx1"/>
                                  </a:solidFill>
                                  <a:latin typeface="Cambria Math"/>
                                </a:rPr>
                                <m:t>𝑘</m:t>
                              </m:r>
                              <m:r>
                                <a:rPr lang="fr-FR" sz="2400" i="1">
                                  <a:solidFill>
                                    <a:schemeClr val="tx1"/>
                                  </a:solidFill>
                                  <a:latin typeface="Cambria Math"/>
                                </a:rPr>
                                <m:t>)</m:t>
                              </m:r>
                            </m:sup>
                          </m:sSup>
                        </m:num>
                        <m:den>
                          <m:nary>
                            <m:naryPr>
                              <m:chr m:val="∑"/>
                              <m:limLoc m:val="undOvr"/>
                              <m:supHide m:val="on"/>
                              <m:ctrlPr>
                                <a:rPr lang="fr-FR" sz="2400" i="1">
                                  <a:solidFill>
                                    <a:schemeClr val="tx1"/>
                                  </a:solidFill>
                                  <a:latin typeface="Cambria Math"/>
                                </a:rPr>
                              </m:ctrlPr>
                            </m:naryPr>
                            <m:sub>
                              <m:sSup>
                                <m:sSupPr>
                                  <m:ctrlPr>
                                    <a:rPr lang="fr-FR" sz="2400" i="1">
                                      <a:solidFill>
                                        <a:schemeClr val="tx1"/>
                                      </a:solidFill>
                                      <a:latin typeface="Cambria Math"/>
                                    </a:rPr>
                                  </m:ctrlPr>
                                </m:sSupPr>
                                <m:e>
                                  <m:r>
                                    <a:rPr lang="fr-FR" sz="2400" i="1">
                                      <a:solidFill>
                                        <a:schemeClr val="tx1"/>
                                      </a:solidFill>
                                      <a:latin typeface="Cambria Math"/>
                                    </a:rPr>
                                    <m:t>𝑏</m:t>
                                  </m:r>
                                </m:e>
                                <m:sup>
                                  <m:r>
                                    <a:rPr lang="fr-FR" sz="2400" i="1">
                                      <a:solidFill>
                                        <a:schemeClr val="tx1"/>
                                      </a:solidFill>
                                      <a:latin typeface="Cambria Math"/>
                                    </a:rPr>
                                    <m:t>∗</m:t>
                                  </m:r>
                                </m:sup>
                              </m:sSup>
                            </m:sub>
                            <m:sup/>
                            <m:e>
                              <m:sSup>
                                <m:sSupPr>
                                  <m:ctrlPr>
                                    <a:rPr lang="fr-FR" sz="2400" i="1">
                                      <a:solidFill>
                                        <a:schemeClr val="tx1"/>
                                      </a:solidFill>
                                      <a:latin typeface="Cambria Math"/>
                                    </a:rPr>
                                  </m:ctrlPr>
                                </m:sSupPr>
                                <m:e>
                                  <m:r>
                                    <a:rPr lang="fr-FR" sz="2400" i="1">
                                      <a:solidFill>
                                        <a:schemeClr val="tx1"/>
                                      </a:solidFill>
                                      <a:latin typeface="Cambria Math"/>
                                    </a:rPr>
                                    <m:t>𝑒</m:t>
                                  </m:r>
                                </m:e>
                                <m:sup>
                                  <m:r>
                                    <a:rPr lang="fr-FR" sz="2400" i="1">
                                      <a:solidFill>
                                        <a:schemeClr val="tx1"/>
                                      </a:solidFill>
                                      <a:latin typeface="Cambria Math"/>
                                    </a:rPr>
                                    <m:t>𝜇</m:t>
                                  </m:r>
                                  <m:r>
                                    <a:rPr lang="fr-FR" sz="2400" i="1">
                                      <a:solidFill>
                                        <a:schemeClr val="tx1"/>
                                      </a:solidFill>
                                      <a:latin typeface="Cambria Math"/>
                                    </a:rPr>
                                    <m:t>(</m:t>
                                  </m:r>
                                  <m:sSup>
                                    <m:sSupPr>
                                      <m:ctrlPr>
                                        <a:rPr lang="fr-FR" sz="2400" i="1">
                                          <a:solidFill>
                                            <a:schemeClr val="tx1"/>
                                          </a:solidFill>
                                          <a:latin typeface="Cambria Math"/>
                                        </a:rPr>
                                      </m:ctrlPr>
                                    </m:sSupPr>
                                    <m:e>
                                      <m:r>
                                        <a:rPr lang="fr-FR" sz="2400" i="1">
                                          <a:solidFill>
                                            <a:schemeClr val="tx1"/>
                                          </a:solidFill>
                                          <a:latin typeface="Cambria Math"/>
                                        </a:rPr>
                                        <m:t>𝑏</m:t>
                                      </m:r>
                                    </m:e>
                                    <m:sup>
                                      <m:r>
                                        <a:rPr lang="fr-FR" sz="2400" i="1">
                                          <a:solidFill>
                                            <a:schemeClr val="tx1"/>
                                          </a:solidFill>
                                          <a:latin typeface="Cambria Math"/>
                                        </a:rPr>
                                        <m:t>∗</m:t>
                                      </m:r>
                                    </m:sup>
                                  </m:sSup>
                                  <m:r>
                                    <a:rPr lang="fr-FR" sz="2400" i="1">
                                      <a:solidFill>
                                        <a:schemeClr val="tx1"/>
                                      </a:solidFill>
                                      <a:latin typeface="Cambria Math"/>
                                    </a:rPr>
                                    <m:t>,</m:t>
                                  </m:r>
                                  <m:r>
                                    <a:rPr lang="fr-FR" sz="2400" i="1">
                                      <a:solidFill>
                                        <a:schemeClr val="tx1"/>
                                      </a:solidFill>
                                      <a:latin typeface="Cambria Math"/>
                                    </a:rPr>
                                    <m:t>𝑘</m:t>
                                  </m:r>
                                  <m:r>
                                    <a:rPr lang="fr-FR" sz="2400" i="1">
                                      <a:solidFill>
                                        <a:schemeClr val="tx1"/>
                                      </a:solidFill>
                                      <a:latin typeface="Cambria Math"/>
                                    </a:rPr>
                                    <m:t>)</m:t>
                                  </m:r>
                                </m:sup>
                              </m:sSup>
                            </m:e>
                          </m:nary>
                        </m:den>
                      </m:f>
                    </m:oMath>
                  </m:oMathPara>
                </a14:m>
                <a:endParaRPr lang="fr-FR" sz="2400" dirty="0" smtClean="0">
                  <a:solidFill>
                    <a:schemeClr val="tx1"/>
                  </a:solidFill>
                </a:endParaRPr>
              </a:p>
              <a:p>
                <a:pPr marL="0" indent="0">
                  <a:spcBef>
                    <a:spcPts val="0"/>
                  </a:spcBef>
                  <a:buNone/>
                </a:pPr>
                <a:r>
                  <a:rPr lang="fr-FR" sz="2200" dirty="0">
                    <a:solidFill>
                      <a:schemeClr val="tx1"/>
                    </a:solidFill>
                  </a:rPr>
                  <a:t>Avec</a:t>
                </a:r>
              </a:p>
              <a:p>
                <a:pPr marL="0" indent="0" algn="just">
                  <a:spcBef>
                    <a:spcPts val="0"/>
                  </a:spcBef>
                  <a:buNone/>
                </a:pPr>
                <a:r>
                  <a:rPr lang="fr-FR" sz="2400" dirty="0" smtClean="0">
                    <a:solidFill>
                      <a:schemeClr val="tx1"/>
                    </a:solidFill>
                  </a:rPr>
                  <a:t> </a:t>
                </a:r>
                <a14:m>
                  <m:oMath xmlns:m="http://schemas.openxmlformats.org/officeDocument/2006/math">
                    <m:r>
                      <a:rPr lang="fr-FR" sz="2400">
                        <a:solidFill>
                          <a:schemeClr val="tx1"/>
                        </a:solidFill>
                        <a:latin typeface="Cambria Math"/>
                      </a:rPr>
                      <m:t>𝜇</m:t>
                    </m:r>
                    <m:d>
                      <m:dPr>
                        <m:ctrlPr>
                          <a:rPr lang="fr-FR" sz="2400" i="1">
                            <a:solidFill>
                              <a:schemeClr val="tx1"/>
                            </a:solidFill>
                            <a:latin typeface="Cambria Math"/>
                          </a:rPr>
                        </m:ctrlPr>
                      </m:dPr>
                      <m:e>
                        <m:r>
                          <a:rPr lang="fr-FR" sz="2400">
                            <a:solidFill>
                              <a:schemeClr val="tx1"/>
                            </a:solidFill>
                            <a:latin typeface="Cambria Math"/>
                          </a:rPr>
                          <m:t>𝑏</m:t>
                        </m:r>
                        <m:r>
                          <a:rPr lang="fr-FR" sz="2400">
                            <a:solidFill>
                              <a:schemeClr val="tx1"/>
                            </a:solidFill>
                            <a:latin typeface="Cambria Math"/>
                          </a:rPr>
                          <m:t>,</m:t>
                        </m:r>
                        <m:r>
                          <a:rPr lang="fr-FR" sz="2400">
                            <a:solidFill>
                              <a:schemeClr val="tx1"/>
                            </a:solidFill>
                            <a:latin typeface="Cambria Math"/>
                          </a:rPr>
                          <m:t>𝑘</m:t>
                        </m:r>
                      </m:e>
                    </m:d>
                    <m:r>
                      <a:rPr lang="fr-FR" sz="2400">
                        <a:solidFill>
                          <a:schemeClr val="tx1"/>
                        </a:solidFill>
                        <a:latin typeface="Cambria Math"/>
                      </a:rPr>
                      <m:t>=</m:t>
                    </m:r>
                    <m:nary>
                      <m:naryPr>
                        <m:chr m:val="∑"/>
                        <m:limLoc m:val="undOvr"/>
                        <m:supHide m:val="on"/>
                        <m:ctrlPr>
                          <a:rPr lang="fr-FR" sz="2400" i="1">
                            <a:solidFill>
                              <a:schemeClr val="tx1"/>
                            </a:solidFill>
                            <a:latin typeface="Cambria Math"/>
                          </a:rPr>
                        </m:ctrlPr>
                      </m:naryPr>
                      <m:sub>
                        <m:r>
                          <a:rPr lang="fr-FR" sz="2400">
                            <a:solidFill>
                              <a:schemeClr val="tx1"/>
                            </a:solidFill>
                            <a:latin typeface="Cambria Math"/>
                          </a:rPr>
                          <m:t>𝑖</m:t>
                        </m:r>
                      </m:sub>
                      <m:sup/>
                      <m:e>
                        <m:sSub>
                          <m:sSubPr>
                            <m:ctrlPr>
                              <a:rPr lang="fr-FR" sz="2400" i="1">
                                <a:solidFill>
                                  <a:schemeClr val="tx1"/>
                                </a:solidFill>
                                <a:latin typeface="Cambria Math"/>
                              </a:rPr>
                            </m:ctrlPr>
                          </m:sSubPr>
                          <m:e>
                            <m:r>
                              <a:rPr lang="fr-FR" sz="2400">
                                <a:solidFill>
                                  <a:schemeClr val="tx1"/>
                                </a:solidFill>
                                <a:latin typeface="Cambria Math"/>
                              </a:rPr>
                              <m:t>𝛼</m:t>
                            </m:r>
                          </m:e>
                          <m:sub>
                            <m:r>
                              <a:rPr lang="fr-FR" sz="2400">
                                <a:solidFill>
                                  <a:schemeClr val="tx1"/>
                                </a:solidFill>
                                <a:latin typeface="Cambria Math"/>
                              </a:rPr>
                              <m:t>𝑖</m:t>
                            </m:r>
                          </m:sub>
                        </m:sSub>
                        <m:r>
                          <a:rPr lang="fr-FR" sz="2400">
                            <a:solidFill>
                              <a:schemeClr val="tx1"/>
                            </a:solidFill>
                            <a:latin typeface="Cambria Math"/>
                          </a:rPr>
                          <m:t> </m:t>
                        </m:r>
                        <m:r>
                          <a:rPr lang="fr-FR" sz="2400">
                            <a:solidFill>
                              <a:schemeClr val="tx1"/>
                            </a:solidFill>
                            <a:latin typeface="Cambria Math"/>
                          </a:rPr>
                          <m:t>𝐼</m:t>
                        </m:r>
                        <m:d>
                          <m:dPr>
                            <m:ctrlPr>
                              <a:rPr lang="fr-FR" sz="2400" i="1">
                                <a:solidFill>
                                  <a:schemeClr val="tx1"/>
                                </a:solidFill>
                                <a:latin typeface="Cambria Math"/>
                              </a:rPr>
                            </m:ctrlPr>
                          </m:dPr>
                          <m:e>
                            <m:r>
                              <a:rPr lang="fr-FR" sz="2400">
                                <a:solidFill>
                                  <a:schemeClr val="tx1"/>
                                </a:solidFill>
                                <a:latin typeface="Cambria Math"/>
                              </a:rPr>
                              <m:t>𝑖</m:t>
                            </m:r>
                            <m:r>
                              <a:rPr lang="fr-FR" sz="2400">
                                <a:solidFill>
                                  <a:schemeClr val="tx1"/>
                                </a:solidFill>
                                <a:latin typeface="Cambria Math"/>
                              </a:rPr>
                              <m:t>,</m:t>
                            </m:r>
                            <m:r>
                              <a:rPr lang="fr-FR" sz="2400">
                                <a:solidFill>
                                  <a:schemeClr val="tx1"/>
                                </a:solidFill>
                                <a:latin typeface="Cambria Math"/>
                              </a:rPr>
                              <m:t>𝑏</m:t>
                            </m:r>
                          </m:e>
                        </m:d>
                        <m:r>
                          <a:rPr lang="fr-FR" sz="2400">
                            <a:solidFill>
                              <a:schemeClr val="tx1"/>
                            </a:solidFill>
                            <a:latin typeface="Cambria Math"/>
                          </a:rPr>
                          <m:t>+</m:t>
                        </m:r>
                        <m:nary>
                          <m:naryPr>
                            <m:chr m:val="∑"/>
                            <m:limLoc m:val="undOvr"/>
                            <m:supHide m:val="on"/>
                            <m:ctrlPr>
                              <a:rPr lang="fr-FR" sz="2400" i="1">
                                <a:solidFill>
                                  <a:schemeClr val="tx1"/>
                                </a:solidFill>
                                <a:latin typeface="Cambria Math"/>
                              </a:rPr>
                            </m:ctrlPr>
                          </m:naryPr>
                          <m:sub>
                            <m:r>
                              <a:rPr lang="fr-FR" sz="2400">
                                <a:solidFill>
                                  <a:schemeClr val="tx1"/>
                                </a:solidFill>
                                <a:latin typeface="Cambria Math"/>
                              </a:rPr>
                              <m:t>𝑖</m:t>
                            </m:r>
                          </m:sub>
                          <m:sup/>
                          <m:e>
                            <m:sSub>
                              <m:sSubPr>
                                <m:ctrlPr>
                                  <a:rPr lang="fr-FR" sz="2400" i="1">
                                    <a:solidFill>
                                      <a:schemeClr val="tx1"/>
                                    </a:solidFill>
                                    <a:latin typeface="Cambria Math"/>
                                  </a:rPr>
                                </m:ctrlPr>
                              </m:sSubPr>
                              <m:e>
                                <m:r>
                                  <a:rPr lang="fr-FR" sz="2400">
                                    <a:solidFill>
                                      <a:schemeClr val="tx1"/>
                                    </a:solidFill>
                                    <a:latin typeface="Cambria Math"/>
                                  </a:rPr>
                                  <m:t>𝛽</m:t>
                                </m:r>
                              </m:e>
                              <m:sub>
                                <m:r>
                                  <a:rPr lang="fr-FR" sz="2400">
                                    <a:solidFill>
                                      <a:schemeClr val="tx1"/>
                                    </a:solidFill>
                                    <a:latin typeface="Cambria Math"/>
                                  </a:rPr>
                                  <m:t>𝑖</m:t>
                                </m:r>
                              </m:sub>
                            </m:sSub>
                            <m:r>
                              <a:rPr lang="fr-FR" sz="2400">
                                <a:solidFill>
                                  <a:schemeClr val="tx1"/>
                                </a:solidFill>
                                <a:latin typeface="Cambria Math"/>
                              </a:rPr>
                              <m:t> </m:t>
                            </m:r>
                            <m:sSub>
                              <m:sSubPr>
                                <m:ctrlPr>
                                  <a:rPr lang="fr-FR" sz="2400" i="1">
                                    <a:solidFill>
                                      <a:schemeClr val="tx1"/>
                                    </a:solidFill>
                                    <a:latin typeface="Cambria Math"/>
                                  </a:rPr>
                                </m:ctrlPr>
                              </m:sSubPr>
                              <m:e>
                                <m:r>
                                  <a:rPr lang="fr-FR" sz="2400">
                                    <a:solidFill>
                                      <a:schemeClr val="tx1"/>
                                    </a:solidFill>
                                    <a:latin typeface="Cambria Math"/>
                                  </a:rPr>
                                  <m:t>𝑃</m:t>
                                </m:r>
                              </m:e>
                              <m:sub>
                                <m:r>
                                  <a:rPr lang="fr-FR" sz="2400">
                                    <a:solidFill>
                                      <a:schemeClr val="tx1"/>
                                    </a:solidFill>
                                    <a:latin typeface="Cambria Math"/>
                                  </a:rPr>
                                  <m:t>𝑖𝑘</m:t>
                                </m:r>
                              </m:sub>
                            </m:sSub>
                            <m:r>
                              <a:rPr lang="fr-FR" sz="2400">
                                <a:solidFill>
                                  <a:schemeClr val="tx1"/>
                                </a:solidFill>
                                <a:latin typeface="Cambria Math"/>
                              </a:rPr>
                              <m:t> </m:t>
                            </m:r>
                            <m:r>
                              <a:rPr lang="fr-FR" sz="2400">
                                <a:solidFill>
                                  <a:schemeClr val="tx1"/>
                                </a:solidFill>
                                <a:latin typeface="Cambria Math"/>
                              </a:rPr>
                              <m:t>𝑋</m:t>
                            </m:r>
                            <m:d>
                              <m:dPr>
                                <m:ctrlPr>
                                  <a:rPr lang="fr-FR" sz="2400" i="1">
                                    <a:solidFill>
                                      <a:schemeClr val="tx1"/>
                                    </a:solidFill>
                                    <a:latin typeface="Cambria Math"/>
                                  </a:rPr>
                                </m:ctrlPr>
                              </m:dPr>
                              <m:e>
                                <m:r>
                                  <a:rPr lang="fr-FR" sz="2400">
                                    <a:solidFill>
                                      <a:schemeClr val="tx1"/>
                                    </a:solidFill>
                                    <a:latin typeface="Cambria Math"/>
                                  </a:rPr>
                                  <m:t>𝑖</m:t>
                                </m:r>
                                <m:r>
                                  <a:rPr lang="fr-FR" sz="2400">
                                    <a:solidFill>
                                      <a:schemeClr val="tx1"/>
                                    </a:solidFill>
                                    <a:latin typeface="Cambria Math"/>
                                  </a:rPr>
                                  <m:t>,</m:t>
                                </m:r>
                                <m:r>
                                  <a:rPr lang="fr-FR" sz="2400">
                                    <a:solidFill>
                                      <a:schemeClr val="tx1"/>
                                    </a:solidFill>
                                    <a:latin typeface="Cambria Math"/>
                                  </a:rPr>
                                  <m:t>𝑏</m:t>
                                </m:r>
                              </m:e>
                            </m:d>
                            <m:r>
                              <a:rPr lang="fr-FR" sz="2400">
                                <a:solidFill>
                                  <a:schemeClr val="tx1"/>
                                </a:solidFill>
                                <a:latin typeface="Cambria Math"/>
                              </a:rPr>
                              <m:t>+</m:t>
                            </m:r>
                            <m:nary>
                              <m:naryPr>
                                <m:chr m:val="∑"/>
                                <m:limLoc m:val="undOvr"/>
                                <m:supHide m:val="on"/>
                                <m:ctrlPr>
                                  <a:rPr lang="fr-FR" sz="2400" i="1">
                                    <a:solidFill>
                                      <a:schemeClr val="tx1"/>
                                    </a:solidFill>
                                    <a:latin typeface="Cambria Math"/>
                                  </a:rPr>
                                </m:ctrlPr>
                              </m:naryPr>
                              <m:sub>
                                <m:r>
                                  <a:rPr lang="fr-FR" sz="2400">
                                    <a:solidFill>
                                      <a:schemeClr val="tx1"/>
                                    </a:solidFill>
                                    <a:latin typeface="Cambria Math"/>
                                  </a:rPr>
                                  <m:t>𝑖</m:t>
                                </m:r>
                                <m:r>
                                  <a:rPr lang="fr-FR" sz="2400">
                                    <a:solidFill>
                                      <a:schemeClr val="tx1"/>
                                    </a:solidFill>
                                    <a:latin typeface="Cambria Math"/>
                                  </a:rPr>
                                  <m:t>&lt;</m:t>
                                </m:r>
                                <m:r>
                                  <a:rPr lang="fr-FR" sz="2400">
                                    <a:solidFill>
                                      <a:schemeClr val="tx1"/>
                                    </a:solidFill>
                                    <a:latin typeface="Cambria Math"/>
                                  </a:rPr>
                                  <m:t>𝑗</m:t>
                                </m:r>
                              </m:sub>
                              <m:sup/>
                              <m:e>
                                <m:sSub>
                                  <m:sSubPr>
                                    <m:ctrlPr>
                                      <a:rPr lang="fr-FR" sz="2400" i="1">
                                        <a:solidFill>
                                          <a:schemeClr val="tx1"/>
                                        </a:solidFill>
                                        <a:latin typeface="Cambria Math"/>
                                      </a:rPr>
                                    </m:ctrlPr>
                                  </m:sSubPr>
                                  <m:e>
                                    <m:r>
                                      <a:rPr lang="fr-FR" sz="2400">
                                        <a:solidFill>
                                          <a:schemeClr val="tx1"/>
                                        </a:solidFill>
                                        <a:latin typeface="Cambria Math"/>
                                      </a:rPr>
                                      <m:t>𝜃</m:t>
                                    </m:r>
                                  </m:e>
                                  <m:sub>
                                    <m:r>
                                      <a:rPr lang="fr-FR" sz="2400">
                                        <a:solidFill>
                                          <a:schemeClr val="tx1"/>
                                        </a:solidFill>
                                        <a:latin typeface="Cambria Math"/>
                                      </a:rPr>
                                      <m:t>𝑖𝑗</m:t>
                                    </m:r>
                                  </m:sub>
                                </m:sSub>
                                <m:r>
                                  <a:rPr lang="fr-FR" sz="2400">
                                    <a:solidFill>
                                      <a:schemeClr val="tx1"/>
                                    </a:solidFill>
                                    <a:latin typeface="Cambria Math"/>
                                  </a:rPr>
                                  <m:t> </m:t>
                                </m:r>
                                <m:r>
                                  <a:rPr lang="fr-FR" sz="2400" b="0" i="0" smtClean="0">
                                    <a:solidFill>
                                      <a:schemeClr val="tx1"/>
                                    </a:solidFill>
                                    <a:latin typeface="Cambria Math"/>
                                  </a:rPr>
                                  <m:t>.</m:t>
                                </m:r>
                                <m:r>
                                  <a:rPr lang="fr-FR" sz="2400">
                                    <a:solidFill>
                                      <a:schemeClr val="tx1"/>
                                    </a:solidFill>
                                    <a:latin typeface="Cambria Math"/>
                                  </a:rPr>
                                  <m:t>𝑋</m:t>
                                </m:r>
                                <m:d>
                                  <m:dPr>
                                    <m:ctrlPr>
                                      <a:rPr lang="fr-FR" sz="2400" i="1">
                                        <a:solidFill>
                                          <a:schemeClr val="tx1"/>
                                        </a:solidFill>
                                        <a:latin typeface="Cambria Math"/>
                                      </a:rPr>
                                    </m:ctrlPr>
                                  </m:dPr>
                                  <m:e>
                                    <m:r>
                                      <a:rPr lang="fr-FR" sz="2400">
                                        <a:solidFill>
                                          <a:schemeClr val="tx1"/>
                                        </a:solidFill>
                                        <a:latin typeface="Cambria Math"/>
                                      </a:rPr>
                                      <m:t>𝑖</m:t>
                                    </m:r>
                                    <m:r>
                                      <a:rPr lang="fr-FR" sz="2400">
                                        <a:solidFill>
                                          <a:schemeClr val="tx1"/>
                                        </a:solidFill>
                                        <a:latin typeface="Cambria Math"/>
                                      </a:rPr>
                                      <m:t>,</m:t>
                                    </m:r>
                                    <m:r>
                                      <a:rPr lang="fr-FR" sz="2400">
                                        <a:solidFill>
                                          <a:schemeClr val="tx1"/>
                                        </a:solidFill>
                                        <a:latin typeface="Cambria Math"/>
                                      </a:rPr>
                                      <m:t>𝑏</m:t>
                                    </m:r>
                                  </m:e>
                                </m:d>
                                <m:r>
                                  <a:rPr lang="fr-FR" sz="2400">
                                    <a:solidFill>
                                      <a:schemeClr val="tx1"/>
                                    </a:solidFill>
                                    <a:latin typeface="Cambria Math"/>
                                  </a:rPr>
                                  <m:t>∙</m:t>
                                </m:r>
                                <m:r>
                                  <a:rPr lang="fr-FR" sz="2400">
                                    <a:solidFill>
                                      <a:schemeClr val="tx1"/>
                                    </a:solidFill>
                                    <a:latin typeface="Cambria Math"/>
                                  </a:rPr>
                                  <m:t>𝑋</m:t>
                                </m:r>
                                <m:r>
                                  <a:rPr lang="fr-FR" sz="2400">
                                    <a:solidFill>
                                      <a:schemeClr val="tx1"/>
                                    </a:solidFill>
                                    <a:latin typeface="Cambria Math"/>
                                  </a:rPr>
                                  <m:t>(</m:t>
                                </m:r>
                                <m:r>
                                  <a:rPr lang="fr-FR" sz="2400">
                                    <a:solidFill>
                                      <a:schemeClr val="tx1"/>
                                    </a:solidFill>
                                    <a:latin typeface="Cambria Math"/>
                                  </a:rPr>
                                  <m:t>𝑗</m:t>
                                </m:r>
                                <m:r>
                                  <a:rPr lang="fr-FR" sz="2400">
                                    <a:solidFill>
                                      <a:schemeClr val="tx1"/>
                                    </a:solidFill>
                                    <a:latin typeface="Cambria Math"/>
                                  </a:rPr>
                                  <m:t>,</m:t>
                                </m:r>
                                <m:r>
                                  <a:rPr lang="fr-FR" sz="2400">
                                    <a:solidFill>
                                      <a:schemeClr val="tx1"/>
                                    </a:solidFill>
                                    <a:latin typeface="Cambria Math"/>
                                  </a:rPr>
                                  <m:t>𝑏</m:t>
                                </m:r>
                                <m:r>
                                  <a:rPr lang="fr-FR" sz="2400">
                                    <a:solidFill>
                                      <a:schemeClr val="tx1"/>
                                    </a:solidFill>
                                    <a:latin typeface="Cambria Math"/>
                                  </a:rPr>
                                  <m:t>)</m:t>
                                </m:r>
                              </m:e>
                            </m:nary>
                          </m:e>
                        </m:nary>
                      </m:e>
                    </m:nary>
                  </m:oMath>
                </a14:m>
                <a:endParaRPr lang="fr-FR" sz="2400" dirty="0">
                  <a:solidFill>
                    <a:schemeClr val="tx1"/>
                  </a:solidFill>
                </a:endParaRPr>
              </a:p>
              <a:p>
                <a:pPr marL="0" indent="0" algn="just">
                  <a:spcBef>
                    <a:spcPts val="0"/>
                  </a:spcBef>
                  <a:buNone/>
                </a:pPr>
                <a:r>
                  <a:rPr lang="fr-FR" sz="2400" dirty="0" smtClean="0">
                    <a:solidFill>
                      <a:schemeClr val="tx1"/>
                    </a:solidFill>
                  </a:rPr>
                  <a:t> </a:t>
                </a:r>
                <a14:m>
                  <m:oMath xmlns:m="http://schemas.openxmlformats.org/officeDocument/2006/math">
                    <m:r>
                      <a:rPr lang="fr-FR" sz="2400">
                        <a:solidFill>
                          <a:schemeClr val="tx1"/>
                        </a:solidFill>
                        <a:latin typeface="Cambria Math"/>
                      </a:rPr>
                      <m:t>𝑏</m:t>
                    </m:r>
                    <m:r>
                      <a:rPr lang="fr-FR" sz="2400">
                        <a:solidFill>
                          <a:schemeClr val="tx1"/>
                        </a:solidFill>
                        <a:latin typeface="Cambria Math"/>
                      </a:rPr>
                      <m:t>=</m:t>
                    </m:r>
                    <m:d>
                      <m:dPr>
                        <m:ctrlPr>
                          <a:rPr lang="fr-FR" sz="2400" i="1">
                            <a:solidFill>
                              <a:schemeClr val="tx1"/>
                            </a:solidFill>
                            <a:latin typeface="Cambria Math"/>
                          </a:rPr>
                        </m:ctrlPr>
                      </m:dPr>
                      <m:e>
                        <m:r>
                          <a:rPr lang="fr-FR" sz="2400">
                            <a:solidFill>
                              <a:schemeClr val="tx1"/>
                            </a:solidFill>
                            <a:latin typeface="Cambria Math"/>
                          </a:rPr>
                          <m:t>𝑋</m:t>
                        </m:r>
                        <m:d>
                          <m:dPr>
                            <m:ctrlPr>
                              <a:rPr lang="fr-FR" sz="2400" i="1">
                                <a:solidFill>
                                  <a:schemeClr val="tx1"/>
                                </a:solidFill>
                                <a:latin typeface="Cambria Math"/>
                              </a:rPr>
                            </m:ctrlPr>
                          </m:dPr>
                          <m:e>
                            <m:r>
                              <a:rPr lang="fr-FR" sz="2400">
                                <a:solidFill>
                                  <a:schemeClr val="tx1"/>
                                </a:solidFill>
                                <a:latin typeface="Cambria Math"/>
                              </a:rPr>
                              <m:t>1,</m:t>
                            </m:r>
                            <m:r>
                              <a:rPr lang="fr-FR" sz="2400">
                                <a:solidFill>
                                  <a:schemeClr val="tx1"/>
                                </a:solidFill>
                                <a:latin typeface="Cambria Math"/>
                              </a:rPr>
                              <m:t>𝑏</m:t>
                            </m:r>
                          </m:e>
                        </m:d>
                        <m:r>
                          <a:rPr lang="fr-FR" sz="2400">
                            <a:solidFill>
                              <a:schemeClr val="tx1"/>
                            </a:solidFill>
                            <a:latin typeface="Cambria Math"/>
                          </a:rPr>
                          <m:t>,⋯, </m:t>
                        </m:r>
                        <m:r>
                          <a:rPr lang="fr-FR" sz="2400">
                            <a:solidFill>
                              <a:schemeClr val="tx1"/>
                            </a:solidFill>
                            <a:latin typeface="Cambria Math"/>
                          </a:rPr>
                          <m:t>𝑋</m:t>
                        </m:r>
                        <m:d>
                          <m:dPr>
                            <m:ctrlPr>
                              <a:rPr lang="fr-FR" sz="2400" i="1">
                                <a:solidFill>
                                  <a:schemeClr val="tx1"/>
                                </a:solidFill>
                                <a:latin typeface="Cambria Math"/>
                              </a:rPr>
                            </m:ctrlPr>
                          </m:dPr>
                          <m:e>
                            <m:r>
                              <a:rPr lang="fr-FR" sz="2400">
                                <a:solidFill>
                                  <a:schemeClr val="tx1"/>
                                </a:solidFill>
                                <a:latin typeface="Cambria Math"/>
                              </a:rPr>
                              <m:t>𝑖</m:t>
                            </m:r>
                            <m:r>
                              <a:rPr lang="fr-FR" sz="2400">
                                <a:solidFill>
                                  <a:schemeClr val="tx1"/>
                                </a:solidFill>
                                <a:latin typeface="Cambria Math"/>
                              </a:rPr>
                              <m:t>,</m:t>
                            </m:r>
                            <m:r>
                              <a:rPr lang="fr-FR" sz="2400">
                                <a:solidFill>
                                  <a:schemeClr val="tx1"/>
                                </a:solidFill>
                                <a:latin typeface="Cambria Math"/>
                              </a:rPr>
                              <m:t>𝑏</m:t>
                            </m:r>
                          </m:e>
                        </m:d>
                        <m:r>
                          <a:rPr lang="fr-FR" sz="2400">
                            <a:solidFill>
                              <a:schemeClr val="tx1"/>
                            </a:solidFill>
                            <a:latin typeface="Cambria Math"/>
                          </a:rPr>
                          <m:t>, ⋯,</m:t>
                        </m:r>
                        <m:r>
                          <a:rPr lang="fr-FR" sz="2400">
                            <a:solidFill>
                              <a:schemeClr val="tx1"/>
                            </a:solidFill>
                            <a:latin typeface="Cambria Math"/>
                          </a:rPr>
                          <m:t>𝑋</m:t>
                        </m:r>
                        <m:r>
                          <a:rPr lang="fr-FR" sz="2400">
                            <a:solidFill>
                              <a:schemeClr val="tx1"/>
                            </a:solidFill>
                            <a:latin typeface="Cambria Math"/>
                          </a:rPr>
                          <m:t>(</m:t>
                        </m:r>
                        <m:r>
                          <a:rPr lang="fr-FR" sz="2400">
                            <a:solidFill>
                              <a:schemeClr val="tx1"/>
                            </a:solidFill>
                            <a:latin typeface="Cambria Math"/>
                          </a:rPr>
                          <m:t>𝑁</m:t>
                        </m:r>
                        <m:r>
                          <a:rPr lang="fr-FR" sz="2400">
                            <a:solidFill>
                              <a:schemeClr val="tx1"/>
                            </a:solidFill>
                            <a:latin typeface="Cambria Math"/>
                          </a:rPr>
                          <m:t>,</m:t>
                        </m:r>
                        <m:r>
                          <a:rPr lang="fr-FR" sz="2400">
                            <a:solidFill>
                              <a:schemeClr val="tx1"/>
                            </a:solidFill>
                            <a:latin typeface="Cambria Math"/>
                          </a:rPr>
                          <m:t>𝑏</m:t>
                        </m:r>
                        <m:r>
                          <a:rPr lang="fr-FR" sz="2400">
                            <a:solidFill>
                              <a:schemeClr val="tx1"/>
                            </a:solidFill>
                            <a:latin typeface="Cambria Math"/>
                          </a:rPr>
                          <m:t>)</m:t>
                        </m:r>
                      </m:e>
                    </m:d>
                  </m:oMath>
                </a14:m>
                <a:endParaRPr lang="fr-FR" sz="2400" dirty="0" smtClean="0">
                  <a:solidFill>
                    <a:schemeClr val="tx1"/>
                  </a:solidFill>
                </a:endParaRPr>
              </a:p>
              <a:p>
                <a:pPr marL="0" indent="0" algn="just">
                  <a:spcBef>
                    <a:spcPts val="0"/>
                  </a:spcBef>
                  <a:buNone/>
                </a:pPr>
                <a14:m>
                  <m:oMath xmlns:m="http://schemas.openxmlformats.org/officeDocument/2006/math">
                    <m:r>
                      <a:rPr lang="fr-FR" sz="2400">
                        <a:solidFill>
                          <a:schemeClr val="tx1"/>
                        </a:solidFill>
                        <a:latin typeface="Cambria Math"/>
                      </a:rPr>
                      <m:t>𝑋</m:t>
                    </m:r>
                    <m:d>
                      <m:dPr>
                        <m:ctrlPr>
                          <a:rPr lang="fr-FR" sz="2400" i="1">
                            <a:solidFill>
                              <a:schemeClr val="tx1"/>
                            </a:solidFill>
                            <a:latin typeface="Cambria Math"/>
                          </a:rPr>
                        </m:ctrlPr>
                      </m:dPr>
                      <m:e>
                        <m:r>
                          <a:rPr lang="fr-FR" sz="2400">
                            <a:solidFill>
                              <a:schemeClr val="tx1"/>
                            </a:solidFill>
                            <a:latin typeface="Cambria Math"/>
                          </a:rPr>
                          <m:t>𝑖</m:t>
                        </m:r>
                        <m:r>
                          <a:rPr lang="fr-FR" sz="2400">
                            <a:solidFill>
                              <a:schemeClr val="tx1"/>
                            </a:solidFill>
                            <a:latin typeface="Cambria Math"/>
                          </a:rPr>
                          <m:t>,</m:t>
                        </m:r>
                        <m:r>
                          <a:rPr lang="fr-FR" sz="2400">
                            <a:solidFill>
                              <a:schemeClr val="tx1"/>
                            </a:solidFill>
                            <a:latin typeface="Cambria Math"/>
                          </a:rPr>
                          <m:t>𝑏</m:t>
                        </m:r>
                      </m:e>
                    </m:d>
                    <m:r>
                      <a:rPr lang="fr-FR" sz="2400">
                        <a:solidFill>
                          <a:schemeClr val="tx1"/>
                        </a:solidFill>
                        <a:latin typeface="Cambria Math"/>
                      </a:rPr>
                      <m:t>=1</m:t>
                    </m:r>
                  </m:oMath>
                </a14:m>
                <a:r>
                  <a:rPr lang="fr-FR" sz="2400" dirty="0">
                    <a:solidFill>
                      <a:schemeClr val="tx1"/>
                    </a:solidFill>
                  </a:rPr>
                  <a:t> si le bien </a:t>
                </a:r>
                <a14:m>
                  <m:oMath xmlns:m="http://schemas.openxmlformats.org/officeDocument/2006/math">
                    <m:r>
                      <a:rPr lang="fr-FR" sz="2400">
                        <a:solidFill>
                          <a:schemeClr val="tx1"/>
                        </a:solidFill>
                        <a:latin typeface="Cambria Math"/>
                      </a:rPr>
                      <m:t>𝑖</m:t>
                    </m:r>
                  </m:oMath>
                </a14:m>
                <a:r>
                  <a:rPr lang="fr-FR" sz="2400" dirty="0">
                    <a:solidFill>
                      <a:schemeClr val="tx1"/>
                    </a:solidFill>
                  </a:rPr>
                  <a:t> est présent dans le panier </a:t>
                </a:r>
                <a14:m>
                  <m:oMath xmlns:m="http://schemas.openxmlformats.org/officeDocument/2006/math">
                    <m:r>
                      <a:rPr lang="fr-FR" sz="2400">
                        <a:solidFill>
                          <a:schemeClr val="tx1"/>
                        </a:solidFill>
                        <a:latin typeface="Cambria Math"/>
                      </a:rPr>
                      <m:t>𝑏</m:t>
                    </m:r>
                  </m:oMath>
                </a14:m>
                <a:r>
                  <a:rPr lang="fr-FR" sz="2400" dirty="0">
                    <a:solidFill>
                      <a:schemeClr val="tx1"/>
                    </a:solidFill>
                  </a:rPr>
                  <a:t> et 0 </a:t>
                </a:r>
                <a:r>
                  <a:rPr lang="fr-FR" sz="2400" dirty="0" smtClean="0">
                    <a:solidFill>
                      <a:schemeClr val="tx1"/>
                    </a:solidFill>
                  </a:rPr>
                  <a:t>sinon.</a:t>
                </a:r>
                <a:endParaRPr lang="fr-FR" sz="2400" dirty="0">
                  <a:solidFill>
                    <a:schemeClr val="tx1"/>
                  </a:solidFill>
                </a:endParaRPr>
              </a:p>
            </p:txBody>
          </p:sp>
        </mc:Choice>
        <mc:Fallback>
          <p:sp>
            <p:nvSpPr>
              <p:cNvPr id="3" name="Espace réservé du contenu 2"/>
              <p:cNvSpPr>
                <a:spLocks noGrp="1" noRot="1" noChangeAspect="1" noMove="1" noResize="1" noEditPoints="1" noAdjustHandles="1" noChangeArrowheads="1" noChangeShapeType="1" noTextEdit="1"/>
              </p:cNvSpPr>
              <p:nvPr>
                <p:ph idx="1"/>
              </p:nvPr>
            </p:nvSpPr>
            <p:spPr>
              <a:xfrm>
                <a:off x="663799" y="1621185"/>
                <a:ext cx="9547001" cy="5400600"/>
              </a:xfrm>
              <a:blipFill rotWithShape="1">
                <a:blip r:embed="rId2"/>
                <a:stretch>
                  <a:fillRect l="-702" t="-903"/>
                </a:stretch>
              </a:blipFill>
            </p:spPr>
            <p:txBody>
              <a:bodyPr/>
              <a:lstStyle/>
              <a:p>
                <a:r>
                  <a:rPr lang="en-US">
                    <a:noFill/>
                  </a:rPr>
                  <a:t> </a:t>
                </a:r>
              </a:p>
            </p:txBody>
          </p:sp>
        </mc:Fallback>
      </mc:AlternateContent>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11</a:t>
            </a:fld>
            <a:endParaRPr lang="fr-FR">
              <a:solidFill>
                <a:schemeClr val="tx1"/>
              </a:solidFill>
              <a:latin typeface="Arial" pitchFamily="34" charset="0"/>
            </a:endParaRPr>
          </a:p>
        </p:txBody>
      </p:sp>
    </p:spTree>
    <p:extLst>
      <p:ext uri="{BB962C8B-B14F-4D97-AF65-F5344CB8AC3E}">
        <p14:creationId xmlns:p14="http://schemas.microsoft.com/office/powerpoint/2010/main" val="6832007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modèle d’achat de paniers</a:t>
            </a:r>
            <a:endParaRPr lang="fr-FR" dirty="0"/>
          </a:p>
        </p:txBody>
      </p:sp>
      <p:sp>
        <p:nvSpPr>
          <p:cNvPr id="3" name="Espace réservé du contenu 2"/>
          <p:cNvSpPr>
            <a:spLocks noGrp="1"/>
          </p:cNvSpPr>
          <p:nvPr>
            <p:ph idx="1"/>
          </p:nvPr>
        </p:nvSpPr>
        <p:spPr>
          <a:xfrm>
            <a:off x="519783" y="1621185"/>
            <a:ext cx="9691017" cy="5160615"/>
          </a:xfrm>
        </p:spPr>
        <p:txBody>
          <a:bodyPr/>
          <a:lstStyle/>
          <a:p>
            <a:pPr algn="just">
              <a:spcBef>
                <a:spcPts val="0"/>
              </a:spcBef>
            </a:pPr>
            <a:r>
              <a:rPr lang="fr-FR" sz="2000" dirty="0"/>
              <a:t>L’utilité d’un bien dépend de la présence d’autres biens dans le panier acheté</a:t>
            </a:r>
            <a:r>
              <a:rPr lang="fr-FR" sz="2000" dirty="0" smtClean="0"/>
              <a:t>;</a:t>
            </a:r>
          </a:p>
          <a:p>
            <a:pPr marL="0" indent="0" algn="just">
              <a:spcBef>
                <a:spcPts val="0"/>
              </a:spcBef>
              <a:buNone/>
            </a:pPr>
            <a:endParaRPr lang="fr-FR" sz="2000" dirty="0"/>
          </a:p>
          <a:p>
            <a:pPr algn="just">
              <a:spcBef>
                <a:spcPts val="0"/>
              </a:spcBef>
            </a:pPr>
            <a:r>
              <a:rPr lang="fr-FR" sz="2000" dirty="0"/>
              <a:t>On modélise l’achat de paniers (combinaison de biens) et non pas l’achat de produit AB contre le non-achat </a:t>
            </a:r>
            <a:r>
              <a:rPr lang="fr-FR" sz="2000" dirty="0" smtClean="0"/>
              <a:t>;</a:t>
            </a:r>
            <a:endParaRPr lang="fr-FR" sz="2000" dirty="0"/>
          </a:p>
          <a:p>
            <a:pPr algn="just">
              <a:spcBef>
                <a:spcPts val="0"/>
              </a:spcBef>
            </a:pPr>
            <a:endParaRPr lang="fr-FR" sz="2000" dirty="0" smtClean="0"/>
          </a:p>
          <a:p>
            <a:pPr algn="just">
              <a:spcBef>
                <a:spcPts val="0"/>
              </a:spcBef>
            </a:pPr>
            <a:r>
              <a:rPr lang="fr-FR" sz="2000" dirty="0" smtClean="0"/>
              <a:t>Pour </a:t>
            </a:r>
            <a:r>
              <a:rPr lang="fr-FR" sz="2000" dirty="0"/>
              <a:t>étudier les motivations des ménages par rapport au label AB, nous analysons </a:t>
            </a:r>
            <a:r>
              <a:rPr lang="fr-FR" sz="2000" dirty="0" smtClean="0"/>
              <a:t>la complémentarité entre des </a:t>
            </a:r>
            <a:r>
              <a:rPr lang="fr-FR" sz="2000" dirty="0"/>
              <a:t>produits de consommation courante en prenant en compte la version conventionnelle et la version </a:t>
            </a:r>
            <a:r>
              <a:rPr lang="fr-FR" sz="2000" dirty="0" smtClean="0"/>
              <a:t>labellisée</a:t>
            </a:r>
            <a:br>
              <a:rPr lang="fr-FR" sz="2000" dirty="0" smtClean="0"/>
            </a:br>
            <a:r>
              <a:rPr lang="fr-FR" sz="2000" dirty="0" smtClean="0">
                <a:sym typeface="Wingdings" pitchFamily="2" charset="2"/>
              </a:rPr>
              <a:t></a:t>
            </a:r>
            <a:r>
              <a:rPr lang="fr-FR" sz="2000" dirty="0">
                <a:sym typeface="Wingdings" pitchFamily="2" charset="2"/>
              </a:rPr>
              <a:t> </a:t>
            </a:r>
            <a:r>
              <a:rPr lang="fr-FR" sz="2000" dirty="0" smtClean="0"/>
              <a:t>8 </a:t>
            </a:r>
            <a:r>
              <a:rPr lang="fr-FR" sz="2000" dirty="0"/>
              <a:t>biens </a:t>
            </a:r>
            <a:r>
              <a:rPr lang="fr-FR" sz="2000" dirty="0" smtClean="0"/>
              <a:t>(car 4 produits) et 256 </a:t>
            </a:r>
            <a:r>
              <a:rPr lang="fr-FR" sz="2000" dirty="0"/>
              <a:t>paniers possibles</a:t>
            </a:r>
            <a:r>
              <a:rPr lang="fr-FR" sz="2000" dirty="0" smtClean="0"/>
              <a:t>.</a:t>
            </a:r>
          </a:p>
          <a:p>
            <a:pPr algn="just">
              <a:spcBef>
                <a:spcPts val="1200"/>
              </a:spcBef>
            </a:pPr>
            <a:r>
              <a:rPr lang="fr-FR" sz="2000" dirty="0" smtClean="0"/>
              <a:t>Achats </a:t>
            </a:r>
            <a:r>
              <a:rPr lang="fr-FR" sz="2000" dirty="0"/>
              <a:t>d’un ménage </a:t>
            </a:r>
            <a:r>
              <a:rPr lang="fr-FR" sz="2000" dirty="0" smtClean="0"/>
              <a:t>agrégés </a:t>
            </a:r>
            <a:r>
              <a:rPr lang="fr-FR" sz="2000" dirty="0"/>
              <a:t>sur l’année </a:t>
            </a:r>
            <a:r>
              <a:rPr lang="fr-FR" sz="2000" dirty="0" smtClean="0"/>
              <a:t>2009 afin </a:t>
            </a:r>
            <a:r>
              <a:rPr lang="fr-FR" sz="2000" dirty="0"/>
              <a:t>de constituer son panier de </a:t>
            </a:r>
            <a:r>
              <a:rPr lang="fr-FR" sz="2000" dirty="0" smtClean="0"/>
              <a:t>consommation.</a:t>
            </a:r>
          </a:p>
          <a:p>
            <a:pPr algn="just">
              <a:spcBef>
                <a:spcPts val="1200"/>
              </a:spcBef>
            </a:pPr>
            <a:r>
              <a:rPr lang="fr-FR" sz="2000" dirty="0" smtClean="0"/>
              <a:t>Quand les </a:t>
            </a:r>
            <a:r>
              <a:rPr lang="fr-FR" sz="2000" dirty="0"/>
              <a:t>prix des alternatives auxquelles </a:t>
            </a:r>
            <a:r>
              <a:rPr lang="fr-FR" sz="2000" dirty="0" smtClean="0"/>
              <a:t>les ménages </a:t>
            </a:r>
            <a:r>
              <a:rPr lang="fr-FR" sz="2000" dirty="0"/>
              <a:t>ont fait face ne sont pas </a:t>
            </a:r>
            <a:r>
              <a:rPr lang="fr-FR" sz="2000" dirty="0" smtClean="0"/>
              <a:t>connus,  </a:t>
            </a:r>
            <a:r>
              <a:rPr lang="fr-FR" sz="2000" dirty="0"/>
              <a:t>i</a:t>
            </a:r>
            <a:r>
              <a:rPr lang="fr-FR" sz="2000" dirty="0" smtClean="0"/>
              <a:t>ls </a:t>
            </a:r>
            <a:r>
              <a:rPr lang="fr-FR" sz="2000" dirty="0"/>
              <a:t>sont </a:t>
            </a:r>
            <a:r>
              <a:rPr lang="fr-FR" sz="2000" dirty="0" smtClean="0"/>
              <a:t>simulés par tirage </a:t>
            </a:r>
            <a:r>
              <a:rPr lang="fr-FR" sz="2000" dirty="0"/>
              <a:t>aléatoire </a:t>
            </a:r>
            <a:r>
              <a:rPr lang="fr-FR" sz="2000" dirty="0" smtClean="0"/>
              <a:t>dans une </a:t>
            </a:r>
            <a:r>
              <a:rPr lang="fr-FR" sz="2000" dirty="0"/>
              <a:t>loi log normale ayant pour moyenne et écart-type les valeurs empiriques </a:t>
            </a:r>
            <a:r>
              <a:rPr lang="fr-FR" sz="2000" dirty="0" smtClean="0"/>
              <a:t>des </a:t>
            </a:r>
            <a:r>
              <a:rPr lang="fr-FR" sz="2000" dirty="0"/>
              <a:t>achats observés </a:t>
            </a:r>
            <a:r>
              <a:rPr lang="fr-FR" sz="2000" dirty="0" smtClean="0"/>
              <a:t>en 2009 pour </a:t>
            </a:r>
            <a:r>
              <a:rPr lang="fr-FR" sz="2000" dirty="0"/>
              <a:t>le bien considéré.</a:t>
            </a:r>
          </a:p>
          <a:p>
            <a:pPr algn="just">
              <a:spcBef>
                <a:spcPts val="1200"/>
              </a:spcBef>
            </a:pPr>
            <a:endParaRPr lang="fr-FR" sz="2000" dirty="0"/>
          </a:p>
        </p:txBody>
      </p:sp>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12</a:t>
            </a:fld>
            <a:endParaRPr lang="fr-FR">
              <a:solidFill>
                <a:schemeClr val="tx1"/>
              </a:solidFill>
              <a:latin typeface="Arial" pitchFamily="34" charset="0"/>
            </a:endParaRPr>
          </a:p>
        </p:txBody>
      </p:sp>
    </p:spTree>
    <p:extLst>
      <p:ext uri="{BB962C8B-B14F-4D97-AF65-F5344CB8AC3E}">
        <p14:creationId xmlns:p14="http://schemas.microsoft.com/office/powerpoint/2010/main" val="28869793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Résultats : Modèle de base</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13</a:t>
            </a:fld>
            <a:endParaRPr lang="fr-FR">
              <a:solidFill>
                <a:schemeClr val="tx1"/>
              </a:solidFill>
              <a:latin typeface="Arial" pitchFamily="34" charset="0"/>
            </a:endParaRPr>
          </a:p>
        </p:txBody>
      </p:sp>
      <p:graphicFrame>
        <p:nvGraphicFramePr>
          <p:cNvPr id="5" name="Tableau 4"/>
          <p:cNvGraphicFramePr>
            <a:graphicFrameLocks noGrp="1"/>
          </p:cNvGraphicFramePr>
          <p:nvPr>
            <p:extLst>
              <p:ext uri="{D42A27DB-BD31-4B8C-83A1-F6EECF244321}">
                <p14:modId xmlns:p14="http://schemas.microsoft.com/office/powerpoint/2010/main" val="2756172758"/>
              </p:ext>
            </p:extLst>
          </p:nvPr>
        </p:nvGraphicFramePr>
        <p:xfrm>
          <a:off x="519783" y="1837209"/>
          <a:ext cx="9361041" cy="5184575"/>
        </p:xfrm>
        <a:graphic>
          <a:graphicData uri="http://schemas.openxmlformats.org/drawingml/2006/table">
            <a:tbl>
              <a:tblPr firstRow="1" firstCol="1" lastRow="1" lastCol="1" bandRow="1" bandCol="1">
                <a:tableStyleId>{5C22544A-7EE6-4342-B048-85BDC9FD1C3A}</a:tableStyleId>
              </a:tblPr>
              <a:tblGrid>
                <a:gridCol w="1982943"/>
                <a:gridCol w="896337"/>
                <a:gridCol w="896337"/>
                <a:gridCol w="896337"/>
                <a:gridCol w="953147"/>
                <a:gridCol w="953147"/>
                <a:gridCol w="943228"/>
                <a:gridCol w="943228"/>
                <a:gridCol w="896337"/>
              </a:tblGrid>
              <a:tr h="485848">
                <a:tc rowSpan="2">
                  <a:txBody>
                    <a:bodyPr/>
                    <a:lstStyle/>
                    <a:p>
                      <a:pPr algn="ctr">
                        <a:lnSpc>
                          <a:spcPct val="115000"/>
                        </a:lnSpc>
                        <a:spcAft>
                          <a:spcPts val="0"/>
                        </a:spcAft>
                      </a:pPr>
                      <a:r>
                        <a:rPr lang="fr-FR" sz="1100" dirty="0">
                          <a:effectLst/>
                        </a:rPr>
                        <a:t>R²=0.2934</a:t>
                      </a:r>
                      <a:endParaRPr lang="fr-FR" sz="1100" dirty="0">
                        <a:effectLst/>
                        <a:latin typeface="Calibri"/>
                        <a:ea typeface="Calibri"/>
                        <a:cs typeface="Times New Roman"/>
                      </a:endParaRPr>
                    </a:p>
                  </a:txBody>
                  <a:tcPr marL="66445" marR="66445" marT="0" marB="0" anchor="ctr"/>
                </a:tc>
                <a:tc gridSpan="2">
                  <a:txBody>
                    <a:bodyPr/>
                    <a:lstStyle/>
                    <a:p>
                      <a:pPr algn="ctr">
                        <a:lnSpc>
                          <a:spcPct val="115000"/>
                        </a:lnSpc>
                        <a:spcAft>
                          <a:spcPts val="0"/>
                        </a:spcAft>
                      </a:pPr>
                      <a:r>
                        <a:rPr lang="fr-FR" sz="1100">
                          <a:effectLst/>
                        </a:rPr>
                        <a:t>OEUFS</a:t>
                      </a:r>
                      <a:endParaRPr lang="fr-FR" sz="1100">
                        <a:effectLst/>
                        <a:latin typeface="Calibri"/>
                        <a:ea typeface="Calibri"/>
                        <a:cs typeface="Times New Roman"/>
                      </a:endParaRPr>
                    </a:p>
                  </a:txBody>
                  <a:tcPr marL="66445" marR="66445" marT="0" marB="0" anchor="ctr"/>
                </a:tc>
                <a:tc hMerge="1">
                  <a:txBody>
                    <a:bodyPr/>
                    <a:lstStyle/>
                    <a:p>
                      <a:endParaRPr lang="fr-FR"/>
                    </a:p>
                  </a:txBody>
                  <a:tcPr/>
                </a:tc>
                <a:tc gridSpan="2">
                  <a:txBody>
                    <a:bodyPr/>
                    <a:lstStyle/>
                    <a:p>
                      <a:pPr algn="ctr">
                        <a:lnSpc>
                          <a:spcPct val="115000"/>
                        </a:lnSpc>
                        <a:spcAft>
                          <a:spcPts val="0"/>
                        </a:spcAft>
                      </a:pPr>
                      <a:r>
                        <a:rPr lang="fr-FR" sz="1100">
                          <a:effectLst/>
                        </a:rPr>
                        <a:t>CAFÉ</a:t>
                      </a:r>
                      <a:endParaRPr lang="fr-FR" sz="1100">
                        <a:effectLst/>
                        <a:latin typeface="Calibri"/>
                        <a:ea typeface="Calibri"/>
                        <a:cs typeface="Times New Roman"/>
                      </a:endParaRPr>
                    </a:p>
                  </a:txBody>
                  <a:tcPr marL="66445" marR="66445" marT="0" marB="0" anchor="ctr"/>
                </a:tc>
                <a:tc hMerge="1">
                  <a:txBody>
                    <a:bodyPr/>
                    <a:lstStyle/>
                    <a:p>
                      <a:endParaRPr lang="fr-FR"/>
                    </a:p>
                  </a:txBody>
                  <a:tcPr/>
                </a:tc>
                <a:tc gridSpan="2">
                  <a:txBody>
                    <a:bodyPr/>
                    <a:lstStyle/>
                    <a:p>
                      <a:pPr algn="ctr">
                        <a:lnSpc>
                          <a:spcPct val="115000"/>
                        </a:lnSpc>
                        <a:spcAft>
                          <a:spcPts val="0"/>
                        </a:spcAft>
                      </a:pPr>
                      <a:r>
                        <a:rPr lang="fr-FR" sz="1100">
                          <a:effectLst/>
                        </a:rPr>
                        <a:t>MARGARINE</a:t>
                      </a:r>
                      <a:endParaRPr lang="fr-FR" sz="1100">
                        <a:effectLst/>
                        <a:latin typeface="Calibri"/>
                        <a:ea typeface="Calibri"/>
                        <a:cs typeface="Times New Roman"/>
                      </a:endParaRPr>
                    </a:p>
                  </a:txBody>
                  <a:tcPr marL="66445" marR="66445" marT="0" marB="0" anchor="ctr"/>
                </a:tc>
                <a:tc hMerge="1">
                  <a:txBody>
                    <a:bodyPr/>
                    <a:lstStyle/>
                    <a:p>
                      <a:endParaRPr lang="fr-FR"/>
                    </a:p>
                  </a:txBody>
                  <a:tcPr/>
                </a:tc>
                <a:tc gridSpan="2">
                  <a:txBody>
                    <a:bodyPr/>
                    <a:lstStyle/>
                    <a:p>
                      <a:pPr algn="ctr">
                        <a:lnSpc>
                          <a:spcPct val="115000"/>
                        </a:lnSpc>
                        <a:spcAft>
                          <a:spcPts val="0"/>
                        </a:spcAft>
                      </a:pPr>
                      <a:r>
                        <a:rPr lang="fr-FR" sz="1100">
                          <a:effectLst/>
                        </a:rPr>
                        <a:t>JAMBON BLANC</a:t>
                      </a:r>
                      <a:endParaRPr lang="fr-FR" sz="1100">
                        <a:effectLst/>
                        <a:latin typeface="Calibri"/>
                        <a:ea typeface="Calibri"/>
                        <a:cs typeface="Times New Roman"/>
                      </a:endParaRPr>
                    </a:p>
                  </a:txBody>
                  <a:tcPr marL="66445" marR="66445" marT="0" marB="0" anchor="ctr"/>
                </a:tc>
                <a:tc hMerge="1">
                  <a:txBody>
                    <a:bodyPr/>
                    <a:lstStyle/>
                    <a:p>
                      <a:endParaRPr lang="fr-FR"/>
                    </a:p>
                  </a:txBody>
                  <a:tcPr/>
                </a:tc>
              </a:tr>
              <a:tr h="416677">
                <a:tc vMerge="1">
                  <a:txBody>
                    <a:bodyPr/>
                    <a:lstStyle/>
                    <a:p>
                      <a:endParaRPr lang="fr-FR"/>
                    </a:p>
                  </a:txBody>
                  <a:tcPr/>
                </a:tc>
                <a:tc>
                  <a:txBody>
                    <a:bodyPr/>
                    <a:lstStyle/>
                    <a:p>
                      <a:pPr algn="ctr">
                        <a:lnSpc>
                          <a:spcPct val="115000"/>
                        </a:lnSpc>
                        <a:spcAft>
                          <a:spcPts val="0"/>
                        </a:spcAft>
                      </a:pPr>
                      <a:r>
                        <a:rPr lang="fr-FR" sz="1100">
                          <a:effectLst/>
                        </a:rPr>
                        <a:t>AB</a:t>
                      </a:r>
                    </a:p>
                    <a:p>
                      <a:pPr algn="ctr">
                        <a:lnSpc>
                          <a:spcPct val="115000"/>
                        </a:lnSpc>
                        <a:spcAft>
                          <a:spcPts val="0"/>
                        </a:spcAft>
                      </a:pPr>
                      <a:r>
                        <a:rPr lang="fr-FR" sz="1100">
                          <a:effectLst/>
                        </a:rPr>
                        <a:t>(j=1)</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Conv.</a:t>
                      </a:r>
                    </a:p>
                    <a:p>
                      <a:pPr algn="ctr">
                        <a:lnSpc>
                          <a:spcPct val="115000"/>
                        </a:lnSpc>
                        <a:spcAft>
                          <a:spcPts val="0"/>
                        </a:spcAft>
                      </a:pPr>
                      <a:r>
                        <a:rPr lang="fr-FR" sz="1100">
                          <a:effectLst/>
                        </a:rPr>
                        <a:t>(j=2)</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CE</a:t>
                      </a:r>
                    </a:p>
                    <a:p>
                      <a:pPr algn="ctr">
                        <a:lnSpc>
                          <a:spcPct val="115000"/>
                        </a:lnSpc>
                        <a:spcAft>
                          <a:spcPts val="0"/>
                        </a:spcAft>
                      </a:pPr>
                      <a:r>
                        <a:rPr lang="fr-FR" sz="1100">
                          <a:effectLst/>
                        </a:rPr>
                        <a:t>(j=3)</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Conv.</a:t>
                      </a:r>
                    </a:p>
                    <a:p>
                      <a:pPr algn="ctr">
                        <a:lnSpc>
                          <a:spcPct val="115000"/>
                        </a:lnSpc>
                        <a:spcAft>
                          <a:spcPts val="0"/>
                        </a:spcAft>
                      </a:pPr>
                      <a:r>
                        <a:rPr lang="fr-FR" sz="1100">
                          <a:effectLst/>
                        </a:rPr>
                        <a:t> (j=4)</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sym typeface="Symbol"/>
                        </a:rPr>
                        <a:t></a:t>
                      </a:r>
                      <a:r>
                        <a:rPr lang="fr-FR" sz="1100">
                          <a:effectLst/>
                        </a:rPr>
                        <a:t> 3 &amp; 6</a:t>
                      </a:r>
                    </a:p>
                    <a:p>
                      <a:pPr algn="ctr">
                        <a:lnSpc>
                          <a:spcPct val="115000"/>
                        </a:lnSpc>
                        <a:spcAft>
                          <a:spcPts val="0"/>
                        </a:spcAft>
                      </a:pPr>
                      <a:r>
                        <a:rPr lang="fr-FR" sz="1100">
                          <a:effectLst/>
                        </a:rPr>
                        <a:t>(j=5)</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Conv.</a:t>
                      </a:r>
                    </a:p>
                    <a:p>
                      <a:pPr algn="ctr">
                        <a:lnSpc>
                          <a:spcPct val="115000"/>
                        </a:lnSpc>
                        <a:spcAft>
                          <a:spcPts val="0"/>
                        </a:spcAft>
                      </a:pPr>
                      <a:r>
                        <a:rPr lang="fr-FR" sz="1100">
                          <a:effectLst/>
                        </a:rPr>
                        <a:t> (j=6)</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Qualité </a:t>
                      </a:r>
                    </a:p>
                    <a:p>
                      <a:pPr algn="ctr">
                        <a:lnSpc>
                          <a:spcPct val="115000"/>
                        </a:lnSpc>
                        <a:spcAft>
                          <a:spcPts val="0"/>
                        </a:spcAft>
                      </a:pPr>
                      <a:r>
                        <a:rPr lang="fr-FR" sz="1100">
                          <a:effectLst/>
                        </a:rPr>
                        <a:t>(j=7)</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dirty="0" err="1">
                          <a:solidFill>
                            <a:schemeClr val="tx1"/>
                          </a:solidFill>
                          <a:effectLst/>
                        </a:rPr>
                        <a:t>Conv</a:t>
                      </a:r>
                      <a:r>
                        <a:rPr lang="fr-FR" sz="1100" b="0" dirty="0">
                          <a:solidFill>
                            <a:schemeClr val="tx1"/>
                          </a:solidFill>
                          <a:effectLst/>
                        </a:rPr>
                        <a:t>.</a:t>
                      </a:r>
                    </a:p>
                    <a:p>
                      <a:pPr algn="ctr">
                        <a:lnSpc>
                          <a:spcPct val="115000"/>
                        </a:lnSpc>
                        <a:spcAft>
                          <a:spcPts val="0"/>
                        </a:spcAft>
                      </a:pPr>
                      <a:r>
                        <a:rPr lang="fr-FR" sz="1100" b="0" dirty="0">
                          <a:solidFill>
                            <a:schemeClr val="tx1"/>
                          </a:solidFill>
                          <a:effectLst/>
                        </a:rPr>
                        <a:t> (j=8)</a:t>
                      </a:r>
                      <a:endParaRPr lang="fr-FR" sz="1100" b="0" dirty="0">
                        <a:solidFill>
                          <a:schemeClr val="tx1"/>
                        </a:solidFill>
                        <a:effectLst/>
                        <a:latin typeface="Calibri"/>
                        <a:ea typeface="Calibri"/>
                        <a:cs typeface="Times New Roman"/>
                      </a:endParaRPr>
                    </a:p>
                  </a:txBody>
                  <a:tcPr marL="66445" marR="66445" marT="0" marB="0" anchor="ctr">
                    <a:solidFill>
                      <a:schemeClr val="accent6">
                        <a:lumMod val="20000"/>
                        <a:lumOff val="80000"/>
                      </a:schemeClr>
                    </a:solidFill>
                  </a:tcPr>
                </a:tc>
              </a:tr>
              <a:tr h="428205">
                <a:tc>
                  <a:txBody>
                    <a:bodyPr/>
                    <a:lstStyle/>
                    <a:p>
                      <a:pPr algn="ctr">
                        <a:lnSpc>
                          <a:spcPct val="115000"/>
                        </a:lnSpc>
                        <a:spcAft>
                          <a:spcPts val="0"/>
                        </a:spcAft>
                      </a:pPr>
                      <a:r>
                        <a:rPr lang="fr-FR" sz="1100">
                          <a:effectLst/>
                        </a:rPr>
                        <a:t>Constante</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-1.85**</a:t>
                      </a:r>
                    </a:p>
                    <a:p>
                      <a:pPr algn="ctr">
                        <a:lnSpc>
                          <a:spcPct val="115000"/>
                        </a:lnSpc>
                        <a:spcAft>
                          <a:spcPts val="0"/>
                        </a:spcAft>
                      </a:pPr>
                      <a:r>
                        <a:rPr lang="fr-FR" sz="1100">
                          <a:effectLst/>
                        </a:rPr>
                        <a:t>(0.11)</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0.30**</a:t>
                      </a:r>
                    </a:p>
                    <a:p>
                      <a:pPr algn="ctr">
                        <a:lnSpc>
                          <a:spcPct val="115000"/>
                        </a:lnSpc>
                        <a:spcAft>
                          <a:spcPts val="0"/>
                        </a:spcAft>
                      </a:pPr>
                      <a:r>
                        <a:rPr lang="fr-FR" sz="1100">
                          <a:effectLst/>
                        </a:rPr>
                        <a:t>(0.08)</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-3.24**</a:t>
                      </a:r>
                    </a:p>
                    <a:p>
                      <a:pPr algn="ctr">
                        <a:lnSpc>
                          <a:spcPct val="115000"/>
                        </a:lnSpc>
                        <a:spcAft>
                          <a:spcPts val="0"/>
                        </a:spcAft>
                      </a:pPr>
                      <a:r>
                        <a:rPr lang="fr-FR" sz="1100">
                          <a:effectLst/>
                        </a:rPr>
                        <a:t>(0.11)</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-0.44**</a:t>
                      </a:r>
                    </a:p>
                    <a:p>
                      <a:pPr algn="ctr">
                        <a:lnSpc>
                          <a:spcPct val="115000"/>
                        </a:lnSpc>
                        <a:spcAft>
                          <a:spcPts val="0"/>
                        </a:spcAft>
                      </a:pPr>
                      <a:r>
                        <a:rPr lang="fr-FR" sz="1100">
                          <a:effectLst/>
                        </a:rPr>
                        <a:t>(0.06)</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-1.80**</a:t>
                      </a:r>
                    </a:p>
                    <a:p>
                      <a:pPr algn="ctr">
                        <a:lnSpc>
                          <a:spcPct val="115000"/>
                        </a:lnSpc>
                        <a:spcAft>
                          <a:spcPts val="0"/>
                        </a:spcAft>
                      </a:pPr>
                      <a:r>
                        <a:rPr lang="fr-FR" sz="1100">
                          <a:effectLst/>
                        </a:rPr>
                        <a:t>(0.06)</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-1.88**</a:t>
                      </a:r>
                    </a:p>
                    <a:p>
                      <a:pPr algn="ctr">
                        <a:lnSpc>
                          <a:spcPct val="115000"/>
                        </a:lnSpc>
                        <a:spcAft>
                          <a:spcPts val="0"/>
                        </a:spcAft>
                      </a:pPr>
                      <a:r>
                        <a:rPr lang="fr-FR" sz="1100">
                          <a:effectLst/>
                        </a:rPr>
                        <a:t>(0.06)</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-2.99**</a:t>
                      </a:r>
                    </a:p>
                    <a:p>
                      <a:pPr algn="ctr">
                        <a:lnSpc>
                          <a:spcPct val="115000"/>
                        </a:lnSpc>
                        <a:spcAft>
                          <a:spcPts val="0"/>
                        </a:spcAft>
                      </a:pPr>
                      <a:r>
                        <a:rPr lang="fr-FR" sz="1100">
                          <a:effectLst/>
                        </a:rPr>
                        <a:t>(0.08)</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dirty="0">
                          <a:solidFill>
                            <a:schemeClr val="tx1"/>
                          </a:solidFill>
                          <a:effectLst/>
                        </a:rPr>
                        <a:t>-0.44**</a:t>
                      </a:r>
                    </a:p>
                    <a:p>
                      <a:pPr algn="ctr">
                        <a:lnSpc>
                          <a:spcPct val="115000"/>
                        </a:lnSpc>
                        <a:spcAft>
                          <a:spcPts val="0"/>
                        </a:spcAft>
                      </a:pPr>
                      <a:r>
                        <a:rPr lang="fr-FR" sz="1100" b="0" dirty="0">
                          <a:solidFill>
                            <a:schemeClr val="tx1"/>
                          </a:solidFill>
                          <a:effectLst/>
                        </a:rPr>
                        <a:t>(0.08)</a:t>
                      </a:r>
                      <a:endParaRPr lang="fr-FR" sz="1100" b="0" dirty="0">
                        <a:solidFill>
                          <a:schemeClr val="tx1"/>
                        </a:solidFill>
                        <a:effectLst/>
                        <a:latin typeface="Calibri"/>
                        <a:ea typeface="Calibri"/>
                        <a:cs typeface="Times New Roman"/>
                      </a:endParaRPr>
                    </a:p>
                  </a:txBody>
                  <a:tcPr marL="66445" marR="66445" marT="0" marB="0" anchor="ctr">
                    <a:solidFill>
                      <a:schemeClr val="accent6">
                        <a:lumMod val="20000"/>
                        <a:lumOff val="80000"/>
                      </a:schemeClr>
                    </a:solidFill>
                  </a:tcPr>
                </a:tc>
              </a:tr>
              <a:tr h="428205">
                <a:tc>
                  <a:txBody>
                    <a:bodyPr/>
                    <a:lstStyle/>
                    <a:p>
                      <a:pPr algn="ctr">
                        <a:lnSpc>
                          <a:spcPct val="115000"/>
                        </a:lnSpc>
                        <a:spcAft>
                          <a:spcPts val="0"/>
                        </a:spcAft>
                      </a:pPr>
                      <a:r>
                        <a:rPr lang="fr-FR" sz="1100">
                          <a:effectLst/>
                        </a:rPr>
                        <a:t>Prix</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0.02</a:t>
                      </a:r>
                    </a:p>
                    <a:p>
                      <a:pPr algn="ctr">
                        <a:lnSpc>
                          <a:spcPct val="115000"/>
                        </a:lnSpc>
                        <a:spcAft>
                          <a:spcPts val="0"/>
                        </a:spcAft>
                      </a:pPr>
                      <a:r>
                        <a:rPr lang="fr-FR" sz="1100">
                          <a:effectLst/>
                        </a:rPr>
                        <a:t>(0.18)</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-0.03</a:t>
                      </a:r>
                    </a:p>
                    <a:p>
                      <a:pPr algn="ctr">
                        <a:lnSpc>
                          <a:spcPct val="115000"/>
                        </a:lnSpc>
                        <a:spcAft>
                          <a:spcPts val="0"/>
                        </a:spcAft>
                      </a:pPr>
                      <a:r>
                        <a:rPr lang="fr-FR" sz="1100">
                          <a:effectLst/>
                        </a:rPr>
                        <a:t>(0.29)</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5.70</a:t>
                      </a:r>
                    </a:p>
                    <a:p>
                      <a:pPr algn="ctr">
                        <a:lnSpc>
                          <a:spcPct val="115000"/>
                        </a:lnSpc>
                        <a:spcAft>
                          <a:spcPts val="0"/>
                        </a:spcAft>
                      </a:pPr>
                      <a:r>
                        <a:rPr lang="fr-FR" sz="1100">
                          <a:effectLst/>
                        </a:rPr>
                        <a:t>(4.70)</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4.50</a:t>
                      </a:r>
                    </a:p>
                    <a:p>
                      <a:pPr algn="ctr">
                        <a:lnSpc>
                          <a:spcPct val="115000"/>
                        </a:lnSpc>
                        <a:spcAft>
                          <a:spcPts val="0"/>
                        </a:spcAft>
                      </a:pPr>
                      <a:r>
                        <a:rPr lang="fr-FR" sz="1100">
                          <a:effectLst/>
                        </a:rPr>
                        <a:t>(2.75)</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-2.47</a:t>
                      </a:r>
                    </a:p>
                    <a:p>
                      <a:pPr algn="ctr">
                        <a:lnSpc>
                          <a:spcPct val="115000"/>
                        </a:lnSpc>
                        <a:spcAft>
                          <a:spcPts val="0"/>
                        </a:spcAft>
                      </a:pPr>
                      <a:r>
                        <a:rPr lang="fr-FR" sz="1100">
                          <a:effectLst/>
                        </a:rPr>
                        <a:t>(7.20)</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-12.33</a:t>
                      </a:r>
                    </a:p>
                    <a:p>
                      <a:pPr algn="ctr">
                        <a:lnSpc>
                          <a:spcPct val="115000"/>
                        </a:lnSpc>
                        <a:spcAft>
                          <a:spcPts val="0"/>
                        </a:spcAft>
                      </a:pPr>
                      <a:r>
                        <a:rPr lang="fr-FR" sz="1100">
                          <a:effectLst/>
                        </a:rPr>
                        <a:t>(8.63)</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2.63</a:t>
                      </a:r>
                    </a:p>
                    <a:p>
                      <a:pPr algn="ctr">
                        <a:lnSpc>
                          <a:spcPct val="115000"/>
                        </a:lnSpc>
                        <a:spcAft>
                          <a:spcPts val="0"/>
                        </a:spcAft>
                      </a:pPr>
                      <a:r>
                        <a:rPr lang="fr-FR" sz="1100">
                          <a:effectLst/>
                        </a:rPr>
                        <a:t>(3.25)</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dirty="0">
                          <a:solidFill>
                            <a:schemeClr val="tx1"/>
                          </a:solidFill>
                          <a:effectLst/>
                        </a:rPr>
                        <a:t>9.31</a:t>
                      </a:r>
                    </a:p>
                    <a:p>
                      <a:pPr algn="ctr">
                        <a:lnSpc>
                          <a:spcPct val="115000"/>
                        </a:lnSpc>
                        <a:spcAft>
                          <a:spcPts val="0"/>
                        </a:spcAft>
                      </a:pPr>
                      <a:r>
                        <a:rPr lang="fr-FR" sz="1100" b="0" dirty="0">
                          <a:solidFill>
                            <a:schemeClr val="tx1"/>
                          </a:solidFill>
                          <a:effectLst/>
                        </a:rPr>
                        <a:t>(5.52)</a:t>
                      </a:r>
                      <a:endParaRPr lang="fr-FR" sz="1100" b="0" dirty="0">
                        <a:solidFill>
                          <a:schemeClr val="tx1"/>
                        </a:solidFill>
                        <a:effectLst/>
                        <a:latin typeface="Calibri"/>
                        <a:ea typeface="Calibri"/>
                        <a:cs typeface="Times New Roman"/>
                      </a:endParaRPr>
                    </a:p>
                  </a:txBody>
                  <a:tcPr marL="66445" marR="66445" marT="0" marB="0" anchor="ctr">
                    <a:solidFill>
                      <a:schemeClr val="accent6">
                        <a:lumMod val="20000"/>
                        <a:lumOff val="80000"/>
                      </a:schemeClr>
                    </a:solidFill>
                  </a:tcPr>
                </a:tc>
              </a:tr>
              <a:tr h="428205">
                <a:tc>
                  <a:txBody>
                    <a:bodyPr/>
                    <a:lstStyle/>
                    <a:p>
                      <a:pPr algn="ctr">
                        <a:lnSpc>
                          <a:spcPct val="115000"/>
                        </a:lnSpc>
                        <a:spcAft>
                          <a:spcPts val="0"/>
                        </a:spcAft>
                      </a:pPr>
                      <a:r>
                        <a:rPr lang="fr-FR" sz="1100">
                          <a:effectLst/>
                        </a:rPr>
                        <a:t>Œufs Bio θ</a:t>
                      </a:r>
                      <a:r>
                        <a:rPr lang="fr-FR" sz="1100" baseline="-25000">
                          <a:effectLst/>
                        </a:rPr>
                        <a:t>1j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 </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0.10*</a:t>
                      </a:r>
                    </a:p>
                    <a:p>
                      <a:pPr algn="ctr">
                        <a:lnSpc>
                          <a:spcPct val="115000"/>
                        </a:lnSpc>
                        <a:spcAft>
                          <a:spcPts val="0"/>
                        </a:spcAft>
                      </a:pPr>
                      <a:r>
                        <a:rPr lang="fr-FR" sz="1100">
                          <a:effectLst/>
                        </a:rPr>
                        <a:t>(0.06)</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solidFill>
                            <a:srgbClr val="FF0000"/>
                          </a:solidFill>
                          <a:effectLst/>
                        </a:rPr>
                        <a:t>1.14**</a:t>
                      </a:r>
                    </a:p>
                    <a:p>
                      <a:pPr algn="ctr">
                        <a:lnSpc>
                          <a:spcPct val="115000"/>
                        </a:lnSpc>
                        <a:spcAft>
                          <a:spcPts val="0"/>
                        </a:spcAft>
                      </a:pPr>
                      <a:r>
                        <a:rPr lang="fr-FR" sz="1100" dirty="0">
                          <a:solidFill>
                            <a:srgbClr val="FF0000"/>
                          </a:solidFill>
                          <a:effectLst/>
                        </a:rPr>
                        <a:t>(0.05)</a:t>
                      </a:r>
                      <a:endParaRPr lang="fr-FR" sz="1100" dirty="0">
                        <a:solidFill>
                          <a:srgbClr val="FF0000"/>
                        </a:solidFill>
                        <a:effectLst/>
                        <a:latin typeface="Calibri"/>
                        <a:ea typeface="Calibri"/>
                        <a:cs typeface="Times New Roman"/>
                      </a:endParaRPr>
                    </a:p>
                  </a:txBody>
                  <a:tcPr marL="66445" marR="66445" marT="0" marB="0" anchor="ctr">
                    <a:solidFill>
                      <a:srgbClr val="FFFF00"/>
                    </a:solidFill>
                  </a:tcPr>
                </a:tc>
                <a:tc>
                  <a:txBody>
                    <a:bodyPr/>
                    <a:lstStyle/>
                    <a:p>
                      <a:pPr algn="ctr">
                        <a:lnSpc>
                          <a:spcPct val="115000"/>
                        </a:lnSpc>
                        <a:spcAft>
                          <a:spcPts val="0"/>
                        </a:spcAft>
                      </a:pPr>
                      <a:r>
                        <a:rPr lang="fr-FR" sz="1100" dirty="0">
                          <a:effectLst/>
                        </a:rPr>
                        <a:t>-0.10**</a:t>
                      </a:r>
                    </a:p>
                    <a:p>
                      <a:pPr algn="ctr">
                        <a:lnSpc>
                          <a:spcPct val="115000"/>
                        </a:lnSpc>
                        <a:spcAft>
                          <a:spcPts val="0"/>
                        </a:spcAft>
                      </a:pPr>
                      <a:r>
                        <a:rPr lang="fr-FR" sz="1100" dirty="0">
                          <a:effectLst/>
                        </a:rPr>
                        <a:t>(0.04)</a:t>
                      </a:r>
                      <a:endParaRPr lang="fr-FR" sz="1100" dirty="0">
                        <a:effectLst/>
                        <a:latin typeface="Calibri"/>
                        <a:ea typeface="Calibri"/>
                        <a:cs typeface="Times New Roman"/>
                      </a:endParaRPr>
                    </a:p>
                  </a:txBody>
                  <a:tcPr marL="66445" marR="66445" marT="0" marB="0" anchor="ctr">
                    <a:solidFill>
                      <a:schemeClr val="bg2"/>
                    </a:solidFill>
                  </a:tcPr>
                </a:tc>
                <a:tc>
                  <a:txBody>
                    <a:bodyPr/>
                    <a:lstStyle/>
                    <a:p>
                      <a:pPr algn="ctr">
                        <a:lnSpc>
                          <a:spcPct val="115000"/>
                        </a:lnSpc>
                        <a:spcAft>
                          <a:spcPts val="0"/>
                        </a:spcAft>
                      </a:pPr>
                      <a:r>
                        <a:rPr lang="fr-FR" sz="1100" dirty="0">
                          <a:effectLst/>
                        </a:rPr>
                        <a:t>0.34**</a:t>
                      </a:r>
                    </a:p>
                    <a:p>
                      <a:pPr algn="ctr">
                        <a:lnSpc>
                          <a:spcPct val="115000"/>
                        </a:lnSpc>
                        <a:spcAft>
                          <a:spcPts val="0"/>
                        </a:spcAft>
                      </a:pPr>
                      <a:r>
                        <a:rPr lang="fr-FR" sz="1100" dirty="0">
                          <a:effectLst/>
                        </a:rPr>
                        <a:t>(0.04)</a:t>
                      </a:r>
                      <a:endParaRPr lang="fr-FR" sz="1100" dirty="0">
                        <a:effectLst/>
                        <a:latin typeface="Calibri"/>
                        <a:ea typeface="Calibri"/>
                        <a:cs typeface="Times New Roman"/>
                      </a:endParaRPr>
                    </a:p>
                  </a:txBody>
                  <a:tcPr marL="66445" marR="66445" marT="0" marB="0" anchor="ctr">
                    <a:solidFill>
                      <a:srgbClr val="92D050"/>
                    </a:solidFill>
                  </a:tcPr>
                </a:tc>
                <a:tc>
                  <a:txBody>
                    <a:bodyPr/>
                    <a:lstStyle/>
                    <a:p>
                      <a:pPr algn="ctr">
                        <a:lnSpc>
                          <a:spcPct val="115000"/>
                        </a:lnSpc>
                        <a:spcAft>
                          <a:spcPts val="0"/>
                        </a:spcAft>
                      </a:pPr>
                      <a:r>
                        <a:rPr lang="fr-FR" sz="1100" dirty="0">
                          <a:effectLst/>
                        </a:rPr>
                        <a:t>-0.37**</a:t>
                      </a:r>
                    </a:p>
                    <a:p>
                      <a:pPr algn="ctr">
                        <a:lnSpc>
                          <a:spcPct val="115000"/>
                        </a:lnSpc>
                        <a:spcAft>
                          <a:spcPts val="0"/>
                        </a:spcAft>
                      </a:pPr>
                      <a:r>
                        <a:rPr lang="fr-FR" sz="1100" dirty="0">
                          <a:effectLst/>
                        </a:rPr>
                        <a:t>(0.04)</a:t>
                      </a:r>
                      <a:endParaRPr lang="fr-FR" sz="1100" dirty="0">
                        <a:effectLst/>
                        <a:latin typeface="Calibri"/>
                        <a:ea typeface="Calibri"/>
                        <a:cs typeface="Times New Roman"/>
                      </a:endParaRPr>
                    </a:p>
                  </a:txBody>
                  <a:tcPr marL="66445" marR="66445" marT="0" marB="0" anchor="ctr">
                    <a:solidFill>
                      <a:schemeClr val="bg2"/>
                    </a:solidFill>
                  </a:tcPr>
                </a:tc>
                <a:tc>
                  <a:txBody>
                    <a:bodyPr/>
                    <a:lstStyle/>
                    <a:p>
                      <a:pPr algn="ctr">
                        <a:lnSpc>
                          <a:spcPct val="115000"/>
                        </a:lnSpc>
                        <a:spcAft>
                          <a:spcPts val="0"/>
                        </a:spcAft>
                      </a:pPr>
                      <a:r>
                        <a:rPr lang="fr-FR" sz="1100" dirty="0">
                          <a:effectLst/>
                        </a:rPr>
                        <a:t>0.61**</a:t>
                      </a:r>
                    </a:p>
                    <a:p>
                      <a:pPr algn="ctr">
                        <a:lnSpc>
                          <a:spcPct val="115000"/>
                        </a:lnSpc>
                        <a:spcAft>
                          <a:spcPts val="0"/>
                        </a:spcAft>
                      </a:pPr>
                      <a:r>
                        <a:rPr lang="fr-FR" sz="1100" dirty="0">
                          <a:effectLst/>
                        </a:rPr>
                        <a:t>(0.04)</a:t>
                      </a:r>
                      <a:endParaRPr lang="fr-FR" sz="1100" dirty="0">
                        <a:effectLst/>
                        <a:latin typeface="Calibri"/>
                        <a:ea typeface="Calibri"/>
                        <a:cs typeface="Times New Roman"/>
                      </a:endParaRPr>
                    </a:p>
                  </a:txBody>
                  <a:tcPr marL="66445" marR="66445" marT="0" marB="0" anchor="ctr">
                    <a:solidFill>
                      <a:schemeClr val="tx2">
                        <a:lumMod val="40000"/>
                        <a:lumOff val="60000"/>
                      </a:schemeClr>
                    </a:solidFill>
                  </a:tcPr>
                </a:tc>
                <a:tc>
                  <a:txBody>
                    <a:bodyPr/>
                    <a:lstStyle/>
                    <a:p>
                      <a:pPr algn="ctr">
                        <a:lnSpc>
                          <a:spcPct val="115000"/>
                        </a:lnSpc>
                        <a:spcAft>
                          <a:spcPts val="0"/>
                        </a:spcAft>
                      </a:pPr>
                      <a:r>
                        <a:rPr lang="fr-FR" sz="1100" b="0" dirty="0">
                          <a:solidFill>
                            <a:schemeClr val="tx1"/>
                          </a:solidFill>
                          <a:effectLst/>
                        </a:rPr>
                        <a:t>-0.33**</a:t>
                      </a:r>
                    </a:p>
                    <a:p>
                      <a:pPr algn="ctr">
                        <a:lnSpc>
                          <a:spcPct val="115000"/>
                        </a:lnSpc>
                        <a:spcAft>
                          <a:spcPts val="0"/>
                        </a:spcAft>
                      </a:pPr>
                      <a:r>
                        <a:rPr lang="fr-FR" sz="1100" b="0" dirty="0">
                          <a:solidFill>
                            <a:schemeClr val="tx1"/>
                          </a:solidFill>
                          <a:effectLst/>
                        </a:rPr>
                        <a:t>(0.05)</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r>
              <a:tr h="428205">
                <a:tc>
                  <a:txBody>
                    <a:bodyPr/>
                    <a:lstStyle/>
                    <a:p>
                      <a:pPr algn="ctr">
                        <a:lnSpc>
                          <a:spcPct val="115000"/>
                        </a:lnSpc>
                        <a:spcAft>
                          <a:spcPts val="0"/>
                        </a:spcAft>
                      </a:pPr>
                      <a:r>
                        <a:rPr lang="fr-FR" sz="1100">
                          <a:effectLst/>
                        </a:rPr>
                        <a:t>Œufs conv.  θ</a:t>
                      </a:r>
                      <a:r>
                        <a:rPr lang="fr-FR" sz="1100" baseline="-25000">
                          <a:effectLst/>
                        </a:rPr>
                        <a:t>2j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0.10*</a:t>
                      </a:r>
                    </a:p>
                    <a:p>
                      <a:pPr algn="ctr">
                        <a:lnSpc>
                          <a:spcPct val="115000"/>
                        </a:lnSpc>
                        <a:spcAft>
                          <a:spcPts val="0"/>
                        </a:spcAft>
                      </a:pPr>
                      <a:r>
                        <a:rPr lang="fr-FR" sz="1100">
                          <a:effectLst/>
                        </a:rPr>
                        <a:t>(0.06)</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effectLst/>
                        </a:rPr>
                        <a:t> </a:t>
                      </a:r>
                      <a:endParaRPr lang="fr-FR" sz="1100" dirty="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effectLst/>
                        </a:rPr>
                        <a:t>0.07</a:t>
                      </a:r>
                    </a:p>
                    <a:p>
                      <a:pPr algn="ctr">
                        <a:lnSpc>
                          <a:spcPct val="115000"/>
                        </a:lnSpc>
                        <a:spcAft>
                          <a:spcPts val="0"/>
                        </a:spcAft>
                      </a:pPr>
                      <a:r>
                        <a:rPr lang="fr-FR" sz="1100" dirty="0">
                          <a:effectLst/>
                        </a:rPr>
                        <a:t>(0.07)</a:t>
                      </a:r>
                      <a:endParaRPr lang="fr-FR" sz="1100" dirty="0">
                        <a:effectLst/>
                        <a:latin typeface="Calibri"/>
                        <a:ea typeface="Calibri"/>
                        <a:cs typeface="Times New Roman"/>
                      </a:endParaRPr>
                    </a:p>
                  </a:txBody>
                  <a:tcPr marL="66445" marR="66445" marT="0" marB="0" anchor="ctr">
                    <a:solidFill>
                      <a:schemeClr val="accent1">
                        <a:lumMod val="20000"/>
                        <a:lumOff val="80000"/>
                      </a:schemeClr>
                    </a:solidFill>
                  </a:tcPr>
                </a:tc>
                <a:tc>
                  <a:txBody>
                    <a:bodyPr/>
                    <a:lstStyle/>
                    <a:p>
                      <a:pPr algn="ctr">
                        <a:lnSpc>
                          <a:spcPct val="115000"/>
                        </a:lnSpc>
                        <a:spcAft>
                          <a:spcPts val="0"/>
                        </a:spcAft>
                      </a:pPr>
                      <a:r>
                        <a:rPr lang="fr-FR" sz="1100" dirty="0">
                          <a:effectLst/>
                        </a:rPr>
                        <a:t>0.67**</a:t>
                      </a:r>
                    </a:p>
                    <a:p>
                      <a:pPr algn="ctr">
                        <a:lnSpc>
                          <a:spcPct val="115000"/>
                        </a:lnSpc>
                        <a:spcAft>
                          <a:spcPts val="0"/>
                        </a:spcAft>
                      </a:pPr>
                      <a:r>
                        <a:rPr lang="fr-FR" sz="1100" dirty="0">
                          <a:effectLst/>
                        </a:rPr>
                        <a:t>(0.04)</a:t>
                      </a:r>
                      <a:endParaRPr lang="fr-FR" sz="1100" dirty="0">
                        <a:effectLst/>
                        <a:latin typeface="Calibri"/>
                        <a:ea typeface="Calibri"/>
                        <a:cs typeface="Times New Roman"/>
                      </a:endParaRPr>
                    </a:p>
                  </a:txBody>
                  <a:tcPr marL="66445" marR="66445" marT="0" marB="0" anchor="ctr">
                    <a:solidFill>
                      <a:srgbClr val="FFFF00"/>
                    </a:solidFill>
                  </a:tcPr>
                </a:tc>
                <a:tc>
                  <a:txBody>
                    <a:bodyPr/>
                    <a:lstStyle/>
                    <a:p>
                      <a:pPr algn="ctr">
                        <a:lnSpc>
                          <a:spcPct val="115000"/>
                        </a:lnSpc>
                        <a:spcAft>
                          <a:spcPts val="0"/>
                        </a:spcAft>
                      </a:pPr>
                      <a:r>
                        <a:rPr lang="fr-FR" sz="1100" dirty="0">
                          <a:effectLst/>
                        </a:rPr>
                        <a:t>0.45**</a:t>
                      </a:r>
                    </a:p>
                    <a:p>
                      <a:pPr algn="ctr">
                        <a:lnSpc>
                          <a:spcPct val="115000"/>
                        </a:lnSpc>
                        <a:spcAft>
                          <a:spcPts val="0"/>
                        </a:spcAft>
                      </a:pPr>
                      <a:r>
                        <a:rPr lang="fr-FR" sz="1100" dirty="0">
                          <a:effectLst/>
                        </a:rPr>
                        <a:t>(0.04)</a:t>
                      </a:r>
                      <a:endParaRPr lang="fr-FR" sz="1100" dirty="0">
                        <a:effectLst/>
                        <a:latin typeface="Calibri"/>
                        <a:ea typeface="Calibri"/>
                        <a:cs typeface="Times New Roman"/>
                      </a:endParaRPr>
                    </a:p>
                  </a:txBody>
                  <a:tcPr marL="66445" marR="66445" marT="0" marB="0" anchor="ctr">
                    <a:solidFill>
                      <a:schemeClr val="bg2"/>
                    </a:solidFill>
                  </a:tcPr>
                </a:tc>
                <a:tc>
                  <a:txBody>
                    <a:bodyPr/>
                    <a:lstStyle/>
                    <a:p>
                      <a:pPr algn="ctr">
                        <a:lnSpc>
                          <a:spcPct val="115000"/>
                        </a:lnSpc>
                        <a:spcAft>
                          <a:spcPts val="0"/>
                        </a:spcAft>
                      </a:pPr>
                      <a:r>
                        <a:rPr lang="fr-FR" sz="1100" dirty="0">
                          <a:effectLst/>
                        </a:rPr>
                        <a:t>0.39**</a:t>
                      </a:r>
                    </a:p>
                    <a:p>
                      <a:pPr algn="ctr">
                        <a:lnSpc>
                          <a:spcPct val="115000"/>
                        </a:lnSpc>
                        <a:spcAft>
                          <a:spcPts val="0"/>
                        </a:spcAft>
                      </a:pPr>
                      <a:r>
                        <a:rPr lang="fr-FR" sz="1100" dirty="0">
                          <a:effectLst/>
                        </a:rPr>
                        <a:t>(0.04)</a:t>
                      </a:r>
                      <a:endParaRPr lang="fr-FR" sz="1100" dirty="0">
                        <a:effectLst/>
                        <a:latin typeface="Calibri"/>
                        <a:ea typeface="Calibri"/>
                        <a:cs typeface="Times New Roman"/>
                      </a:endParaRPr>
                    </a:p>
                  </a:txBody>
                  <a:tcPr marL="66445" marR="66445" marT="0" marB="0" anchor="ctr">
                    <a:solidFill>
                      <a:srgbClr val="92D050"/>
                    </a:solidFill>
                  </a:tcPr>
                </a:tc>
                <a:tc>
                  <a:txBody>
                    <a:bodyPr/>
                    <a:lstStyle/>
                    <a:p>
                      <a:pPr algn="ctr">
                        <a:lnSpc>
                          <a:spcPct val="115000"/>
                        </a:lnSpc>
                        <a:spcAft>
                          <a:spcPts val="0"/>
                        </a:spcAft>
                      </a:pPr>
                      <a:r>
                        <a:rPr lang="fr-FR" sz="1100" dirty="0">
                          <a:effectLst/>
                        </a:rPr>
                        <a:t>0.51**</a:t>
                      </a:r>
                    </a:p>
                    <a:p>
                      <a:pPr algn="ctr">
                        <a:lnSpc>
                          <a:spcPct val="115000"/>
                        </a:lnSpc>
                        <a:spcAft>
                          <a:spcPts val="0"/>
                        </a:spcAft>
                      </a:pPr>
                      <a:r>
                        <a:rPr lang="fr-FR" sz="1100" dirty="0">
                          <a:effectLst/>
                        </a:rPr>
                        <a:t>(0.05)</a:t>
                      </a:r>
                      <a:endParaRPr lang="fr-FR" sz="1100" dirty="0">
                        <a:effectLst/>
                        <a:latin typeface="Calibri"/>
                        <a:ea typeface="Calibri"/>
                        <a:cs typeface="Times New Roman"/>
                      </a:endParaRPr>
                    </a:p>
                  </a:txBody>
                  <a:tcPr marL="66445" marR="66445" marT="0" marB="0" anchor="ctr">
                    <a:solidFill>
                      <a:schemeClr val="bg2"/>
                    </a:solidFill>
                  </a:tcPr>
                </a:tc>
                <a:tc>
                  <a:txBody>
                    <a:bodyPr/>
                    <a:lstStyle/>
                    <a:p>
                      <a:pPr algn="ctr">
                        <a:lnSpc>
                          <a:spcPct val="115000"/>
                        </a:lnSpc>
                        <a:spcAft>
                          <a:spcPts val="0"/>
                        </a:spcAft>
                      </a:pPr>
                      <a:r>
                        <a:rPr lang="fr-FR" sz="1100" b="0" dirty="0">
                          <a:solidFill>
                            <a:schemeClr val="tx1"/>
                          </a:solidFill>
                          <a:effectLst/>
                        </a:rPr>
                        <a:t>1.00**</a:t>
                      </a:r>
                    </a:p>
                    <a:p>
                      <a:pPr algn="ctr">
                        <a:lnSpc>
                          <a:spcPct val="115000"/>
                        </a:lnSpc>
                        <a:spcAft>
                          <a:spcPts val="0"/>
                        </a:spcAft>
                      </a:pPr>
                      <a:r>
                        <a:rPr lang="fr-FR" sz="1100" b="0" dirty="0">
                          <a:solidFill>
                            <a:schemeClr val="tx1"/>
                          </a:solidFill>
                          <a:effectLst/>
                        </a:rPr>
                        <a:t>(0.05)</a:t>
                      </a:r>
                      <a:endParaRPr lang="fr-FR" sz="1100" b="0" dirty="0">
                        <a:solidFill>
                          <a:schemeClr val="tx1"/>
                        </a:solidFill>
                        <a:effectLst/>
                        <a:latin typeface="Calibri"/>
                        <a:ea typeface="Calibri"/>
                        <a:cs typeface="Times New Roman"/>
                      </a:endParaRPr>
                    </a:p>
                  </a:txBody>
                  <a:tcPr marL="66445" marR="66445" marT="0" marB="0" anchor="ctr">
                    <a:solidFill>
                      <a:schemeClr val="tx2">
                        <a:lumMod val="40000"/>
                        <a:lumOff val="60000"/>
                      </a:schemeClr>
                    </a:solidFill>
                  </a:tcPr>
                </a:tc>
              </a:tr>
              <a:tr h="428205">
                <a:tc>
                  <a:txBody>
                    <a:bodyPr/>
                    <a:lstStyle/>
                    <a:p>
                      <a:pPr algn="ctr">
                        <a:lnSpc>
                          <a:spcPct val="115000"/>
                        </a:lnSpc>
                        <a:spcAft>
                          <a:spcPts val="0"/>
                        </a:spcAft>
                      </a:pPr>
                      <a:r>
                        <a:rPr lang="fr-FR" sz="1100">
                          <a:effectLst/>
                        </a:rPr>
                        <a:t>Café CE θ</a:t>
                      </a:r>
                      <a:r>
                        <a:rPr lang="fr-FR" sz="1100" baseline="-25000">
                          <a:effectLst/>
                        </a:rPr>
                        <a:t>3j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1.14**</a:t>
                      </a:r>
                    </a:p>
                    <a:p>
                      <a:pPr algn="ctr">
                        <a:lnSpc>
                          <a:spcPct val="115000"/>
                        </a:lnSpc>
                        <a:spcAft>
                          <a:spcPts val="0"/>
                        </a:spcAft>
                      </a:pPr>
                      <a:r>
                        <a:rPr lang="fr-FR" sz="1100">
                          <a:effectLst/>
                        </a:rPr>
                        <a:t>(0.05)</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0.07</a:t>
                      </a:r>
                    </a:p>
                    <a:p>
                      <a:pPr algn="ctr">
                        <a:lnSpc>
                          <a:spcPct val="115000"/>
                        </a:lnSpc>
                        <a:spcAft>
                          <a:spcPts val="0"/>
                        </a:spcAft>
                      </a:pPr>
                      <a:r>
                        <a:rPr lang="fr-FR" sz="1100">
                          <a:effectLst/>
                        </a:rPr>
                        <a:t>(0.07)</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 </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0.77**</a:t>
                      </a:r>
                    </a:p>
                    <a:p>
                      <a:pPr algn="ctr">
                        <a:lnSpc>
                          <a:spcPct val="115000"/>
                        </a:lnSpc>
                        <a:spcAft>
                          <a:spcPts val="0"/>
                        </a:spcAft>
                      </a:pPr>
                      <a:r>
                        <a:rPr lang="fr-FR" sz="1100">
                          <a:effectLst/>
                        </a:rPr>
                        <a:t>(0.07)</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effectLst/>
                        </a:rPr>
                        <a:t>0.15**</a:t>
                      </a:r>
                    </a:p>
                    <a:p>
                      <a:pPr algn="ctr">
                        <a:lnSpc>
                          <a:spcPct val="115000"/>
                        </a:lnSpc>
                        <a:spcAft>
                          <a:spcPts val="0"/>
                        </a:spcAft>
                      </a:pPr>
                      <a:r>
                        <a:rPr lang="fr-FR" sz="1100" dirty="0">
                          <a:effectLst/>
                        </a:rPr>
                        <a:t>(0.04)</a:t>
                      </a:r>
                      <a:endParaRPr lang="fr-FR" sz="1100" dirty="0">
                        <a:effectLst/>
                        <a:latin typeface="Calibri"/>
                        <a:ea typeface="Calibri"/>
                        <a:cs typeface="Times New Roman"/>
                      </a:endParaRPr>
                    </a:p>
                  </a:txBody>
                  <a:tcPr marL="66445" marR="66445" marT="0" marB="0" anchor="ctr">
                    <a:solidFill>
                      <a:srgbClr val="FFC000"/>
                    </a:solidFill>
                  </a:tcPr>
                </a:tc>
                <a:tc>
                  <a:txBody>
                    <a:bodyPr/>
                    <a:lstStyle/>
                    <a:p>
                      <a:pPr algn="ctr">
                        <a:lnSpc>
                          <a:spcPct val="115000"/>
                        </a:lnSpc>
                        <a:spcAft>
                          <a:spcPts val="0"/>
                        </a:spcAft>
                      </a:pPr>
                      <a:r>
                        <a:rPr lang="fr-FR" sz="1100" dirty="0">
                          <a:effectLst/>
                        </a:rPr>
                        <a:t>-0.07**</a:t>
                      </a:r>
                    </a:p>
                    <a:p>
                      <a:pPr algn="ctr">
                        <a:lnSpc>
                          <a:spcPct val="115000"/>
                        </a:lnSpc>
                        <a:spcAft>
                          <a:spcPts val="0"/>
                        </a:spcAft>
                      </a:pPr>
                      <a:r>
                        <a:rPr lang="fr-FR" sz="1100" dirty="0">
                          <a:effectLst/>
                        </a:rPr>
                        <a:t>(0.04)</a:t>
                      </a:r>
                      <a:endParaRPr lang="fr-FR" sz="1100" dirty="0">
                        <a:effectLst/>
                        <a:latin typeface="Calibri"/>
                        <a:ea typeface="Calibri"/>
                        <a:cs typeface="Times New Roman"/>
                      </a:endParaRPr>
                    </a:p>
                  </a:txBody>
                  <a:tcPr marL="66445" marR="66445" marT="0" marB="0" anchor="ctr">
                    <a:solidFill>
                      <a:schemeClr val="bg2"/>
                    </a:solidFill>
                  </a:tcPr>
                </a:tc>
                <a:tc>
                  <a:txBody>
                    <a:bodyPr/>
                    <a:lstStyle/>
                    <a:p>
                      <a:pPr algn="ctr">
                        <a:lnSpc>
                          <a:spcPct val="115000"/>
                        </a:lnSpc>
                        <a:spcAft>
                          <a:spcPts val="0"/>
                        </a:spcAft>
                      </a:pPr>
                      <a:r>
                        <a:rPr lang="fr-FR" sz="1100" dirty="0">
                          <a:effectLst/>
                        </a:rPr>
                        <a:t>0.23**</a:t>
                      </a:r>
                    </a:p>
                    <a:p>
                      <a:pPr algn="ctr">
                        <a:lnSpc>
                          <a:spcPct val="115000"/>
                        </a:lnSpc>
                        <a:spcAft>
                          <a:spcPts val="0"/>
                        </a:spcAft>
                      </a:pPr>
                      <a:r>
                        <a:rPr lang="fr-FR" sz="1100" dirty="0">
                          <a:effectLst/>
                        </a:rPr>
                        <a:t>(0.04)</a:t>
                      </a:r>
                      <a:endParaRPr lang="fr-FR" sz="1100" dirty="0">
                        <a:effectLst/>
                        <a:latin typeface="Calibri"/>
                        <a:ea typeface="Calibri"/>
                        <a:cs typeface="Times New Roman"/>
                      </a:endParaRPr>
                    </a:p>
                  </a:txBody>
                  <a:tcPr marL="66445" marR="66445" marT="0" marB="0" anchor="ctr">
                    <a:solidFill>
                      <a:srgbClr val="C00000">
                        <a:alpha val="52000"/>
                      </a:srgbClr>
                    </a:solidFill>
                  </a:tcPr>
                </a:tc>
                <a:tc>
                  <a:txBody>
                    <a:bodyPr/>
                    <a:lstStyle/>
                    <a:p>
                      <a:pPr algn="ctr">
                        <a:lnSpc>
                          <a:spcPct val="115000"/>
                        </a:lnSpc>
                        <a:spcAft>
                          <a:spcPts val="0"/>
                        </a:spcAft>
                      </a:pPr>
                      <a:r>
                        <a:rPr lang="fr-FR" sz="1100" b="0" dirty="0">
                          <a:solidFill>
                            <a:schemeClr val="tx1"/>
                          </a:solidFill>
                          <a:effectLst/>
                        </a:rPr>
                        <a:t>0.00</a:t>
                      </a:r>
                    </a:p>
                    <a:p>
                      <a:pPr algn="ctr">
                        <a:lnSpc>
                          <a:spcPct val="115000"/>
                        </a:lnSpc>
                        <a:spcAft>
                          <a:spcPts val="0"/>
                        </a:spcAft>
                      </a:pPr>
                      <a:r>
                        <a:rPr lang="fr-FR" sz="1100" b="0" dirty="0">
                          <a:solidFill>
                            <a:schemeClr val="tx1"/>
                          </a:solidFill>
                          <a:effectLst/>
                        </a:rPr>
                        <a:t>(0.06)</a:t>
                      </a:r>
                      <a:endParaRPr lang="fr-FR" sz="1100" b="0" dirty="0">
                        <a:solidFill>
                          <a:schemeClr val="tx1"/>
                        </a:solidFill>
                        <a:effectLst/>
                        <a:latin typeface="Calibri"/>
                        <a:ea typeface="Calibri"/>
                        <a:cs typeface="Times New Roman"/>
                      </a:endParaRPr>
                    </a:p>
                  </a:txBody>
                  <a:tcPr marL="66445" marR="66445" marT="0" marB="0" anchor="ctr">
                    <a:solidFill>
                      <a:schemeClr val="bg2">
                        <a:alpha val="52000"/>
                      </a:schemeClr>
                    </a:solidFill>
                  </a:tcPr>
                </a:tc>
              </a:tr>
              <a:tr h="428205">
                <a:tc>
                  <a:txBody>
                    <a:bodyPr/>
                    <a:lstStyle/>
                    <a:p>
                      <a:pPr algn="ctr">
                        <a:lnSpc>
                          <a:spcPct val="115000"/>
                        </a:lnSpc>
                        <a:spcAft>
                          <a:spcPts val="0"/>
                        </a:spcAft>
                      </a:pPr>
                      <a:r>
                        <a:rPr lang="fr-FR" sz="1100">
                          <a:effectLst/>
                        </a:rPr>
                        <a:t>Café conv.  θ</a:t>
                      </a:r>
                      <a:r>
                        <a:rPr lang="fr-FR" sz="1100" baseline="-25000">
                          <a:effectLst/>
                        </a:rPr>
                        <a:t>4j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-0.10**</a:t>
                      </a:r>
                    </a:p>
                    <a:p>
                      <a:pPr algn="ctr">
                        <a:lnSpc>
                          <a:spcPct val="115000"/>
                        </a:lnSpc>
                        <a:spcAft>
                          <a:spcPts val="0"/>
                        </a:spcAft>
                      </a:pPr>
                      <a:r>
                        <a:rPr lang="fr-FR" sz="1100">
                          <a:effectLst/>
                        </a:rPr>
                        <a:t>(0.04)</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0.67**</a:t>
                      </a:r>
                    </a:p>
                    <a:p>
                      <a:pPr algn="ctr">
                        <a:lnSpc>
                          <a:spcPct val="115000"/>
                        </a:lnSpc>
                        <a:spcAft>
                          <a:spcPts val="0"/>
                        </a:spcAft>
                      </a:pPr>
                      <a:r>
                        <a:rPr lang="fr-FR" sz="1100">
                          <a:effectLst/>
                        </a:rPr>
                        <a:t>(0.04)</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0.77**</a:t>
                      </a:r>
                    </a:p>
                    <a:p>
                      <a:pPr algn="ctr">
                        <a:lnSpc>
                          <a:spcPct val="115000"/>
                        </a:lnSpc>
                        <a:spcAft>
                          <a:spcPts val="0"/>
                        </a:spcAft>
                      </a:pPr>
                      <a:r>
                        <a:rPr lang="fr-FR" sz="1100">
                          <a:effectLst/>
                        </a:rPr>
                        <a:t>(0.07)</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 </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effectLst/>
                        </a:rPr>
                        <a:t>0.45**</a:t>
                      </a:r>
                    </a:p>
                    <a:p>
                      <a:pPr algn="ctr">
                        <a:lnSpc>
                          <a:spcPct val="115000"/>
                        </a:lnSpc>
                        <a:spcAft>
                          <a:spcPts val="0"/>
                        </a:spcAft>
                      </a:pPr>
                      <a:r>
                        <a:rPr lang="fr-FR" sz="1100" dirty="0">
                          <a:effectLst/>
                        </a:rPr>
                        <a:t>(0.03)</a:t>
                      </a:r>
                      <a:endParaRPr lang="fr-FR" sz="1100" dirty="0">
                        <a:effectLst/>
                        <a:latin typeface="Calibri"/>
                        <a:ea typeface="Calibri"/>
                        <a:cs typeface="Times New Roman"/>
                      </a:endParaRPr>
                    </a:p>
                  </a:txBody>
                  <a:tcPr marL="66445" marR="66445" marT="0" marB="0" anchor="ctr">
                    <a:solidFill>
                      <a:schemeClr val="bg2"/>
                    </a:solidFill>
                  </a:tcPr>
                </a:tc>
                <a:tc>
                  <a:txBody>
                    <a:bodyPr/>
                    <a:lstStyle/>
                    <a:p>
                      <a:pPr algn="ctr">
                        <a:lnSpc>
                          <a:spcPct val="115000"/>
                        </a:lnSpc>
                        <a:spcAft>
                          <a:spcPts val="0"/>
                        </a:spcAft>
                      </a:pPr>
                      <a:r>
                        <a:rPr lang="fr-FR" sz="1100" dirty="0">
                          <a:effectLst/>
                        </a:rPr>
                        <a:t>0.56**</a:t>
                      </a:r>
                    </a:p>
                    <a:p>
                      <a:pPr algn="ctr">
                        <a:lnSpc>
                          <a:spcPct val="115000"/>
                        </a:lnSpc>
                        <a:spcAft>
                          <a:spcPts val="0"/>
                        </a:spcAft>
                      </a:pPr>
                      <a:r>
                        <a:rPr lang="fr-FR" sz="1100" dirty="0">
                          <a:effectLst/>
                        </a:rPr>
                        <a:t>(0.4)</a:t>
                      </a:r>
                      <a:endParaRPr lang="fr-FR" sz="1100" dirty="0">
                        <a:effectLst/>
                        <a:latin typeface="Calibri"/>
                        <a:ea typeface="Calibri"/>
                        <a:cs typeface="Times New Roman"/>
                      </a:endParaRPr>
                    </a:p>
                  </a:txBody>
                  <a:tcPr marL="66445" marR="66445" marT="0" marB="0" anchor="ctr">
                    <a:solidFill>
                      <a:srgbClr val="FFC000"/>
                    </a:solidFill>
                  </a:tcPr>
                </a:tc>
                <a:tc>
                  <a:txBody>
                    <a:bodyPr/>
                    <a:lstStyle/>
                    <a:p>
                      <a:pPr algn="ctr">
                        <a:lnSpc>
                          <a:spcPct val="115000"/>
                        </a:lnSpc>
                        <a:spcAft>
                          <a:spcPts val="0"/>
                        </a:spcAft>
                      </a:pPr>
                      <a:r>
                        <a:rPr lang="fr-FR" sz="1100" dirty="0">
                          <a:effectLst/>
                        </a:rPr>
                        <a:t>0.34**</a:t>
                      </a:r>
                    </a:p>
                    <a:p>
                      <a:pPr algn="ctr">
                        <a:lnSpc>
                          <a:spcPct val="115000"/>
                        </a:lnSpc>
                        <a:spcAft>
                          <a:spcPts val="0"/>
                        </a:spcAft>
                      </a:pPr>
                      <a:r>
                        <a:rPr lang="fr-FR" sz="1100" dirty="0">
                          <a:effectLst/>
                        </a:rPr>
                        <a:t>(0.04)</a:t>
                      </a:r>
                      <a:endParaRPr lang="fr-FR" sz="1100" dirty="0">
                        <a:effectLst/>
                        <a:latin typeface="Calibri"/>
                        <a:ea typeface="Calibri"/>
                        <a:cs typeface="Times New Roman"/>
                      </a:endParaRPr>
                    </a:p>
                  </a:txBody>
                  <a:tcPr marL="66445" marR="66445" marT="0" marB="0" anchor="ctr">
                    <a:solidFill>
                      <a:schemeClr val="bg2">
                        <a:alpha val="52000"/>
                      </a:schemeClr>
                    </a:solidFill>
                  </a:tcPr>
                </a:tc>
                <a:tc>
                  <a:txBody>
                    <a:bodyPr/>
                    <a:lstStyle/>
                    <a:p>
                      <a:pPr algn="ctr">
                        <a:lnSpc>
                          <a:spcPct val="115000"/>
                        </a:lnSpc>
                        <a:spcAft>
                          <a:spcPts val="0"/>
                        </a:spcAft>
                      </a:pPr>
                      <a:r>
                        <a:rPr lang="fr-FR" sz="1100" b="0" dirty="0">
                          <a:solidFill>
                            <a:schemeClr val="tx1"/>
                          </a:solidFill>
                          <a:effectLst/>
                        </a:rPr>
                        <a:t>0.72**</a:t>
                      </a:r>
                    </a:p>
                    <a:p>
                      <a:pPr algn="ctr">
                        <a:lnSpc>
                          <a:spcPct val="115000"/>
                        </a:lnSpc>
                        <a:spcAft>
                          <a:spcPts val="0"/>
                        </a:spcAft>
                      </a:pPr>
                      <a:r>
                        <a:rPr lang="fr-FR" sz="1100" b="0" dirty="0">
                          <a:solidFill>
                            <a:schemeClr val="tx1"/>
                          </a:solidFill>
                          <a:effectLst/>
                        </a:rPr>
                        <a:t>(0.04)</a:t>
                      </a:r>
                      <a:endParaRPr lang="fr-FR" sz="1100" b="0" dirty="0">
                        <a:solidFill>
                          <a:schemeClr val="tx1"/>
                        </a:solidFill>
                        <a:effectLst/>
                        <a:latin typeface="Calibri"/>
                        <a:ea typeface="Calibri"/>
                        <a:cs typeface="Times New Roman"/>
                      </a:endParaRPr>
                    </a:p>
                  </a:txBody>
                  <a:tcPr marL="66445" marR="66445" marT="0" marB="0" anchor="ctr">
                    <a:solidFill>
                      <a:srgbClr val="C00000">
                        <a:alpha val="52000"/>
                      </a:srgbClr>
                    </a:solidFill>
                  </a:tcPr>
                </a:tc>
              </a:tr>
              <a:tr h="428205">
                <a:tc>
                  <a:txBody>
                    <a:bodyPr/>
                    <a:lstStyle/>
                    <a:p>
                      <a:pPr algn="ctr">
                        <a:lnSpc>
                          <a:spcPct val="115000"/>
                        </a:lnSpc>
                        <a:spcAft>
                          <a:spcPts val="0"/>
                        </a:spcAft>
                      </a:pPr>
                      <a:r>
                        <a:rPr lang="fr-FR" sz="1100">
                          <a:effectLst/>
                        </a:rPr>
                        <a:t>Margarine </a:t>
                      </a:r>
                      <a:r>
                        <a:rPr lang="fr-FR" sz="1100">
                          <a:effectLst/>
                          <a:sym typeface="Symbol"/>
                        </a:rPr>
                        <a:t></a:t>
                      </a:r>
                      <a:r>
                        <a:rPr lang="fr-FR" sz="1100">
                          <a:effectLst/>
                        </a:rPr>
                        <a:t> 3-6 θ</a:t>
                      </a:r>
                      <a:r>
                        <a:rPr lang="fr-FR" sz="1100" baseline="-25000">
                          <a:effectLst/>
                        </a:rPr>
                        <a:t>5j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effectLst/>
                        </a:rPr>
                        <a:t>0.34**</a:t>
                      </a:r>
                    </a:p>
                    <a:p>
                      <a:pPr algn="ctr">
                        <a:lnSpc>
                          <a:spcPct val="115000"/>
                        </a:lnSpc>
                        <a:spcAft>
                          <a:spcPts val="0"/>
                        </a:spcAft>
                      </a:pPr>
                      <a:r>
                        <a:rPr lang="fr-FR" sz="1100" dirty="0">
                          <a:effectLst/>
                        </a:rPr>
                        <a:t>(0.04)</a:t>
                      </a:r>
                      <a:endParaRPr lang="fr-FR" sz="1100" dirty="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0.45**</a:t>
                      </a:r>
                    </a:p>
                    <a:p>
                      <a:pPr algn="ctr">
                        <a:lnSpc>
                          <a:spcPct val="115000"/>
                        </a:lnSpc>
                        <a:spcAft>
                          <a:spcPts val="0"/>
                        </a:spcAft>
                      </a:pPr>
                      <a:r>
                        <a:rPr lang="fr-FR" sz="1100">
                          <a:effectLst/>
                        </a:rPr>
                        <a:t>(0.04)</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0.15**</a:t>
                      </a:r>
                    </a:p>
                    <a:p>
                      <a:pPr algn="ctr">
                        <a:lnSpc>
                          <a:spcPct val="115000"/>
                        </a:lnSpc>
                        <a:spcAft>
                          <a:spcPts val="0"/>
                        </a:spcAft>
                      </a:pPr>
                      <a:r>
                        <a:rPr lang="fr-FR" sz="1100">
                          <a:effectLst/>
                        </a:rPr>
                        <a:t>(0.04)</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effectLst/>
                        </a:rPr>
                        <a:t>0.45**</a:t>
                      </a:r>
                    </a:p>
                    <a:p>
                      <a:pPr algn="ctr">
                        <a:lnSpc>
                          <a:spcPct val="115000"/>
                        </a:lnSpc>
                        <a:spcAft>
                          <a:spcPts val="0"/>
                        </a:spcAft>
                      </a:pPr>
                      <a:r>
                        <a:rPr lang="fr-FR" sz="1100" dirty="0">
                          <a:effectLst/>
                        </a:rPr>
                        <a:t>(0.03)</a:t>
                      </a:r>
                      <a:endParaRPr lang="fr-FR" sz="1100" dirty="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effectLst/>
                        </a:rPr>
                        <a:t> </a:t>
                      </a:r>
                      <a:endParaRPr lang="fr-FR" sz="1100" dirty="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0.82**</a:t>
                      </a:r>
                    </a:p>
                    <a:p>
                      <a:pPr algn="ctr">
                        <a:lnSpc>
                          <a:spcPct val="115000"/>
                        </a:lnSpc>
                        <a:spcAft>
                          <a:spcPts val="0"/>
                        </a:spcAft>
                      </a:pPr>
                      <a:r>
                        <a:rPr lang="fr-FR" sz="1100">
                          <a:effectLst/>
                        </a:rPr>
                        <a:t>(0.03)</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effectLst/>
                        </a:rPr>
                        <a:t>0.41**</a:t>
                      </a:r>
                    </a:p>
                    <a:p>
                      <a:pPr algn="ctr">
                        <a:lnSpc>
                          <a:spcPct val="115000"/>
                        </a:lnSpc>
                        <a:spcAft>
                          <a:spcPts val="0"/>
                        </a:spcAft>
                      </a:pPr>
                      <a:r>
                        <a:rPr lang="fr-FR" sz="1100" dirty="0">
                          <a:effectLst/>
                        </a:rPr>
                        <a:t>(0.03)</a:t>
                      </a:r>
                      <a:endParaRPr lang="fr-FR" sz="1100" dirty="0">
                        <a:effectLst/>
                        <a:latin typeface="Calibri"/>
                        <a:ea typeface="Calibri"/>
                        <a:cs typeface="Times New Roman"/>
                      </a:endParaRPr>
                    </a:p>
                  </a:txBody>
                  <a:tcPr marL="66445" marR="66445" marT="0" marB="0" anchor="ctr">
                    <a:solidFill>
                      <a:srgbClr val="00B050"/>
                    </a:solidFill>
                  </a:tcPr>
                </a:tc>
                <a:tc>
                  <a:txBody>
                    <a:bodyPr/>
                    <a:lstStyle/>
                    <a:p>
                      <a:pPr algn="ctr">
                        <a:lnSpc>
                          <a:spcPct val="115000"/>
                        </a:lnSpc>
                        <a:spcAft>
                          <a:spcPts val="0"/>
                        </a:spcAft>
                      </a:pPr>
                      <a:r>
                        <a:rPr lang="fr-FR" sz="1100" b="0" dirty="0">
                          <a:solidFill>
                            <a:schemeClr val="tx1"/>
                          </a:solidFill>
                          <a:effectLst/>
                        </a:rPr>
                        <a:t>0.20**</a:t>
                      </a:r>
                    </a:p>
                    <a:p>
                      <a:pPr algn="ctr">
                        <a:lnSpc>
                          <a:spcPct val="115000"/>
                        </a:lnSpc>
                        <a:spcAft>
                          <a:spcPts val="0"/>
                        </a:spcAft>
                      </a:pPr>
                      <a:r>
                        <a:rPr lang="fr-FR" sz="1100" b="0" dirty="0">
                          <a:solidFill>
                            <a:schemeClr val="tx1"/>
                          </a:solidFill>
                          <a:effectLst/>
                        </a:rPr>
                        <a:t>(0.04)</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r>
              <a:tr h="428205">
                <a:tc>
                  <a:txBody>
                    <a:bodyPr/>
                    <a:lstStyle/>
                    <a:p>
                      <a:pPr algn="ctr">
                        <a:lnSpc>
                          <a:spcPct val="115000"/>
                        </a:lnSpc>
                        <a:spcAft>
                          <a:spcPts val="0"/>
                        </a:spcAft>
                      </a:pPr>
                      <a:r>
                        <a:rPr lang="fr-FR" sz="1100">
                          <a:effectLst/>
                        </a:rPr>
                        <a:t>Margarine conv. θ</a:t>
                      </a:r>
                      <a:r>
                        <a:rPr lang="fr-FR" sz="1100" baseline="-25000">
                          <a:effectLst/>
                        </a:rPr>
                        <a:t>6j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-0.37**</a:t>
                      </a:r>
                    </a:p>
                    <a:p>
                      <a:pPr algn="ctr">
                        <a:lnSpc>
                          <a:spcPct val="115000"/>
                        </a:lnSpc>
                        <a:spcAft>
                          <a:spcPts val="0"/>
                        </a:spcAft>
                      </a:pPr>
                      <a:r>
                        <a:rPr lang="fr-FR" sz="1100">
                          <a:effectLst/>
                        </a:rPr>
                        <a:t>(0.04)</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0.39**</a:t>
                      </a:r>
                    </a:p>
                    <a:p>
                      <a:pPr algn="ctr">
                        <a:lnSpc>
                          <a:spcPct val="115000"/>
                        </a:lnSpc>
                        <a:spcAft>
                          <a:spcPts val="0"/>
                        </a:spcAft>
                      </a:pPr>
                      <a:r>
                        <a:rPr lang="fr-FR" sz="1100">
                          <a:effectLst/>
                        </a:rPr>
                        <a:t>(0.04)</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-0.07**</a:t>
                      </a:r>
                    </a:p>
                    <a:p>
                      <a:pPr algn="ctr">
                        <a:lnSpc>
                          <a:spcPct val="115000"/>
                        </a:lnSpc>
                        <a:spcAft>
                          <a:spcPts val="0"/>
                        </a:spcAft>
                      </a:pPr>
                      <a:r>
                        <a:rPr lang="fr-FR" sz="1100">
                          <a:effectLst/>
                        </a:rPr>
                        <a:t>(0.04)</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0.56**</a:t>
                      </a:r>
                    </a:p>
                    <a:p>
                      <a:pPr algn="ctr">
                        <a:lnSpc>
                          <a:spcPct val="115000"/>
                        </a:lnSpc>
                        <a:spcAft>
                          <a:spcPts val="0"/>
                        </a:spcAft>
                      </a:pPr>
                      <a:r>
                        <a:rPr lang="fr-FR" sz="1100">
                          <a:effectLst/>
                        </a:rPr>
                        <a:t>(0.4)</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0.82**</a:t>
                      </a:r>
                    </a:p>
                    <a:p>
                      <a:pPr algn="ctr">
                        <a:lnSpc>
                          <a:spcPct val="115000"/>
                        </a:lnSpc>
                        <a:spcAft>
                          <a:spcPts val="0"/>
                        </a:spcAft>
                      </a:pPr>
                      <a:r>
                        <a:rPr lang="fr-FR" sz="1100">
                          <a:effectLst/>
                        </a:rPr>
                        <a:t>(0.03)</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 </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effectLst/>
                        </a:rPr>
                        <a:t>-0.00</a:t>
                      </a:r>
                    </a:p>
                    <a:p>
                      <a:pPr algn="ctr">
                        <a:lnSpc>
                          <a:spcPct val="115000"/>
                        </a:lnSpc>
                        <a:spcAft>
                          <a:spcPts val="0"/>
                        </a:spcAft>
                      </a:pPr>
                      <a:r>
                        <a:rPr lang="fr-FR" sz="1100" dirty="0">
                          <a:effectLst/>
                        </a:rPr>
                        <a:t>(0.03)</a:t>
                      </a:r>
                      <a:endParaRPr lang="fr-FR" sz="1100" dirty="0">
                        <a:effectLst/>
                        <a:latin typeface="Calibri"/>
                        <a:ea typeface="Calibri"/>
                        <a:cs typeface="Times New Roman"/>
                      </a:endParaRPr>
                    </a:p>
                  </a:txBody>
                  <a:tcPr marL="66445" marR="66445" marT="0" marB="0" anchor="ctr">
                    <a:solidFill>
                      <a:schemeClr val="bg2"/>
                    </a:solidFill>
                  </a:tcPr>
                </a:tc>
                <a:tc>
                  <a:txBody>
                    <a:bodyPr/>
                    <a:lstStyle/>
                    <a:p>
                      <a:pPr algn="ctr">
                        <a:lnSpc>
                          <a:spcPct val="115000"/>
                        </a:lnSpc>
                        <a:spcAft>
                          <a:spcPts val="0"/>
                        </a:spcAft>
                      </a:pPr>
                      <a:r>
                        <a:rPr lang="fr-FR" sz="1100" b="0" dirty="0">
                          <a:solidFill>
                            <a:schemeClr val="tx1"/>
                          </a:solidFill>
                          <a:effectLst/>
                        </a:rPr>
                        <a:t>0.60**</a:t>
                      </a:r>
                    </a:p>
                    <a:p>
                      <a:pPr algn="ctr">
                        <a:lnSpc>
                          <a:spcPct val="115000"/>
                        </a:lnSpc>
                        <a:spcAft>
                          <a:spcPts val="0"/>
                        </a:spcAft>
                      </a:pPr>
                      <a:r>
                        <a:rPr lang="fr-FR" sz="1100" b="0" dirty="0">
                          <a:solidFill>
                            <a:schemeClr val="tx1"/>
                          </a:solidFill>
                          <a:effectLst/>
                        </a:rPr>
                        <a:t>(0.04)</a:t>
                      </a:r>
                      <a:endParaRPr lang="fr-FR" sz="1100" b="0" dirty="0">
                        <a:solidFill>
                          <a:schemeClr val="tx1"/>
                        </a:solidFill>
                        <a:effectLst/>
                        <a:latin typeface="Calibri"/>
                        <a:ea typeface="Calibri"/>
                        <a:cs typeface="Times New Roman"/>
                      </a:endParaRPr>
                    </a:p>
                  </a:txBody>
                  <a:tcPr marL="66445" marR="66445" marT="0" marB="0" anchor="ctr">
                    <a:solidFill>
                      <a:srgbClr val="00B050"/>
                    </a:solidFill>
                  </a:tcPr>
                </a:tc>
              </a:tr>
              <a:tr h="428205">
                <a:tc>
                  <a:txBody>
                    <a:bodyPr/>
                    <a:lstStyle/>
                    <a:p>
                      <a:pPr algn="ctr">
                        <a:lnSpc>
                          <a:spcPct val="115000"/>
                        </a:lnSpc>
                        <a:spcAft>
                          <a:spcPts val="0"/>
                        </a:spcAft>
                      </a:pPr>
                      <a:r>
                        <a:rPr lang="fr-FR" sz="1100">
                          <a:effectLst/>
                        </a:rPr>
                        <a:t>Jambon qualité θ</a:t>
                      </a:r>
                      <a:r>
                        <a:rPr lang="fr-FR" sz="1100" baseline="-25000">
                          <a:effectLst/>
                        </a:rPr>
                        <a:t>7j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0.61**</a:t>
                      </a:r>
                    </a:p>
                    <a:p>
                      <a:pPr algn="ctr">
                        <a:lnSpc>
                          <a:spcPct val="115000"/>
                        </a:lnSpc>
                        <a:spcAft>
                          <a:spcPts val="0"/>
                        </a:spcAft>
                      </a:pPr>
                      <a:r>
                        <a:rPr lang="fr-FR" sz="1100">
                          <a:effectLst/>
                        </a:rPr>
                        <a:t>(0.04)</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0.51**</a:t>
                      </a:r>
                    </a:p>
                    <a:p>
                      <a:pPr algn="ctr">
                        <a:lnSpc>
                          <a:spcPct val="115000"/>
                        </a:lnSpc>
                        <a:spcAft>
                          <a:spcPts val="0"/>
                        </a:spcAft>
                      </a:pPr>
                      <a:r>
                        <a:rPr lang="fr-FR" sz="1100">
                          <a:effectLst/>
                        </a:rPr>
                        <a:t>(0.05)</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0.23**</a:t>
                      </a:r>
                    </a:p>
                    <a:p>
                      <a:pPr algn="ctr">
                        <a:lnSpc>
                          <a:spcPct val="115000"/>
                        </a:lnSpc>
                        <a:spcAft>
                          <a:spcPts val="0"/>
                        </a:spcAft>
                      </a:pPr>
                      <a:r>
                        <a:rPr lang="fr-FR" sz="1100">
                          <a:effectLst/>
                        </a:rPr>
                        <a:t>(0.04)</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0.34**</a:t>
                      </a:r>
                    </a:p>
                    <a:p>
                      <a:pPr algn="ctr">
                        <a:lnSpc>
                          <a:spcPct val="115000"/>
                        </a:lnSpc>
                        <a:spcAft>
                          <a:spcPts val="0"/>
                        </a:spcAft>
                      </a:pPr>
                      <a:r>
                        <a:rPr lang="fr-FR" sz="1100">
                          <a:effectLst/>
                        </a:rPr>
                        <a:t>(0.04)</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0.41**</a:t>
                      </a:r>
                    </a:p>
                    <a:p>
                      <a:pPr algn="ctr">
                        <a:lnSpc>
                          <a:spcPct val="115000"/>
                        </a:lnSpc>
                        <a:spcAft>
                          <a:spcPts val="0"/>
                        </a:spcAft>
                      </a:pPr>
                      <a:r>
                        <a:rPr lang="fr-FR" sz="1100">
                          <a:effectLst/>
                        </a:rPr>
                        <a:t>(0.03)</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effectLst/>
                        </a:rPr>
                        <a:t>-0.00</a:t>
                      </a:r>
                    </a:p>
                    <a:p>
                      <a:pPr algn="ctr">
                        <a:lnSpc>
                          <a:spcPct val="115000"/>
                        </a:lnSpc>
                        <a:spcAft>
                          <a:spcPts val="0"/>
                        </a:spcAft>
                      </a:pPr>
                      <a:r>
                        <a:rPr lang="fr-FR" sz="1100">
                          <a:effectLst/>
                        </a:rPr>
                        <a:t>(0.03)</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effectLst/>
                        </a:rPr>
                        <a:t> </a:t>
                      </a:r>
                      <a:endParaRPr lang="fr-FR" sz="1100" dirty="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dirty="0">
                          <a:solidFill>
                            <a:schemeClr val="tx1"/>
                          </a:solidFill>
                          <a:effectLst/>
                        </a:rPr>
                        <a:t>1.30**</a:t>
                      </a:r>
                    </a:p>
                    <a:p>
                      <a:pPr algn="ctr">
                        <a:lnSpc>
                          <a:spcPct val="115000"/>
                        </a:lnSpc>
                        <a:spcAft>
                          <a:spcPts val="0"/>
                        </a:spcAft>
                      </a:pPr>
                      <a:r>
                        <a:rPr lang="fr-FR" sz="1100" b="0" dirty="0">
                          <a:solidFill>
                            <a:schemeClr val="tx1"/>
                          </a:solidFill>
                          <a:effectLst/>
                        </a:rPr>
                        <a:t>(0.05)</a:t>
                      </a:r>
                      <a:endParaRPr lang="fr-FR" sz="1100" b="0" dirty="0">
                        <a:solidFill>
                          <a:schemeClr val="tx1"/>
                        </a:solidFill>
                        <a:effectLst/>
                        <a:latin typeface="Calibri"/>
                        <a:ea typeface="Calibri"/>
                        <a:cs typeface="Times New Roman"/>
                      </a:endParaRPr>
                    </a:p>
                  </a:txBody>
                  <a:tcPr marL="66445" marR="66445" marT="0" marB="0" anchor="ctr">
                    <a:solidFill>
                      <a:schemeClr val="accent6">
                        <a:lumMod val="20000"/>
                        <a:lumOff val="80000"/>
                      </a:schemeClr>
                    </a:solidFill>
                  </a:tcPr>
                </a:tc>
              </a:tr>
              <a:tr h="428205">
                <a:tc>
                  <a:txBody>
                    <a:bodyPr/>
                    <a:lstStyle/>
                    <a:p>
                      <a:pPr algn="ctr">
                        <a:lnSpc>
                          <a:spcPct val="115000"/>
                        </a:lnSpc>
                        <a:spcAft>
                          <a:spcPts val="0"/>
                        </a:spcAft>
                      </a:pPr>
                      <a:r>
                        <a:rPr lang="fr-FR" sz="1100">
                          <a:effectLst/>
                        </a:rPr>
                        <a:t>Jambon conv. θ</a:t>
                      </a:r>
                      <a:r>
                        <a:rPr lang="fr-FR" sz="1100" baseline="-25000">
                          <a:effectLst/>
                        </a:rPr>
                        <a:t>8j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a:solidFill>
                            <a:schemeClr val="tx1"/>
                          </a:solidFill>
                          <a:effectLst/>
                        </a:rPr>
                        <a:t>-0.33**</a:t>
                      </a:r>
                    </a:p>
                    <a:p>
                      <a:pPr algn="ctr">
                        <a:lnSpc>
                          <a:spcPct val="115000"/>
                        </a:lnSpc>
                        <a:spcAft>
                          <a:spcPts val="0"/>
                        </a:spcAft>
                      </a:pPr>
                      <a:r>
                        <a:rPr lang="fr-FR" sz="1100" b="0">
                          <a:solidFill>
                            <a:schemeClr val="tx1"/>
                          </a:solidFill>
                          <a:effectLst/>
                        </a:rPr>
                        <a:t>(0.05)</a:t>
                      </a:r>
                      <a:endParaRPr lang="fr-FR" sz="1100" b="0">
                        <a:solidFill>
                          <a:schemeClr val="tx1"/>
                        </a:solidFill>
                        <a:effectLst/>
                        <a:latin typeface="Calibri"/>
                        <a:ea typeface="Calibri"/>
                        <a:cs typeface="Times New Roman"/>
                      </a:endParaRPr>
                    </a:p>
                  </a:txBody>
                  <a:tcPr marL="66445" marR="66445" marT="0" marB="0" anchor="ctr">
                    <a:solidFill>
                      <a:schemeClr val="bg1">
                        <a:lumMod val="75000"/>
                      </a:schemeClr>
                    </a:solidFill>
                  </a:tcPr>
                </a:tc>
                <a:tc>
                  <a:txBody>
                    <a:bodyPr/>
                    <a:lstStyle/>
                    <a:p>
                      <a:pPr algn="ctr">
                        <a:lnSpc>
                          <a:spcPct val="115000"/>
                        </a:lnSpc>
                        <a:spcAft>
                          <a:spcPts val="0"/>
                        </a:spcAft>
                      </a:pPr>
                      <a:r>
                        <a:rPr lang="fr-FR" sz="1100" b="0">
                          <a:solidFill>
                            <a:schemeClr val="tx1"/>
                          </a:solidFill>
                          <a:effectLst/>
                        </a:rPr>
                        <a:t>1.00**</a:t>
                      </a:r>
                    </a:p>
                    <a:p>
                      <a:pPr algn="ctr">
                        <a:lnSpc>
                          <a:spcPct val="115000"/>
                        </a:lnSpc>
                        <a:spcAft>
                          <a:spcPts val="0"/>
                        </a:spcAft>
                      </a:pPr>
                      <a:r>
                        <a:rPr lang="fr-FR" sz="1100" b="0">
                          <a:solidFill>
                            <a:schemeClr val="tx1"/>
                          </a:solidFill>
                          <a:effectLst/>
                        </a:rPr>
                        <a:t>(0.05)</a:t>
                      </a:r>
                      <a:endParaRPr lang="fr-FR" sz="1100" b="0">
                        <a:solidFill>
                          <a:schemeClr val="tx1"/>
                        </a:solidFill>
                        <a:effectLst/>
                        <a:latin typeface="Calibri"/>
                        <a:ea typeface="Calibri"/>
                        <a:cs typeface="Times New Roman"/>
                      </a:endParaRPr>
                    </a:p>
                  </a:txBody>
                  <a:tcPr marL="66445" marR="66445" marT="0" marB="0" anchor="ctr">
                    <a:solidFill>
                      <a:schemeClr val="bg1">
                        <a:lumMod val="75000"/>
                      </a:schemeClr>
                    </a:solidFill>
                  </a:tcPr>
                </a:tc>
                <a:tc>
                  <a:txBody>
                    <a:bodyPr/>
                    <a:lstStyle/>
                    <a:p>
                      <a:pPr algn="ctr">
                        <a:lnSpc>
                          <a:spcPct val="115000"/>
                        </a:lnSpc>
                        <a:spcAft>
                          <a:spcPts val="0"/>
                        </a:spcAft>
                      </a:pPr>
                      <a:r>
                        <a:rPr lang="fr-FR" sz="1100" b="0">
                          <a:solidFill>
                            <a:schemeClr val="tx1"/>
                          </a:solidFill>
                          <a:effectLst/>
                        </a:rPr>
                        <a:t>0.00</a:t>
                      </a:r>
                    </a:p>
                    <a:p>
                      <a:pPr algn="ctr">
                        <a:lnSpc>
                          <a:spcPct val="115000"/>
                        </a:lnSpc>
                        <a:spcAft>
                          <a:spcPts val="0"/>
                        </a:spcAft>
                      </a:pPr>
                      <a:r>
                        <a:rPr lang="fr-FR" sz="1100" b="0">
                          <a:solidFill>
                            <a:schemeClr val="tx1"/>
                          </a:solidFill>
                          <a:effectLst/>
                        </a:rPr>
                        <a:t>(0.06)</a:t>
                      </a:r>
                      <a:endParaRPr lang="fr-FR" sz="1100" b="0">
                        <a:solidFill>
                          <a:schemeClr val="tx1"/>
                        </a:solidFill>
                        <a:effectLst/>
                        <a:latin typeface="Calibri"/>
                        <a:ea typeface="Calibri"/>
                        <a:cs typeface="Times New Roman"/>
                      </a:endParaRPr>
                    </a:p>
                  </a:txBody>
                  <a:tcPr marL="66445" marR="66445" marT="0" marB="0" anchor="ctr">
                    <a:solidFill>
                      <a:schemeClr val="bg1">
                        <a:lumMod val="75000"/>
                      </a:schemeClr>
                    </a:solidFill>
                  </a:tcPr>
                </a:tc>
                <a:tc>
                  <a:txBody>
                    <a:bodyPr/>
                    <a:lstStyle/>
                    <a:p>
                      <a:pPr algn="ctr">
                        <a:lnSpc>
                          <a:spcPct val="115000"/>
                        </a:lnSpc>
                        <a:spcAft>
                          <a:spcPts val="0"/>
                        </a:spcAft>
                      </a:pPr>
                      <a:r>
                        <a:rPr lang="fr-FR" sz="1100" b="0">
                          <a:solidFill>
                            <a:schemeClr val="tx1"/>
                          </a:solidFill>
                          <a:effectLst/>
                        </a:rPr>
                        <a:t>0.72**</a:t>
                      </a:r>
                    </a:p>
                    <a:p>
                      <a:pPr algn="ctr">
                        <a:lnSpc>
                          <a:spcPct val="115000"/>
                        </a:lnSpc>
                        <a:spcAft>
                          <a:spcPts val="0"/>
                        </a:spcAft>
                      </a:pPr>
                      <a:r>
                        <a:rPr lang="fr-FR" sz="1100" b="0">
                          <a:solidFill>
                            <a:schemeClr val="tx1"/>
                          </a:solidFill>
                          <a:effectLst/>
                        </a:rPr>
                        <a:t>(0.04)</a:t>
                      </a:r>
                      <a:endParaRPr lang="fr-FR" sz="1100" b="0">
                        <a:solidFill>
                          <a:schemeClr val="tx1"/>
                        </a:solidFill>
                        <a:effectLst/>
                        <a:latin typeface="Calibri"/>
                        <a:ea typeface="Calibri"/>
                        <a:cs typeface="Times New Roman"/>
                      </a:endParaRPr>
                    </a:p>
                  </a:txBody>
                  <a:tcPr marL="66445" marR="66445" marT="0" marB="0" anchor="ctr">
                    <a:solidFill>
                      <a:schemeClr val="bg1">
                        <a:lumMod val="75000"/>
                      </a:schemeClr>
                    </a:solidFill>
                  </a:tcPr>
                </a:tc>
                <a:tc>
                  <a:txBody>
                    <a:bodyPr/>
                    <a:lstStyle/>
                    <a:p>
                      <a:pPr algn="ctr">
                        <a:lnSpc>
                          <a:spcPct val="115000"/>
                        </a:lnSpc>
                        <a:spcAft>
                          <a:spcPts val="0"/>
                        </a:spcAft>
                      </a:pPr>
                      <a:r>
                        <a:rPr lang="fr-FR" sz="1100" b="0">
                          <a:solidFill>
                            <a:schemeClr val="tx1"/>
                          </a:solidFill>
                          <a:effectLst/>
                        </a:rPr>
                        <a:t>0.20**</a:t>
                      </a:r>
                    </a:p>
                    <a:p>
                      <a:pPr algn="ctr">
                        <a:lnSpc>
                          <a:spcPct val="115000"/>
                        </a:lnSpc>
                        <a:spcAft>
                          <a:spcPts val="0"/>
                        </a:spcAft>
                      </a:pPr>
                      <a:r>
                        <a:rPr lang="fr-FR" sz="1100" b="0">
                          <a:solidFill>
                            <a:schemeClr val="tx1"/>
                          </a:solidFill>
                          <a:effectLst/>
                        </a:rPr>
                        <a:t>(0.04)</a:t>
                      </a:r>
                      <a:endParaRPr lang="fr-FR" sz="1100" b="0">
                        <a:solidFill>
                          <a:schemeClr val="tx1"/>
                        </a:solidFill>
                        <a:effectLst/>
                        <a:latin typeface="Calibri"/>
                        <a:ea typeface="Calibri"/>
                        <a:cs typeface="Times New Roman"/>
                      </a:endParaRPr>
                    </a:p>
                  </a:txBody>
                  <a:tcPr marL="66445" marR="66445" marT="0" marB="0" anchor="ctr">
                    <a:solidFill>
                      <a:schemeClr val="bg1">
                        <a:lumMod val="75000"/>
                      </a:schemeClr>
                    </a:solidFill>
                  </a:tcPr>
                </a:tc>
                <a:tc>
                  <a:txBody>
                    <a:bodyPr/>
                    <a:lstStyle/>
                    <a:p>
                      <a:pPr algn="ctr">
                        <a:lnSpc>
                          <a:spcPct val="115000"/>
                        </a:lnSpc>
                        <a:spcAft>
                          <a:spcPts val="0"/>
                        </a:spcAft>
                      </a:pPr>
                      <a:r>
                        <a:rPr lang="fr-FR" sz="1100" b="0">
                          <a:solidFill>
                            <a:schemeClr val="tx1"/>
                          </a:solidFill>
                          <a:effectLst/>
                        </a:rPr>
                        <a:t>0.60**</a:t>
                      </a:r>
                    </a:p>
                    <a:p>
                      <a:pPr algn="ctr">
                        <a:lnSpc>
                          <a:spcPct val="115000"/>
                        </a:lnSpc>
                        <a:spcAft>
                          <a:spcPts val="0"/>
                        </a:spcAft>
                      </a:pPr>
                      <a:r>
                        <a:rPr lang="fr-FR" sz="1100" b="0">
                          <a:solidFill>
                            <a:schemeClr val="tx1"/>
                          </a:solidFill>
                          <a:effectLst/>
                        </a:rPr>
                        <a:t>(0.04)</a:t>
                      </a:r>
                      <a:endParaRPr lang="fr-FR" sz="1100" b="0">
                        <a:solidFill>
                          <a:schemeClr val="tx1"/>
                        </a:solidFill>
                        <a:effectLst/>
                        <a:latin typeface="Calibri"/>
                        <a:ea typeface="Calibri"/>
                        <a:cs typeface="Times New Roman"/>
                      </a:endParaRPr>
                    </a:p>
                  </a:txBody>
                  <a:tcPr marL="66445" marR="66445" marT="0" marB="0" anchor="ctr">
                    <a:solidFill>
                      <a:schemeClr val="bg1">
                        <a:lumMod val="75000"/>
                      </a:schemeClr>
                    </a:solidFill>
                  </a:tcPr>
                </a:tc>
                <a:tc>
                  <a:txBody>
                    <a:bodyPr/>
                    <a:lstStyle/>
                    <a:p>
                      <a:pPr algn="ctr">
                        <a:lnSpc>
                          <a:spcPct val="115000"/>
                        </a:lnSpc>
                        <a:spcAft>
                          <a:spcPts val="0"/>
                        </a:spcAft>
                      </a:pPr>
                      <a:r>
                        <a:rPr lang="fr-FR" sz="1100" b="0">
                          <a:solidFill>
                            <a:schemeClr val="tx1"/>
                          </a:solidFill>
                          <a:effectLst/>
                        </a:rPr>
                        <a:t>1.30**</a:t>
                      </a:r>
                    </a:p>
                    <a:p>
                      <a:pPr algn="ctr">
                        <a:lnSpc>
                          <a:spcPct val="115000"/>
                        </a:lnSpc>
                        <a:spcAft>
                          <a:spcPts val="0"/>
                        </a:spcAft>
                      </a:pPr>
                      <a:r>
                        <a:rPr lang="fr-FR" sz="1100" b="0">
                          <a:solidFill>
                            <a:schemeClr val="tx1"/>
                          </a:solidFill>
                          <a:effectLst/>
                        </a:rPr>
                        <a:t>(0.05)</a:t>
                      </a:r>
                      <a:endParaRPr lang="fr-FR" sz="1100" b="0">
                        <a:solidFill>
                          <a:schemeClr val="tx1"/>
                        </a:solidFill>
                        <a:effectLst/>
                        <a:latin typeface="Calibri"/>
                        <a:ea typeface="Calibri"/>
                        <a:cs typeface="Times New Roman"/>
                      </a:endParaRPr>
                    </a:p>
                  </a:txBody>
                  <a:tcPr marL="66445" marR="66445" marT="0" marB="0" anchor="ctr">
                    <a:solidFill>
                      <a:schemeClr val="bg1">
                        <a:lumMod val="75000"/>
                      </a:schemeClr>
                    </a:solidFill>
                  </a:tcPr>
                </a:tc>
                <a:tc>
                  <a:txBody>
                    <a:bodyPr/>
                    <a:lstStyle/>
                    <a:p>
                      <a:pPr algn="ctr">
                        <a:lnSpc>
                          <a:spcPct val="115000"/>
                        </a:lnSpc>
                        <a:spcAft>
                          <a:spcPts val="0"/>
                        </a:spcAft>
                      </a:pPr>
                      <a:r>
                        <a:rPr lang="fr-FR" sz="1100" b="0" dirty="0">
                          <a:solidFill>
                            <a:schemeClr val="tx1"/>
                          </a:solidFill>
                          <a:effectLst/>
                        </a:rPr>
                        <a:t> </a:t>
                      </a:r>
                      <a:endParaRPr lang="fr-FR" sz="1100" b="0" dirty="0">
                        <a:solidFill>
                          <a:schemeClr val="tx1"/>
                        </a:solidFill>
                        <a:effectLst/>
                        <a:latin typeface="Calibri"/>
                        <a:ea typeface="Calibri"/>
                        <a:cs typeface="Times New Roman"/>
                      </a:endParaRPr>
                    </a:p>
                  </a:txBody>
                  <a:tcPr marL="66445" marR="66445" marT="0" marB="0" anchor="ctr">
                    <a:solidFill>
                      <a:schemeClr val="bg1">
                        <a:lumMod val="75000"/>
                      </a:schemeClr>
                    </a:solidFill>
                  </a:tcPr>
                </a:tc>
              </a:tr>
            </a:tbl>
          </a:graphicData>
        </a:graphic>
      </p:graphicFrame>
    </p:spTree>
    <p:extLst>
      <p:ext uri="{BB962C8B-B14F-4D97-AF65-F5344CB8AC3E}">
        <p14:creationId xmlns:p14="http://schemas.microsoft.com/office/powerpoint/2010/main" val="25857848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Résultats : Modèle de base</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14</a:t>
            </a:fld>
            <a:endParaRPr lang="fr-FR">
              <a:solidFill>
                <a:schemeClr val="tx1"/>
              </a:solidFill>
              <a:latin typeface="Arial" pitchFamily="34" charset="0"/>
            </a:endParaRPr>
          </a:p>
        </p:txBody>
      </p:sp>
      <p:graphicFrame>
        <p:nvGraphicFramePr>
          <p:cNvPr id="5" name="Tableau 4"/>
          <p:cNvGraphicFramePr>
            <a:graphicFrameLocks noGrp="1"/>
          </p:cNvGraphicFramePr>
          <p:nvPr>
            <p:extLst>
              <p:ext uri="{D42A27DB-BD31-4B8C-83A1-F6EECF244321}">
                <p14:modId xmlns:p14="http://schemas.microsoft.com/office/powerpoint/2010/main" val="978425852"/>
              </p:ext>
            </p:extLst>
          </p:nvPr>
        </p:nvGraphicFramePr>
        <p:xfrm>
          <a:off x="519783" y="1837209"/>
          <a:ext cx="9361041" cy="5184575"/>
        </p:xfrm>
        <a:graphic>
          <a:graphicData uri="http://schemas.openxmlformats.org/drawingml/2006/table">
            <a:tbl>
              <a:tblPr firstRow="1" firstCol="1" lastRow="1" lastCol="1" bandRow="1" bandCol="1">
                <a:tableStyleId>{5C22544A-7EE6-4342-B048-85BDC9FD1C3A}</a:tableStyleId>
              </a:tblPr>
              <a:tblGrid>
                <a:gridCol w="1982943"/>
                <a:gridCol w="896337"/>
                <a:gridCol w="896337"/>
                <a:gridCol w="896337"/>
                <a:gridCol w="953147"/>
                <a:gridCol w="953147"/>
                <a:gridCol w="943228"/>
                <a:gridCol w="943228"/>
                <a:gridCol w="896337"/>
              </a:tblGrid>
              <a:tr h="485848">
                <a:tc rowSpan="2">
                  <a:txBody>
                    <a:bodyPr/>
                    <a:lstStyle/>
                    <a:p>
                      <a:pPr algn="ctr">
                        <a:lnSpc>
                          <a:spcPct val="115000"/>
                        </a:lnSpc>
                        <a:spcAft>
                          <a:spcPts val="0"/>
                        </a:spcAft>
                      </a:pPr>
                      <a:r>
                        <a:rPr lang="fr-FR" sz="1100" dirty="0">
                          <a:effectLst/>
                        </a:rPr>
                        <a:t>R²=0.2934</a:t>
                      </a:r>
                      <a:endParaRPr lang="fr-FR" sz="1100" dirty="0">
                        <a:effectLst/>
                        <a:latin typeface="Calibri"/>
                        <a:ea typeface="Calibri"/>
                        <a:cs typeface="Times New Roman"/>
                      </a:endParaRPr>
                    </a:p>
                  </a:txBody>
                  <a:tcPr marL="66445" marR="66445" marT="0" marB="0" anchor="ctr"/>
                </a:tc>
                <a:tc gridSpan="2">
                  <a:txBody>
                    <a:bodyPr/>
                    <a:lstStyle/>
                    <a:p>
                      <a:pPr algn="ctr">
                        <a:lnSpc>
                          <a:spcPct val="115000"/>
                        </a:lnSpc>
                        <a:spcAft>
                          <a:spcPts val="0"/>
                        </a:spcAft>
                      </a:pPr>
                      <a:r>
                        <a:rPr lang="fr-FR" sz="1100">
                          <a:effectLst/>
                        </a:rPr>
                        <a:t>OEUFS</a:t>
                      </a:r>
                      <a:endParaRPr lang="fr-FR" sz="1100">
                        <a:effectLst/>
                        <a:latin typeface="Calibri"/>
                        <a:ea typeface="Calibri"/>
                        <a:cs typeface="Times New Roman"/>
                      </a:endParaRPr>
                    </a:p>
                  </a:txBody>
                  <a:tcPr marL="66445" marR="66445" marT="0" marB="0" anchor="ctr"/>
                </a:tc>
                <a:tc hMerge="1">
                  <a:txBody>
                    <a:bodyPr/>
                    <a:lstStyle/>
                    <a:p>
                      <a:endParaRPr lang="fr-FR"/>
                    </a:p>
                  </a:txBody>
                  <a:tcPr/>
                </a:tc>
                <a:tc gridSpan="2">
                  <a:txBody>
                    <a:bodyPr/>
                    <a:lstStyle/>
                    <a:p>
                      <a:pPr algn="ctr">
                        <a:lnSpc>
                          <a:spcPct val="115000"/>
                        </a:lnSpc>
                        <a:spcAft>
                          <a:spcPts val="0"/>
                        </a:spcAft>
                      </a:pPr>
                      <a:r>
                        <a:rPr lang="fr-FR" sz="1100">
                          <a:effectLst/>
                        </a:rPr>
                        <a:t>CAFÉ</a:t>
                      </a:r>
                      <a:endParaRPr lang="fr-FR" sz="1100">
                        <a:effectLst/>
                        <a:latin typeface="Calibri"/>
                        <a:ea typeface="Calibri"/>
                        <a:cs typeface="Times New Roman"/>
                      </a:endParaRPr>
                    </a:p>
                  </a:txBody>
                  <a:tcPr marL="66445" marR="66445" marT="0" marB="0" anchor="ctr"/>
                </a:tc>
                <a:tc hMerge="1">
                  <a:txBody>
                    <a:bodyPr/>
                    <a:lstStyle/>
                    <a:p>
                      <a:endParaRPr lang="fr-FR"/>
                    </a:p>
                  </a:txBody>
                  <a:tcPr/>
                </a:tc>
                <a:tc gridSpan="2">
                  <a:txBody>
                    <a:bodyPr/>
                    <a:lstStyle/>
                    <a:p>
                      <a:pPr algn="ctr">
                        <a:lnSpc>
                          <a:spcPct val="115000"/>
                        </a:lnSpc>
                        <a:spcAft>
                          <a:spcPts val="0"/>
                        </a:spcAft>
                      </a:pPr>
                      <a:r>
                        <a:rPr lang="fr-FR" sz="1100">
                          <a:effectLst/>
                        </a:rPr>
                        <a:t>MARGARINE</a:t>
                      </a:r>
                      <a:endParaRPr lang="fr-FR" sz="1100">
                        <a:effectLst/>
                        <a:latin typeface="Calibri"/>
                        <a:ea typeface="Calibri"/>
                        <a:cs typeface="Times New Roman"/>
                      </a:endParaRPr>
                    </a:p>
                  </a:txBody>
                  <a:tcPr marL="66445" marR="66445" marT="0" marB="0" anchor="ctr"/>
                </a:tc>
                <a:tc hMerge="1">
                  <a:txBody>
                    <a:bodyPr/>
                    <a:lstStyle/>
                    <a:p>
                      <a:endParaRPr lang="fr-FR"/>
                    </a:p>
                  </a:txBody>
                  <a:tcPr/>
                </a:tc>
                <a:tc gridSpan="2">
                  <a:txBody>
                    <a:bodyPr/>
                    <a:lstStyle/>
                    <a:p>
                      <a:pPr algn="ctr">
                        <a:lnSpc>
                          <a:spcPct val="115000"/>
                        </a:lnSpc>
                        <a:spcAft>
                          <a:spcPts val="0"/>
                        </a:spcAft>
                      </a:pPr>
                      <a:r>
                        <a:rPr lang="fr-FR" sz="1100">
                          <a:effectLst/>
                        </a:rPr>
                        <a:t>JAMBON BLANC</a:t>
                      </a:r>
                      <a:endParaRPr lang="fr-FR" sz="1100">
                        <a:effectLst/>
                        <a:latin typeface="Calibri"/>
                        <a:ea typeface="Calibri"/>
                        <a:cs typeface="Times New Roman"/>
                      </a:endParaRPr>
                    </a:p>
                  </a:txBody>
                  <a:tcPr marL="66445" marR="66445" marT="0" marB="0" anchor="ctr"/>
                </a:tc>
                <a:tc hMerge="1">
                  <a:txBody>
                    <a:bodyPr/>
                    <a:lstStyle/>
                    <a:p>
                      <a:endParaRPr lang="fr-FR"/>
                    </a:p>
                  </a:txBody>
                  <a:tcPr/>
                </a:tc>
              </a:tr>
              <a:tr h="416677">
                <a:tc vMerge="1">
                  <a:txBody>
                    <a:bodyPr/>
                    <a:lstStyle/>
                    <a:p>
                      <a:endParaRPr lang="fr-FR"/>
                    </a:p>
                  </a:txBody>
                  <a:tcPr/>
                </a:tc>
                <a:tc>
                  <a:txBody>
                    <a:bodyPr/>
                    <a:lstStyle/>
                    <a:p>
                      <a:pPr algn="ctr">
                        <a:lnSpc>
                          <a:spcPct val="115000"/>
                        </a:lnSpc>
                        <a:spcAft>
                          <a:spcPts val="0"/>
                        </a:spcAft>
                      </a:pPr>
                      <a:r>
                        <a:rPr lang="fr-FR" sz="1100">
                          <a:solidFill>
                            <a:schemeClr val="tx1"/>
                          </a:solidFill>
                          <a:effectLst/>
                        </a:rPr>
                        <a:t>AB</a:t>
                      </a:r>
                    </a:p>
                    <a:p>
                      <a:pPr algn="ctr">
                        <a:lnSpc>
                          <a:spcPct val="115000"/>
                        </a:lnSpc>
                        <a:spcAft>
                          <a:spcPts val="0"/>
                        </a:spcAft>
                      </a:pPr>
                      <a:r>
                        <a:rPr lang="fr-FR" sz="1100">
                          <a:solidFill>
                            <a:schemeClr val="tx1"/>
                          </a:solidFill>
                          <a:effectLst/>
                        </a:rPr>
                        <a:t>(j=1)</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Conv.</a:t>
                      </a:r>
                    </a:p>
                    <a:p>
                      <a:pPr algn="ctr">
                        <a:lnSpc>
                          <a:spcPct val="115000"/>
                        </a:lnSpc>
                        <a:spcAft>
                          <a:spcPts val="0"/>
                        </a:spcAft>
                      </a:pPr>
                      <a:r>
                        <a:rPr lang="fr-FR" sz="1100">
                          <a:solidFill>
                            <a:schemeClr val="tx1"/>
                          </a:solidFill>
                          <a:effectLst/>
                        </a:rPr>
                        <a:t>(j=2)</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CE</a:t>
                      </a:r>
                    </a:p>
                    <a:p>
                      <a:pPr algn="ctr">
                        <a:lnSpc>
                          <a:spcPct val="115000"/>
                        </a:lnSpc>
                        <a:spcAft>
                          <a:spcPts val="0"/>
                        </a:spcAft>
                      </a:pPr>
                      <a:r>
                        <a:rPr lang="fr-FR" sz="1100">
                          <a:solidFill>
                            <a:schemeClr val="tx1"/>
                          </a:solidFill>
                          <a:effectLst/>
                        </a:rPr>
                        <a:t>(j=3)</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Conv.</a:t>
                      </a:r>
                    </a:p>
                    <a:p>
                      <a:pPr algn="ctr">
                        <a:lnSpc>
                          <a:spcPct val="115000"/>
                        </a:lnSpc>
                        <a:spcAft>
                          <a:spcPts val="0"/>
                        </a:spcAft>
                      </a:pPr>
                      <a:r>
                        <a:rPr lang="fr-FR" sz="1100">
                          <a:solidFill>
                            <a:schemeClr val="tx1"/>
                          </a:solidFill>
                          <a:effectLst/>
                        </a:rPr>
                        <a:t> (j=4)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sym typeface="Symbol"/>
                        </a:rPr>
                        <a:t></a:t>
                      </a:r>
                      <a:r>
                        <a:rPr lang="fr-FR" sz="1100">
                          <a:solidFill>
                            <a:schemeClr val="tx1"/>
                          </a:solidFill>
                          <a:effectLst/>
                        </a:rPr>
                        <a:t> 3 &amp; 6</a:t>
                      </a:r>
                    </a:p>
                    <a:p>
                      <a:pPr algn="ctr">
                        <a:lnSpc>
                          <a:spcPct val="115000"/>
                        </a:lnSpc>
                        <a:spcAft>
                          <a:spcPts val="0"/>
                        </a:spcAft>
                      </a:pPr>
                      <a:r>
                        <a:rPr lang="fr-FR" sz="1100">
                          <a:solidFill>
                            <a:schemeClr val="tx1"/>
                          </a:solidFill>
                          <a:effectLst/>
                        </a:rPr>
                        <a:t>(j=5)</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Conv.</a:t>
                      </a:r>
                    </a:p>
                    <a:p>
                      <a:pPr algn="ctr">
                        <a:lnSpc>
                          <a:spcPct val="115000"/>
                        </a:lnSpc>
                        <a:spcAft>
                          <a:spcPts val="0"/>
                        </a:spcAft>
                      </a:pPr>
                      <a:r>
                        <a:rPr lang="fr-FR" sz="1100">
                          <a:solidFill>
                            <a:schemeClr val="tx1"/>
                          </a:solidFill>
                          <a:effectLst/>
                        </a:rPr>
                        <a:t> (j=6)</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solidFill>
                            <a:schemeClr val="tx1"/>
                          </a:solidFill>
                          <a:effectLst/>
                        </a:rPr>
                        <a:t>Qualité </a:t>
                      </a:r>
                    </a:p>
                    <a:p>
                      <a:pPr algn="ctr">
                        <a:lnSpc>
                          <a:spcPct val="115000"/>
                        </a:lnSpc>
                        <a:spcAft>
                          <a:spcPts val="0"/>
                        </a:spcAft>
                      </a:pPr>
                      <a:r>
                        <a:rPr lang="fr-FR" sz="1100" dirty="0">
                          <a:solidFill>
                            <a:schemeClr val="tx1"/>
                          </a:solidFill>
                          <a:effectLst/>
                        </a:rPr>
                        <a:t>(j=7)</a:t>
                      </a:r>
                      <a:endParaRPr lang="fr-FR" sz="1100" dirty="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dirty="0" err="1">
                          <a:solidFill>
                            <a:schemeClr val="tx1"/>
                          </a:solidFill>
                          <a:effectLst/>
                        </a:rPr>
                        <a:t>Conv</a:t>
                      </a:r>
                      <a:r>
                        <a:rPr lang="fr-FR" sz="1100" b="0" dirty="0">
                          <a:solidFill>
                            <a:schemeClr val="tx1"/>
                          </a:solidFill>
                          <a:effectLst/>
                        </a:rPr>
                        <a:t>.</a:t>
                      </a:r>
                    </a:p>
                    <a:p>
                      <a:pPr algn="ctr">
                        <a:lnSpc>
                          <a:spcPct val="115000"/>
                        </a:lnSpc>
                        <a:spcAft>
                          <a:spcPts val="0"/>
                        </a:spcAft>
                      </a:pPr>
                      <a:r>
                        <a:rPr lang="fr-FR" sz="1100" b="0" dirty="0">
                          <a:solidFill>
                            <a:schemeClr val="tx1"/>
                          </a:solidFill>
                          <a:effectLst/>
                        </a:rPr>
                        <a:t> (j=8)</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r>
              <a:tr h="428205">
                <a:tc>
                  <a:txBody>
                    <a:bodyPr/>
                    <a:lstStyle/>
                    <a:p>
                      <a:pPr algn="ctr">
                        <a:lnSpc>
                          <a:spcPct val="115000"/>
                        </a:lnSpc>
                        <a:spcAft>
                          <a:spcPts val="0"/>
                        </a:spcAft>
                      </a:pPr>
                      <a:r>
                        <a:rPr lang="fr-FR" sz="1100">
                          <a:effectLst/>
                        </a:rPr>
                        <a:t>Constante</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-1.85**</a:t>
                      </a:r>
                    </a:p>
                    <a:p>
                      <a:pPr algn="ctr">
                        <a:lnSpc>
                          <a:spcPct val="115000"/>
                        </a:lnSpc>
                        <a:spcAft>
                          <a:spcPts val="0"/>
                        </a:spcAft>
                      </a:pPr>
                      <a:r>
                        <a:rPr lang="fr-FR" sz="1100">
                          <a:solidFill>
                            <a:schemeClr val="tx1"/>
                          </a:solidFill>
                          <a:effectLst/>
                        </a:rPr>
                        <a:t>(0.11)</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0.30**</a:t>
                      </a:r>
                    </a:p>
                    <a:p>
                      <a:pPr algn="ctr">
                        <a:lnSpc>
                          <a:spcPct val="115000"/>
                        </a:lnSpc>
                        <a:spcAft>
                          <a:spcPts val="0"/>
                        </a:spcAft>
                      </a:pPr>
                      <a:r>
                        <a:rPr lang="fr-FR" sz="1100">
                          <a:solidFill>
                            <a:schemeClr val="tx1"/>
                          </a:solidFill>
                          <a:effectLst/>
                        </a:rPr>
                        <a:t>(0.08)</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-3.24**</a:t>
                      </a:r>
                    </a:p>
                    <a:p>
                      <a:pPr algn="ctr">
                        <a:lnSpc>
                          <a:spcPct val="115000"/>
                        </a:lnSpc>
                        <a:spcAft>
                          <a:spcPts val="0"/>
                        </a:spcAft>
                      </a:pPr>
                      <a:r>
                        <a:rPr lang="fr-FR" sz="1100">
                          <a:solidFill>
                            <a:schemeClr val="tx1"/>
                          </a:solidFill>
                          <a:effectLst/>
                        </a:rPr>
                        <a:t>(0.11)</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-0.44**</a:t>
                      </a:r>
                    </a:p>
                    <a:p>
                      <a:pPr algn="ctr">
                        <a:lnSpc>
                          <a:spcPct val="115000"/>
                        </a:lnSpc>
                        <a:spcAft>
                          <a:spcPts val="0"/>
                        </a:spcAft>
                      </a:pPr>
                      <a:r>
                        <a:rPr lang="fr-FR" sz="1100">
                          <a:solidFill>
                            <a:schemeClr val="tx1"/>
                          </a:solidFill>
                          <a:effectLst/>
                        </a:rPr>
                        <a:t>(0.06)</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-1.80**</a:t>
                      </a:r>
                    </a:p>
                    <a:p>
                      <a:pPr algn="ctr">
                        <a:lnSpc>
                          <a:spcPct val="115000"/>
                        </a:lnSpc>
                        <a:spcAft>
                          <a:spcPts val="0"/>
                        </a:spcAft>
                      </a:pPr>
                      <a:r>
                        <a:rPr lang="fr-FR" sz="1100">
                          <a:solidFill>
                            <a:schemeClr val="tx1"/>
                          </a:solidFill>
                          <a:effectLst/>
                        </a:rPr>
                        <a:t>(0.06)</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-1.88**</a:t>
                      </a:r>
                    </a:p>
                    <a:p>
                      <a:pPr algn="ctr">
                        <a:lnSpc>
                          <a:spcPct val="115000"/>
                        </a:lnSpc>
                        <a:spcAft>
                          <a:spcPts val="0"/>
                        </a:spcAft>
                      </a:pPr>
                      <a:r>
                        <a:rPr lang="fr-FR" sz="1100">
                          <a:solidFill>
                            <a:schemeClr val="tx1"/>
                          </a:solidFill>
                          <a:effectLst/>
                        </a:rPr>
                        <a:t>(0.06)</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solidFill>
                            <a:schemeClr val="tx1"/>
                          </a:solidFill>
                          <a:effectLst/>
                        </a:rPr>
                        <a:t>-2.99**</a:t>
                      </a:r>
                    </a:p>
                    <a:p>
                      <a:pPr algn="ctr">
                        <a:lnSpc>
                          <a:spcPct val="115000"/>
                        </a:lnSpc>
                        <a:spcAft>
                          <a:spcPts val="0"/>
                        </a:spcAft>
                      </a:pPr>
                      <a:r>
                        <a:rPr lang="fr-FR" sz="1100" dirty="0">
                          <a:solidFill>
                            <a:schemeClr val="tx1"/>
                          </a:solidFill>
                          <a:effectLst/>
                        </a:rPr>
                        <a:t>(0.08)</a:t>
                      </a:r>
                      <a:endParaRPr lang="fr-FR" sz="1100" dirty="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dirty="0">
                          <a:solidFill>
                            <a:schemeClr val="tx1"/>
                          </a:solidFill>
                          <a:effectLst/>
                        </a:rPr>
                        <a:t>-0.44**</a:t>
                      </a:r>
                    </a:p>
                    <a:p>
                      <a:pPr algn="ctr">
                        <a:lnSpc>
                          <a:spcPct val="115000"/>
                        </a:lnSpc>
                        <a:spcAft>
                          <a:spcPts val="0"/>
                        </a:spcAft>
                      </a:pPr>
                      <a:r>
                        <a:rPr lang="fr-FR" sz="1100" b="0" dirty="0">
                          <a:solidFill>
                            <a:schemeClr val="tx1"/>
                          </a:solidFill>
                          <a:effectLst/>
                        </a:rPr>
                        <a:t>(0.08)</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r>
              <a:tr h="428205">
                <a:tc>
                  <a:txBody>
                    <a:bodyPr/>
                    <a:lstStyle/>
                    <a:p>
                      <a:pPr algn="ctr">
                        <a:lnSpc>
                          <a:spcPct val="115000"/>
                        </a:lnSpc>
                        <a:spcAft>
                          <a:spcPts val="0"/>
                        </a:spcAft>
                      </a:pPr>
                      <a:r>
                        <a:rPr lang="fr-FR" sz="1100">
                          <a:effectLst/>
                        </a:rPr>
                        <a:t>Prix</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0.02</a:t>
                      </a:r>
                    </a:p>
                    <a:p>
                      <a:pPr algn="ctr">
                        <a:lnSpc>
                          <a:spcPct val="115000"/>
                        </a:lnSpc>
                        <a:spcAft>
                          <a:spcPts val="0"/>
                        </a:spcAft>
                      </a:pPr>
                      <a:r>
                        <a:rPr lang="fr-FR" sz="1100">
                          <a:solidFill>
                            <a:schemeClr val="tx1"/>
                          </a:solidFill>
                          <a:effectLst/>
                        </a:rPr>
                        <a:t>(0.18)</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-0.03</a:t>
                      </a:r>
                    </a:p>
                    <a:p>
                      <a:pPr algn="ctr">
                        <a:lnSpc>
                          <a:spcPct val="115000"/>
                        </a:lnSpc>
                        <a:spcAft>
                          <a:spcPts val="0"/>
                        </a:spcAft>
                      </a:pPr>
                      <a:r>
                        <a:rPr lang="fr-FR" sz="1100">
                          <a:solidFill>
                            <a:schemeClr val="tx1"/>
                          </a:solidFill>
                          <a:effectLst/>
                        </a:rPr>
                        <a:t>(0.29)</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5.70</a:t>
                      </a:r>
                    </a:p>
                    <a:p>
                      <a:pPr algn="ctr">
                        <a:lnSpc>
                          <a:spcPct val="115000"/>
                        </a:lnSpc>
                        <a:spcAft>
                          <a:spcPts val="0"/>
                        </a:spcAft>
                      </a:pPr>
                      <a:r>
                        <a:rPr lang="fr-FR" sz="1100">
                          <a:solidFill>
                            <a:schemeClr val="tx1"/>
                          </a:solidFill>
                          <a:effectLst/>
                        </a:rPr>
                        <a:t>(4.70)</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4.50</a:t>
                      </a:r>
                    </a:p>
                    <a:p>
                      <a:pPr algn="ctr">
                        <a:lnSpc>
                          <a:spcPct val="115000"/>
                        </a:lnSpc>
                        <a:spcAft>
                          <a:spcPts val="0"/>
                        </a:spcAft>
                      </a:pPr>
                      <a:r>
                        <a:rPr lang="fr-FR" sz="1100">
                          <a:solidFill>
                            <a:schemeClr val="tx1"/>
                          </a:solidFill>
                          <a:effectLst/>
                        </a:rPr>
                        <a:t>(2.75)</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-2.47</a:t>
                      </a:r>
                    </a:p>
                    <a:p>
                      <a:pPr algn="ctr">
                        <a:lnSpc>
                          <a:spcPct val="115000"/>
                        </a:lnSpc>
                        <a:spcAft>
                          <a:spcPts val="0"/>
                        </a:spcAft>
                      </a:pPr>
                      <a:r>
                        <a:rPr lang="fr-FR" sz="1100">
                          <a:solidFill>
                            <a:schemeClr val="tx1"/>
                          </a:solidFill>
                          <a:effectLst/>
                        </a:rPr>
                        <a:t>(7.20)</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-12.33</a:t>
                      </a:r>
                    </a:p>
                    <a:p>
                      <a:pPr algn="ctr">
                        <a:lnSpc>
                          <a:spcPct val="115000"/>
                        </a:lnSpc>
                        <a:spcAft>
                          <a:spcPts val="0"/>
                        </a:spcAft>
                      </a:pPr>
                      <a:r>
                        <a:rPr lang="fr-FR" sz="1100">
                          <a:solidFill>
                            <a:schemeClr val="tx1"/>
                          </a:solidFill>
                          <a:effectLst/>
                        </a:rPr>
                        <a:t>(8.63)</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solidFill>
                            <a:schemeClr val="tx1"/>
                          </a:solidFill>
                          <a:effectLst/>
                        </a:rPr>
                        <a:t>2.63</a:t>
                      </a:r>
                    </a:p>
                    <a:p>
                      <a:pPr algn="ctr">
                        <a:lnSpc>
                          <a:spcPct val="115000"/>
                        </a:lnSpc>
                        <a:spcAft>
                          <a:spcPts val="0"/>
                        </a:spcAft>
                      </a:pPr>
                      <a:r>
                        <a:rPr lang="fr-FR" sz="1100" dirty="0">
                          <a:solidFill>
                            <a:schemeClr val="tx1"/>
                          </a:solidFill>
                          <a:effectLst/>
                        </a:rPr>
                        <a:t>(3.25)</a:t>
                      </a:r>
                      <a:endParaRPr lang="fr-FR" sz="1100" dirty="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dirty="0">
                          <a:solidFill>
                            <a:schemeClr val="tx1"/>
                          </a:solidFill>
                          <a:effectLst/>
                        </a:rPr>
                        <a:t>9.31</a:t>
                      </a:r>
                    </a:p>
                    <a:p>
                      <a:pPr algn="ctr">
                        <a:lnSpc>
                          <a:spcPct val="115000"/>
                        </a:lnSpc>
                        <a:spcAft>
                          <a:spcPts val="0"/>
                        </a:spcAft>
                      </a:pPr>
                      <a:r>
                        <a:rPr lang="fr-FR" sz="1100" b="0" dirty="0">
                          <a:solidFill>
                            <a:schemeClr val="tx1"/>
                          </a:solidFill>
                          <a:effectLst/>
                        </a:rPr>
                        <a:t>(5.52)</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r>
              <a:tr h="428205">
                <a:tc>
                  <a:txBody>
                    <a:bodyPr/>
                    <a:lstStyle/>
                    <a:p>
                      <a:pPr algn="ctr">
                        <a:lnSpc>
                          <a:spcPct val="115000"/>
                        </a:lnSpc>
                        <a:spcAft>
                          <a:spcPts val="0"/>
                        </a:spcAft>
                      </a:pPr>
                      <a:r>
                        <a:rPr lang="fr-FR" sz="1100">
                          <a:effectLst/>
                        </a:rPr>
                        <a:t>Œufs Bio θ</a:t>
                      </a:r>
                      <a:r>
                        <a:rPr lang="fr-FR" sz="1100" baseline="-25000">
                          <a:effectLst/>
                        </a:rPr>
                        <a:t>1j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 </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0.10*</a:t>
                      </a:r>
                    </a:p>
                    <a:p>
                      <a:pPr algn="ctr">
                        <a:lnSpc>
                          <a:spcPct val="115000"/>
                        </a:lnSpc>
                        <a:spcAft>
                          <a:spcPts val="0"/>
                        </a:spcAft>
                      </a:pPr>
                      <a:r>
                        <a:rPr lang="fr-FR" sz="1100">
                          <a:solidFill>
                            <a:schemeClr val="tx1"/>
                          </a:solidFill>
                          <a:effectLst/>
                        </a:rPr>
                        <a:t>(0.06)</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solidFill>
                            <a:srgbClr val="FF3300"/>
                          </a:solidFill>
                          <a:effectLst/>
                        </a:rPr>
                        <a:t>1.14**</a:t>
                      </a:r>
                    </a:p>
                    <a:p>
                      <a:pPr algn="ctr">
                        <a:lnSpc>
                          <a:spcPct val="115000"/>
                        </a:lnSpc>
                        <a:spcAft>
                          <a:spcPts val="0"/>
                        </a:spcAft>
                      </a:pPr>
                      <a:r>
                        <a:rPr lang="fr-FR" sz="1100" dirty="0">
                          <a:solidFill>
                            <a:srgbClr val="FF3300"/>
                          </a:solidFill>
                          <a:effectLst/>
                        </a:rPr>
                        <a:t>(0.05)</a:t>
                      </a:r>
                      <a:endParaRPr lang="fr-FR" sz="1100" dirty="0">
                        <a:solidFill>
                          <a:srgbClr val="FF3300"/>
                        </a:solidFill>
                        <a:effectLst/>
                        <a:latin typeface="Calibri"/>
                        <a:ea typeface="Calibri"/>
                        <a:cs typeface="Times New Roman"/>
                      </a:endParaRPr>
                    </a:p>
                  </a:txBody>
                  <a:tcPr marL="66445" marR="66445" marT="0" marB="0" anchor="ctr">
                    <a:solidFill>
                      <a:srgbClr val="92D050"/>
                    </a:solidFill>
                  </a:tcPr>
                </a:tc>
                <a:tc>
                  <a:txBody>
                    <a:bodyPr/>
                    <a:lstStyle/>
                    <a:p>
                      <a:pPr algn="ctr">
                        <a:lnSpc>
                          <a:spcPct val="115000"/>
                        </a:lnSpc>
                        <a:spcAft>
                          <a:spcPts val="0"/>
                        </a:spcAft>
                      </a:pPr>
                      <a:r>
                        <a:rPr lang="fr-FR" sz="1100">
                          <a:solidFill>
                            <a:schemeClr val="tx1"/>
                          </a:solidFill>
                          <a:effectLst/>
                        </a:rPr>
                        <a:t>-0.10**</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solidFill>
                            <a:schemeClr val="tx1"/>
                          </a:solidFill>
                          <a:effectLst/>
                        </a:rPr>
                        <a:t>0.34**</a:t>
                      </a:r>
                    </a:p>
                    <a:p>
                      <a:pPr algn="ctr">
                        <a:lnSpc>
                          <a:spcPct val="115000"/>
                        </a:lnSpc>
                        <a:spcAft>
                          <a:spcPts val="0"/>
                        </a:spcAft>
                      </a:pPr>
                      <a:r>
                        <a:rPr lang="fr-FR" sz="1100" dirty="0">
                          <a:solidFill>
                            <a:schemeClr val="tx1"/>
                          </a:solidFill>
                          <a:effectLst/>
                        </a:rPr>
                        <a:t>(0.04)</a:t>
                      </a:r>
                      <a:endParaRPr lang="fr-FR" sz="1100" dirty="0">
                        <a:solidFill>
                          <a:schemeClr val="tx1"/>
                        </a:solidFill>
                        <a:effectLst/>
                        <a:latin typeface="Calibri"/>
                        <a:ea typeface="Calibri"/>
                        <a:cs typeface="Times New Roman"/>
                      </a:endParaRPr>
                    </a:p>
                  </a:txBody>
                  <a:tcPr marL="66445" marR="66445" marT="0" marB="0" anchor="ctr">
                    <a:solidFill>
                      <a:srgbClr val="92D050"/>
                    </a:solidFill>
                  </a:tcPr>
                </a:tc>
                <a:tc>
                  <a:txBody>
                    <a:bodyPr/>
                    <a:lstStyle/>
                    <a:p>
                      <a:pPr algn="ctr">
                        <a:lnSpc>
                          <a:spcPct val="115000"/>
                        </a:lnSpc>
                        <a:spcAft>
                          <a:spcPts val="0"/>
                        </a:spcAft>
                      </a:pPr>
                      <a:r>
                        <a:rPr lang="fr-FR" sz="1100">
                          <a:solidFill>
                            <a:schemeClr val="tx1"/>
                          </a:solidFill>
                          <a:effectLst/>
                        </a:rPr>
                        <a:t>-0.37**</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solidFill>
                            <a:schemeClr val="tx1"/>
                          </a:solidFill>
                          <a:effectLst/>
                        </a:rPr>
                        <a:t>0.61**</a:t>
                      </a:r>
                    </a:p>
                    <a:p>
                      <a:pPr algn="ctr">
                        <a:lnSpc>
                          <a:spcPct val="115000"/>
                        </a:lnSpc>
                        <a:spcAft>
                          <a:spcPts val="0"/>
                        </a:spcAft>
                      </a:pPr>
                      <a:r>
                        <a:rPr lang="fr-FR" sz="1100" dirty="0">
                          <a:solidFill>
                            <a:schemeClr val="tx1"/>
                          </a:solidFill>
                          <a:effectLst/>
                        </a:rPr>
                        <a:t>(0.04)</a:t>
                      </a:r>
                      <a:endParaRPr lang="fr-FR" sz="1100" dirty="0">
                        <a:solidFill>
                          <a:schemeClr val="tx1"/>
                        </a:solidFill>
                        <a:effectLst/>
                        <a:latin typeface="Calibri"/>
                        <a:ea typeface="Calibri"/>
                        <a:cs typeface="Times New Roman"/>
                      </a:endParaRPr>
                    </a:p>
                  </a:txBody>
                  <a:tcPr marL="66445" marR="66445" marT="0" marB="0" anchor="ctr">
                    <a:solidFill>
                      <a:srgbClr val="92D050"/>
                    </a:solidFill>
                  </a:tcPr>
                </a:tc>
                <a:tc>
                  <a:txBody>
                    <a:bodyPr/>
                    <a:lstStyle/>
                    <a:p>
                      <a:pPr algn="ctr">
                        <a:lnSpc>
                          <a:spcPct val="115000"/>
                        </a:lnSpc>
                        <a:spcAft>
                          <a:spcPts val="0"/>
                        </a:spcAft>
                      </a:pPr>
                      <a:r>
                        <a:rPr lang="fr-FR" sz="1100" b="0" dirty="0">
                          <a:solidFill>
                            <a:schemeClr val="tx1"/>
                          </a:solidFill>
                          <a:effectLst/>
                        </a:rPr>
                        <a:t>-0.33**</a:t>
                      </a:r>
                    </a:p>
                    <a:p>
                      <a:pPr algn="ctr">
                        <a:lnSpc>
                          <a:spcPct val="115000"/>
                        </a:lnSpc>
                        <a:spcAft>
                          <a:spcPts val="0"/>
                        </a:spcAft>
                      </a:pPr>
                      <a:r>
                        <a:rPr lang="fr-FR" sz="1100" b="0" dirty="0">
                          <a:solidFill>
                            <a:schemeClr val="tx1"/>
                          </a:solidFill>
                          <a:effectLst/>
                        </a:rPr>
                        <a:t>(0.05)</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r>
              <a:tr h="428205">
                <a:tc>
                  <a:txBody>
                    <a:bodyPr/>
                    <a:lstStyle/>
                    <a:p>
                      <a:pPr algn="ctr">
                        <a:lnSpc>
                          <a:spcPct val="115000"/>
                        </a:lnSpc>
                        <a:spcAft>
                          <a:spcPts val="0"/>
                        </a:spcAft>
                      </a:pPr>
                      <a:r>
                        <a:rPr lang="fr-FR" sz="1100">
                          <a:effectLst/>
                        </a:rPr>
                        <a:t>Œufs conv.  θ</a:t>
                      </a:r>
                      <a:r>
                        <a:rPr lang="fr-FR" sz="1100" baseline="-25000">
                          <a:effectLst/>
                        </a:rPr>
                        <a:t>2j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0.10*</a:t>
                      </a:r>
                    </a:p>
                    <a:p>
                      <a:pPr algn="ctr">
                        <a:lnSpc>
                          <a:spcPct val="115000"/>
                        </a:lnSpc>
                        <a:spcAft>
                          <a:spcPts val="0"/>
                        </a:spcAft>
                      </a:pPr>
                      <a:r>
                        <a:rPr lang="fr-FR" sz="1100">
                          <a:solidFill>
                            <a:schemeClr val="tx1"/>
                          </a:solidFill>
                          <a:effectLst/>
                        </a:rPr>
                        <a:t>(0.06)</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solidFill>
                            <a:schemeClr val="tx1"/>
                          </a:solidFill>
                          <a:effectLst/>
                        </a:rPr>
                        <a:t> </a:t>
                      </a:r>
                      <a:endParaRPr lang="fr-FR" sz="1100" dirty="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0.07</a:t>
                      </a:r>
                    </a:p>
                    <a:p>
                      <a:pPr algn="ctr">
                        <a:lnSpc>
                          <a:spcPct val="115000"/>
                        </a:lnSpc>
                        <a:spcAft>
                          <a:spcPts val="0"/>
                        </a:spcAft>
                      </a:pPr>
                      <a:r>
                        <a:rPr lang="fr-FR" sz="1100">
                          <a:solidFill>
                            <a:schemeClr val="tx1"/>
                          </a:solidFill>
                          <a:effectLst/>
                        </a:rPr>
                        <a:t>(0.07)</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0.67**</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0.45**</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0.39**</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solidFill>
                            <a:schemeClr val="tx1"/>
                          </a:solidFill>
                          <a:effectLst/>
                        </a:rPr>
                        <a:t>0.51**</a:t>
                      </a:r>
                    </a:p>
                    <a:p>
                      <a:pPr algn="ctr">
                        <a:lnSpc>
                          <a:spcPct val="115000"/>
                        </a:lnSpc>
                        <a:spcAft>
                          <a:spcPts val="0"/>
                        </a:spcAft>
                      </a:pPr>
                      <a:r>
                        <a:rPr lang="fr-FR" sz="1100" dirty="0">
                          <a:solidFill>
                            <a:schemeClr val="tx1"/>
                          </a:solidFill>
                          <a:effectLst/>
                        </a:rPr>
                        <a:t>(0.05)</a:t>
                      </a:r>
                      <a:endParaRPr lang="fr-FR" sz="1100" dirty="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dirty="0">
                          <a:solidFill>
                            <a:schemeClr val="tx1"/>
                          </a:solidFill>
                          <a:effectLst/>
                        </a:rPr>
                        <a:t>1.00**</a:t>
                      </a:r>
                    </a:p>
                    <a:p>
                      <a:pPr algn="ctr">
                        <a:lnSpc>
                          <a:spcPct val="115000"/>
                        </a:lnSpc>
                        <a:spcAft>
                          <a:spcPts val="0"/>
                        </a:spcAft>
                      </a:pPr>
                      <a:r>
                        <a:rPr lang="fr-FR" sz="1100" b="0" dirty="0">
                          <a:solidFill>
                            <a:schemeClr val="tx1"/>
                          </a:solidFill>
                          <a:effectLst/>
                        </a:rPr>
                        <a:t>(0.05)</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r>
              <a:tr h="428205">
                <a:tc>
                  <a:txBody>
                    <a:bodyPr/>
                    <a:lstStyle/>
                    <a:p>
                      <a:pPr algn="ctr">
                        <a:lnSpc>
                          <a:spcPct val="115000"/>
                        </a:lnSpc>
                        <a:spcAft>
                          <a:spcPts val="0"/>
                        </a:spcAft>
                      </a:pPr>
                      <a:r>
                        <a:rPr lang="fr-FR" sz="1100">
                          <a:effectLst/>
                        </a:rPr>
                        <a:t>Café CE θ</a:t>
                      </a:r>
                      <a:r>
                        <a:rPr lang="fr-FR" sz="1100" baseline="-25000">
                          <a:effectLst/>
                        </a:rPr>
                        <a:t>3j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1.14**</a:t>
                      </a:r>
                    </a:p>
                    <a:p>
                      <a:pPr algn="ctr">
                        <a:lnSpc>
                          <a:spcPct val="115000"/>
                        </a:lnSpc>
                        <a:spcAft>
                          <a:spcPts val="0"/>
                        </a:spcAft>
                      </a:pPr>
                      <a:r>
                        <a:rPr lang="fr-FR" sz="1100">
                          <a:solidFill>
                            <a:schemeClr val="tx1"/>
                          </a:solidFill>
                          <a:effectLst/>
                        </a:rPr>
                        <a:t>(0.05)</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0.07</a:t>
                      </a:r>
                    </a:p>
                    <a:p>
                      <a:pPr algn="ctr">
                        <a:lnSpc>
                          <a:spcPct val="115000"/>
                        </a:lnSpc>
                        <a:spcAft>
                          <a:spcPts val="0"/>
                        </a:spcAft>
                      </a:pPr>
                      <a:r>
                        <a:rPr lang="fr-FR" sz="1100">
                          <a:solidFill>
                            <a:schemeClr val="tx1"/>
                          </a:solidFill>
                          <a:effectLst/>
                        </a:rPr>
                        <a:t>(0.07)</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 </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0.77**</a:t>
                      </a:r>
                    </a:p>
                    <a:p>
                      <a:pPr algn="ctr">
                        <a:lnSpc>
                          <a:spcPct val="115000"/>
                        </a:lnSpc>
                        <a:spcAft>
                          <a:spcPts val="0"/>
                        </a:spcAft>
                      </a:pPr>
                      <a:r>
                        <a:rPr lang="fr-FR" sz="1100">
                          <a:solidFill>
                            <a:schemeClr val="tx1"/>
                          </a:solidFill>
                          <a:effectLst/>
                        </a:rPr>
                        <a:t>(0.07)</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0.15**</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-0.07**</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solidFill>
                            <a:schemeClr val="tx1"/>
                          </a:solidFill>
                          <a:effectLst/>
                        </a:rPr>
                        <a:t>0.23**</a:t>
                      </a:r>
                    </a:p>
                    <a:p>
                      <a:pPr algn="ctr">
                        <a:lnSpc>
                          <a:spcPct val="115000"/>
                        </a:lnSpc>
                        <a:spcAft>
                          <a:spcPts val="0"/>
                        </a:spcAft>
                      </a:pPr>
                      <a:r>
                        <a:rPr lang="fr-FR" sz="1100" dirty="0">
                          <a:solidFill>
                            <a:schemeClr val="tx1"/>
                          </a:solidFill>
                          <a:effectLst/>
                        </a:rPr>
                        <a:t>(0.04)</a:t>
                      </a:r>
                      <a:endParaRPr lang="fr-FR" sz="1100" dirty="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dirty="0">
                          <a:solidFill>
                            <a:schemeClr val="tx1"/>
                          </a:solidFill>
                          <a:effectLst/>
                        </a:rPr>
                        <a:t>0.00</a:t>
                      </a:r>
                    </a:p>
                    <a:p>
                      <a:pPr algn="ctr">
                        <a:lnSpc>
                          <a:spcPct val="115000"/>
                        </a:lnSpc>
                        <a:spcAft>
                          <a:spcPts val="0"/>
                        </a:spcAft>
                      </a:pPr>
                      <a:r>
                        <a:rPr lang="fr-FR" sz="1100" b="0" dirty="0">
                          <a:solidFill>
                            <a:schemeClr val="tx1"/>
                          </a:solidFill>
                          <a:effectLst/>
                        </a:rPr>
                        <a:t>(0.06)</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r>
              <a:tr h="428205">
                <a:tc>
                  <a:txBody>
                    <a:bodyPr/>
                    <a:lstStyle/>
                    <a:p>
                      <a:pPr algn="ctr">
                        <a:lnSpc>
                          <a:spcPct val="115000"/>
                        </a:lnSpc>
                        <a:spcAft>
                          <a:spcPts val="0"/>
                        </a:spcAft>
                      </a:pPr>
                      <a:r>
                        <a:rPr lang="fr-FR" sz="1100">
                          <a:effectLst/>
                        </a:rPr>
                        <a:t>Café conv.  θ</a:t>
                      </a:r>
                      <a:r>
                        <a:rPr lang="fr-FR" sz="1100" baseline="-25000">
                          <a:effectLst/>
                        </a:rPr>
                        <a:t>4j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-0.10**</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0.67**</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0.77**</a:t>
                      </a:r>
                    </a:p>
                    <a:p>
                      <a:pPr algn="ctr">
                        <a:lnSpc>
                          <a:spcPct val="115000"/>
                        </a:lnSpc>
                        <a:spcAft>
                          <a:spcPts val="0"/>
                        </a:spcAft>
                      </a:pPr>
                      <a:r>
                        <a:rPr lang="fr-FR" sz="1100">
                          <a:solidFill>
                            <a:schemeClr val="tx1"/>
                          </a:solidFill>
                          <a:effectLst/>
                        </a:rPr>
                        <a:t>(0.07)</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 </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0.45**</a:t>
                      </a:r>
                    </a:p>
                    <a:p>
                      <a:pPr algn="ctr">
                        <a:lnSpc>
                          <a:spcPct val="115000"/>
                        </a:lnSpc>
                        <a:spcAft>
                          <a:spcPts val="0"/>
                        </a:spcAft>
                      </a:pPr>
                      <a:r>
                        <a:rPr lang="fr-FR" sz="1100">
                          <a:solidFill>
                            <a:schemeClr val="tx1"/>
                          </a:solidFill>
                          <a:effectLst/>
                        </a:rPr>
                        <a:t>(0.03)</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0.56**</a:t>
                      </a:r>
                    </a:p>
                    <a:p>
                      <a:pPr algn="ctr">
                        <a:lnSpc>
                          <a:spcPct val="115000"/>
                        </a:lnSpc>
                        <a:spcAft>
                          <a:spcPts val="0"/>
                        </a:spcAft>
                      </a:pPr>
                      <a:r>
                        <a:rPr lang="fr-FR" sz="1100">
                          <a:solidFill>
                            <a:schemeClr val="tx1"/>
                          </a:solidFill>
                          <a:effectLst/>
                        </a:rPr>
                        <a:t>(0.4)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solidFill>
                            <a:schemeClr val="tx1"/>
                          </a:solidFill>
                          <a:effectLst/>
                        </a:rPr>
                        <a:t>0.34**</a:t>
                      </a:r>
                    </a:p>
                    <a:p>
                      <a:pPr algn="ctr">
                        <a:lnSpc>
                          <a:spcPct val="115000"/>
                        </a:lnSpc>
                        <a:spcAft>
                          <a:spcPts val="0"/>
                        </a:spcAft>
                      </a:pPr>
                      <a:r>
                        <a:rPr lang="fr-FR" sz="1100" dirty="0">
                          <a:solidFill>
                            <a:schemeClr val="tx1"/>
                          </a:solidFill>
                          <a:effectLst/>
                        </a:rPr>
                        <a:t>(0.04)</a:t>
                      </a:r>
                      <a:endParaRPr lang="fr-FR" sz="1100" dirty="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dirty="0">
                          <a:solidFill>
                            <a:schemeClr val="tx1"/>
                          </a:solidFill>
                          <a:effectLst/>
                        </a:rPr>
                        <a:t>0.72**</a:t>
                      </a:r>
                    </a:p>
                    <a:p>
                      <a:pPr algn="ctr">
                        <a:lnSpc>
                          <a:spcPct val="115000"/>
                        </a:lnSpc>
                        <a:spcAft>
                          <a:spcPts val="0"/>
                        </a:spcAft>
                      </a:pPr>
                      <a:r>
                        <a:rPr lang="fr-FR" sz="1100" b="0" dirty="0">
                          <a:solidFill>
                            <a:schemeClr val="tx1"/>
                          </a:solidFill>
                          <a:effectLst/>
                        </a:rPr>
                        <a:t>(0.04)</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r>
              <a:tr h="428205">
                <a:tc>
                  <a:txBody>
                    <a:bodyPr/>
                    <a:lstStyle/>
                    <a:p>
                      <a:pPr algn="ctr">
                        <a:lnSpc>
                          <a:spcPct val="115000"/>
                        </a:lnSpc>
                        <a:spcAft>
                          <a:spcPts val="0"/>
                        </a:spcAft>
                      </a:pPr>
                      <a:r>
                        <a:rPr lang="fr-FR" sz="1100">
                          <a:effectLst/>
                        </a:rPr>
                        <a:t>Margarine </a:t>
                      </a:r>
                      <a:r>
                        <a:rPr lang="fr-FR" sz="1100">
                          <a:effectLst/>
                          <a:sym typeface="Symbol"/>
                        </a:rPr>
                        <a:t></a:t>
                      </a:r>
                      <a:r>
                        <a:rPr lang="fr-FR" sz="1100">
                          <a:effectLst/>
                        </a:rPr>
                        <a:t> 3-6 θ</a:t>
                      </a:r>
                      <a:r>
                        <a:rPr lang="fr-FR" sz="1100" baseline="-25000">
                          <a:effectLst/>
                        </a:rPr>
                        <a:t>5j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solidFill>
                            <a:schemeClr val="tx1"/>
                          </a:solidFill>
                          <a:effectLst/>
                        </a:rPr>
                        <a:t>0.34**</a:t>
                      </a:r>
                    </a:p>
                    <a:p>
                      <a:pPr algn="ctr">
                        <a:lnSpc>
                          <a:spcPct val="115000"/>
                        </a:lnSpc>
                        <a:spcAft>
                          <a:spcPts val="0"/>
                        </a:spcAft>
                      </a:pPr>
                      <a:r>
                        <a:rPr lang="fr-FR" sz="1100" dirty="0">
                          <a:solidFill>
                            <a:schemeClr val="tx1"/>
                          </a:solidFill>
                          <a:effectLst/>
                        </a:rPr>
                        <a:t>(0.04)</a:t>
                      </a:r>
                      <a:endParaRPr lang="fr-FR" sz="1100" dirty="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0.45**</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0.15**</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0.45**</a:t>
                      </a:r>
                    </a:p>
                    <a:p>
                      <a:pPr algn="ctr">
                        <a:lnSpc>
                          <a:spcPct val="115000"/>
                        </a:lnSpc>
                        <a:spcAft>
                          <a:spcPts val="0"/>
                        </a:spcAft>
                      </a:pPr>
                      <a:r>
                        <a:rPr lang="fr-FR" sz="1100">
                          <a:solidFill>
                            <a:schemeClr val="tx1"/>
                          </a:solidFill>
                          <a:effectLst/>
                        </a:rPr>
                        <a:t>(0.03)</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 </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0.82**</a:t>
                      </a:r>
                    </a:p>
                    <a:p>
                      <a:pPr algn="ctr">
                        <a:lnSpc>
                          <a:spcPct val="115000"/>
                        </a:lnSpc>
                        <a:spcAft>
                          <a:spcPts val="0"/>
                        </a:spcAft>
                      </a:pPr>
                      <a:r>
                        <a:rPr lang="fr-FR" sz="1100">
                          <a:solidFill>
                            <a:schemeClr val="tx1"/>
                          </a:solidFill>
                          <a:effectLst/>
                        </a:rPr>
                        <a:t>(0.03)</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0.41**</a:t>
                      </a:r>
                    </a:p>
                    <a:p>
                      <a:pPr algn="ctr">
                        <a:lnSpc>
                          <a:spcPct val="115000"/>
                        </a:lnSpc>
                        <a:spcAft>
                          <a:spcPts val="0"/>
                        </a:spcAft>
                      </a:pPr>
                      <a:r>
                        <a:rPr lang="fr-FR" sz="1100">
                          <a:solidFill>
                            <a:schemeClr val="tx1"/>
                          </a:solidFill>
                          <a:effectLst/>
                        </a:rPr>
                        <a:t>(0.03)</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dirty="0">
                          <a:solidFill>
                            <a:schemeClr val="tx1"/>
                          </a:solidFill>
                          <a:effectLst/>
                        </a:rPr>
                        <a:t>0.20**</a:t>
                      </a:r>
                    </a:p>
                    <a:p>
                      <a:pPr algn="ctr">
                        <a:lnSpc>
                          <a:spcPct val="115000"/>
                        </a:lnSpc>
                        <a:spcAft>
                          <a:spcPts val="0"/>
                        </a:spcAft>
                      </a:pPr>
                      <a:r>
                        <a:rPr lang="fr-FR" sz="1100" b="0" dirty="0">
                          <a:solidFill>
                            <a:schemeClr val="tx1"/>
                          </a:solidFill>
                          <a:effectLst/>
                        </a:rPr>
                        <a:t>(0.04)</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r>
              <a:tr h="428205">
                <a:tc>
                  <a:txBody>
                    <a:bodyPr/>
                    <a:lstStyle/>
                    <a:p>
                      <a:pPr algn="ctr">
                        <a:lnSpc>
                          <a:spcPct val="115000"/>
                        </a:lnSpc>
                        <a:spcAft>
                          <a:spcPts val="0"/>
                        </a:spcAft>
                      </a:pPr>
                      <a:r>
                        <a:rPr lang="fr-FR" sz="1100">
                          <a:effectLst/>
                        </a:rPr>
                        <a:t>Margarine conv. θ</a:t>
                      </a:r>
                      <a:r>
                        <a:rPr lang="fr-FR" sz="1100" baseline="-25000">
                          <a:effectLst/>
                        </a:rPr>
                        <a:t>6j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-0.37**</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0.39**</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-0.07**</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0.56**</a:t>
                      </a:r>
                    </a:p>
                    <a:p>
                      <a:pPr algn="ctr">
                        <a:lnSpc>
                          <a:spcPct val="115000"/>
                        </a:lnSpc>
                        <a:spcAft>
                          <a:spcPts val="0"/>
                        </a:spcAft>
                      </a:pPr>
                      <a:r>
                        <a:rPr lang="fr-FR" sz="1100">
                          <a:solidFill>
                            <a:schemeClr val="tx1"/>
                          </a:solidFill>
                          <a:effectLst/>
                        </a:rPr>
                        <a:t>(0.4)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0.82**</a:t>
                      </a:r>
                    </a:p>
                    <a:p>
                      <a:pPr algn="ctr">
                        <a:lnSpc>
                          <a:spcPct val="115000"/>
                        </a:lnSpc>
                        <a:spcAft>
                          <a:spcPts val="0"/>
                        </a:spcAft>
                      </a:pPr>
                      <a:r>
                        <a:rPr lang="fr-FR" sz="1100">
                          <a:solidFill>
                            <a:schemeClr val="tx1"/>
                          </a:solidFill>
                          <a:effectLst/>
                        </a:rPr>
                        <a:t>(0.03)</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 </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solidFill>
                            <a:schemeClr val="tx1"/>
                          </a:solidFill>
                          <a:effectLst/>
                        </a:rPr>
                        <a:t>-0.00</a:t>
                      </a:r>
                    </a:p>
                    <a:p>
                      <a:pPr algn="ctr">
                        <a:lnSpc>
                          <a:spcPct val="115000"/>
                        </a:lnSpc>
                        <a:spcAft>
                          <a:spcPts val="0"/>
                        </a:spcAft>
                      </a:pPr>
                      <a:r>
                        <a:rPr lang="fr-FR" sz="1100" dirty="0">
                          <a:solidFill>
                            <a:schemeClr val="tx1"/>
                          </a:solidFill>
                          <a:effectLst/>
                        </a:rPr>
                        <a:t>(0.03)</a:t>
                      </a:r>
                      <a:endParaRPr lang="fr-FR" sz="1100" dirty="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dirty="0">
                          <a:solidFill>
                            <a:schemeClr val="tx1"/>
                          </a:solidFill>
                          <a:effectLst/>
                        </a:rPr>
                        <a:t>0.60**</a:t>
                      </a:r>
                    </a:p>
                    <a:p>
                      <a:pPr algn="ctr">
                        <a:lnSpc>
                          <a:spcPct val="115000"/>
                        </a:lnSpc>
                        <a:spcAft>
                          <a:spcPts val="0"/>
                        </a:spcAft>
                      </a:pPr>
                      <a:r>
                        <a:rPr lang="fr-FR" sz="1100" b="0" dirty="0">
                          <a:solidFill>
                            <a:schemeClr val="tx1"/>
                          </a:solidFill>
                          <a:effectLst/>
                        </a:rPr>
                        <a:t>(0.04)</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r>
              <a:tr h="428205">
                <a:tc>
                  <a:txBody>
                    <a:bodyPr/>
                    <a:lstStyle/>
                    <a:p>
                      <a:pPr algn="ctr">
                        <a:lnSpc>
                          <a:spcPct val="115000"/>
                        </a:lnSpc>
                        <a:spcAft>
                          <a:spcPts val="0"/>
                        </a:spcAft>
                      </a:pPr>
                      <a:r>
                        <a:rPr lang="fr-FR" sz="1100">
                          <a:effectLst/>
                        </a:rPr>
                        <a:t>Jambon qualité θ</a:t>
                      </a:r>
                      <a:r>
                        <a:rPr lang="fr-FR" sz="1100" baseline="-25000">
                          <a:effectLst/>
                        </a:rPr>
                        <a:t>7j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0.61**</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0.51**</a:t>
                      </a:r>
                    </a:p>
                    <a:p>
                      <a:pPr algn="ctr">
                        <a:lnSpc>
                          <a:spcPct val="115000"/>
                        </a:lnSpc>
                        <a:spcAft>
                          <a:spcPts val="0"/>
                        </a:spcAft>
                      </a:pPr>
                      <a:r>
                        <a:rPr lang="fr-FR" sz="1100">
                          <a:solidFill>
                            <a:schemeClr val="tx1"/>
                          </a:solidFill>
                          <a:effectLst/>
                        </a:rPr>
                        <a:t>(0.05)</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0.23**</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0.34**</a:t>
                      </a:r>
                    </a:p>
                    <a:p>
                      <a:pPr algn="ctr">
                        <a:lnSpc>
                          <a:spcPct val="115000"/>
                        </a:lnSpc>
                        <a:spcAft>
                          <a:spcPts val="0"/>
                        </a:spcAft>
                      </a:pPr>
                      <a:r>
                        <a:rPr lang="fr-FR" sz="1100">
                          <a:solidFill>
                            <a:schemeClr val="tx1"/>
                          </a:solidFill>
                          <a:effectLst/>
                        </a:rPr>
                        <a:t>(0.04)</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0.41**</a:t>
                      </a:r>
                    </a:p>
                    <a:p>
                      <a:pPr algn="ctr">
                        <a:lnSpc>
                          <a:spcPct val="115000"/>
                        </a:lnSpc>
                        <a:spcAft>
                          <a:spcPts val="0"/>
                        </a:spcAft>
                      </a:pPr>
                      <a:r>
                        <a:rPr lang="fr-FR" sz="1100">
                          <a:solidFill>
                            <a:schemeClr val="tx1"/>
                          </a:solidFill>
                          <a:effectLst/>
                        </a:rPr>
                        <a:t>(0.03)</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a:solidFill>
                            <a:schemeClr val="tx1"/>
                          </a:solidFill>
                          <a:effectLst/>
                        </a:rPr>
                        <a:t>-0.00</a:t>
                      </a:r>
                    </a:p>
                    <a:p>
                      <a:pPr algn="ctr">
                        <a:lnSpc>
                          <a:spcPct val="115000"/>
                        </a:lnSpc>
                        <a:spcAft>
                          <a:spcPts val="0"/>
                        </a:spcAft>
                      </a:pPr>
                      <a:r>
                        <a:rPr lang="fr-FR" sz="1100">
                          <a:solidFill>
                            <a:schemeClr val="tx1"/>
                          </a:solidFill>
                          <a:effectLst/>
                        </a:rPr>
                        <a:t>(0.03)</a:t>
                      </a:r>
                      <a:endParaRPr lang="fr-FR" sz="110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dirty="0">
                          <a:solidFill>
                            <a:schemeClr val="tx1"/>
                          </a:solidFill>
                          <a:effectLst/>
                        </a:rPr>
                        <a:t> </a:t>
                      </a:r>
                      <a:endParaRPr lang="fr-FR" sz="1100" dirty="0">
                        <a:solidFill>
                          <a:schemeClr val="tx1"/>
                        </a:solidFill>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dirty="0">
                          <a:solidFill>
                            <a:schemeClr val="tx1"/>
                          </a:solidFill>
                          <a:effectLst/>
                        </a:rPr>
                        <a:t>1.30**</a:t>
                      </a:r>
                    </a:p>
                    <a:p>
                      <a:pPr algn="ctr">
                        <a:lnSpc>
                          <a:spcPct val="115000"/>
                        </a:lnSpc>
                        <a:spcAft>
                          <a:spcPts val="0"/>
                        </a:spcAft>
                      </a:pPr>
                      <a:r>
                        <a:rPr lang="fr-FR" sz="1100" b="0" dirty="0">
                          <a:solidFill>
                            <a:schemeClr val="tx1"/>
                          </a:solidFill>
                          <a:effectLst/>
                        </a:rPr>
                        <a:t>(0.05)</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r>
              <a:tr h="428205">
                <a:tc>
                  <a:txBody>
                    <a:bodyPr/>
                    <a:lstStyle/>
                    <a:p>
                      <a:pPr algn="ctr">
                        <a:lnSpc>
                          <a:spcPct val="115000"/>
                        </a:lnSpc>
                        <a:spcAft>
                          <a:spcPts val="0"/>
                        </a:spcAft>
                      </a:pPr>
                      <a:r>
                        <a:rPr lang="fr-FR" sz="1100">
                          <a:effectLst/>
                        </a:rPr>
                        <a:t>Jambon conv. θ</a:t>
                      </a:r>
                      <a:r>
                        <a:rPr lang="fr-FR" sz="1100" baseline="-25000">
                          <a:effectLst/>
                        </a:rPr>
                        <a:t>8j</a:t>
                      </a:r>
                      <a:endParaRPr lang="fr-FR" sz="1100">
                        <a:effectLst/>
                        <a:latin typeface="Calibri"/>
                        <a:ea typeface="Calibri"/>
                        <a:cs typeface="Times New Roman"/>
                      </a:endParaRPr>
                    </a:p>
                  </a:txBody>
                  <a:tcPr marL="66445" marR="66445" marT="0" marB="0" anchor="ctr"/>
                </a:tc>
                <a:tc>
                  <a:txBody>
                    <a:bodyPr/>
                    <a:lstStyle/>
                    <a:p>
                      <a:pPr algn="ctr">
                        <a:lnSpc>
                          <a:spcPct val="115000"/>
                        </a:lnSpc>
                        <a:spcAft>
                          <a:spcPts val="0"/>
                        </a:spcAft>
                      </a:pPr>
                      <a:r>
                        <a:rPr lang="fr-FR" sz="1100" b="0" dirty="0">
                          <a:solidFill>
                            <a:schemeClr val="tx1"/>
                          </a:solidFill>
                          <a:effectLst/>
                        </a:rPr>
                        <a:t>-0.33**</a:t>
                      </a:r>
                    </a:p>
                    <a:p>
                      <a:pPr algn="ctr">
                        <a:lnSpc>
                          <a:spcPct val="115000"/>
                        </a:lnSpc>
                        <a:spcAft>
                          <a:spcPts val="0"/>
                        </a:spcAft>
                      </a:pPr>
                      <a:r>
                        <a:rPr lang="fr-FR" sz="1100" b="0" dirty="0">
                          <a:solidFill>
                            <a:schemeClr val="tx1"/>
                          </a:solidFill>
                          <a:effectLst/>
                        </a:rPr>
                        <a:t>(0.05)</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c>
                  <a:txBody>
                    <a:bodyPr/>
                    <a:lstStyle/>
                    <a:p>
                      <a:pPr algn="ctr">
                        <a:lnSpc>
                          <a:spcPct val="115000"/>
                        </a:lnSpc>
                        <a:spcAft>
                          <a:spcPts val="0"/>
                        </a:spcAft>
                      </a:pPr>
                      <a:r>
                        <a:rPr lang="fr-FR" sz="1100" b="0" dirty="0">
                          <a:solidFill>
                            <a:schemeClr val="tx1"/>
                          </a:solidFill>
                          <a:effectLst/>
                        </a:rPr>
                        <a:t>1.00**</a:t>
                      </a:r>
                    </a:p>
                    <a:p>
                      <a:pPr algn="ctr">
                        <a:lnSpc>
                          <a:spcPct val="115000"/>
                        </a:lnSpc>
                        <a:spcAft>
                          <a:spcPts val="0"/>
                        </a:spcAft>
                      </a:pPr>
                      <a:r>
                        <a:rPr lang="fr-FR" sz="1100" b="0" dirty="0">
                          <a:solidFill>
                            <a:schemeClr val="tx1"/>
                          </a:solidFill>
                          <a:effectLst/>
                        </a:rPr>
                        <a:t>(0.05)</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c>
                  <a:txBody>
                    <a:bodyPr/>
                    <a:lstStyle/>
                    <a:p>
                      <a:pPr algn="ctr">
                        <a:lnSpc>
                          <a:spcPct val="115000"/>
                        </a:lnSpc>
                        <a:spcAft>
                          <a:spcPts val="0"/>
                        </a:spcAft>
                      </a:pPr>
                      <a:r>
                        <a:rPr lang="fr-FR" sz="1100" b="0" dirty="0">
                          <a:solidFill>
                            <a:schemeClr val="tx1"/>
                          </a:solidFill>
                          <a:effectLst/>
                        </a:rPr>
                        <a:t>0.00</a:t>
                      </a:r>
                    </a:p>
                    <a:p>
                      <a:pPr algn="ctr">
                        <a:lnSpc>
                          <a:spcPct val="115000"/>
                        </a:lnSpc>
                        <a:spcAft>
                          <a:spcPts val="0"/>
                        </a:spcAft>
                      </a:pPr>
                      <a:r>
                        <a:rPr lang="fr-FR" sz="1100" b="0" dirty="0">
                          <a:solidFill>
                            <a:schemeClr val="tx1"/>
                          </a:solidFill>
                          <a:effectLst/>
                        </a:rPr>
                        <a:t>(0.06)</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c>
                  <a:txBody>
                    <a:bodyPr/>
                    <a:lstStyle/>
                    <a:p>
                      <a:pPr algn="ctr">
                        <a:lnSpc>
                          <a:spcPct val="115000"/>
                        </a:lnSpc>
                        <a:spcAft>
                          <a:spcPts val="0"/>
                        </a:spcAft>
                      </a:pPr>
                      <a:r>
                        <a:rPr lang="fr-FR" sz="1100" b="0" dirty="0">
                          <a:solidFill>
                            <a:schemeClr val="tx1"/>
                          </a:solidFill>
                          <a:effectLst/>
                        </a:rPr>
                        <a:t>0.72**</a:t>
                      </a:r>
                    </a:p>
                    <a:p>
                      <a:pPr algn="ctr">
                        <a:lnSpc>
                          <a:spcPct val="115000"/>
                        </a:lnSpc>
                        <a:spcAft>
                          <a:spcPts val="0"/>
                        </a:spcAft>
                      </a:pPr>
                      <a:r>
                        <a:rPr lang="fr-FR" sz="1100" b="0" dirty="0">
                          <a:solidFill>
                            <a:schemeClr val="tx1"/>
                          </a:solidFill>
                          <a:effectLst/>
                        </a:rPr>
                        <a:t>(0.04)</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c>
                  <a:txBody>
                    <a:bodyPr/>
                    <a:lstStyle/>
                    <a:p>
                      <a:pPr algn="ctr">
                        <a:lnSpc>
                          <a:spcPct val="115000"/>
                        </a:lnSpc>
                        <a:spcAft>
                          <a:spcPts val="0"/>
                        </a:spcAft>
                      </a:pPr>
                      <a:r>
                        <a:rPr lang="fr-FR" sz="1100" b="0" dirty="0">
                          <a:solidFill>
                            <a:schemeClr val="tx1"/>
                          </a:solidFill>
                          <a:effectLst/>
                        </a:rPr>
                        <a:t>0.20**</a:t>
                      </a:r>
                    </a:p>
                    <a:p>
                      <a:pPr algn="ctr">
                        <a:lnSpc>
                          <a:spcPct val="115000"/>
                        </a:lnSpc>
                        <a:spcAft>
                          <a:spcPts val="0"/>
                        </a:spcAft>
                      </a:pPr>
                      <a:r>
                        <a:rPr lang="fr-FR" sz="1100" b="0" dirty="0">
                          <a:solidFill>
                            <a:schemeClr val="tx1"/>
                          </a:solidFill>
                          <a:effectLst/>
                        </a:rPr>
                        <a:t>(0.04)</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c>
                  <a:txBody>
                    <a:bodyPr/>
                    <a:lstStyle/>
                    <a:p>
                      <a:pPr algn="ctr">
                        <a:lnSpc>
                          <a:spcPct val="115000"/>
                        </a:lnSpc>
                        <a:spcAft>
                          <a:spcPts val="0"/>
                        </a:spcAft>
                      </a:pPr>
                      <a:r>
                        <a:rPr lang="fr-FR" sz="1100" b="0" dirty="0">
                          <a:solidFill>
                            <a:schemeClr val="tx1"/>
                          </a:solidFill>
                          <a:effectLst/>
                        </a:rPr>
                        <a:t>0.60**</a:t>
                      </a:r>
                    </a:p>
                    <a:p>
                      <a:pPr algn="ctr">
                        <a:lnSpc>
                          <a:spcPct val="115000"/>
                        </a:lnSpc>
                        <a:spcAft>
                          <a:spcPts val="0"/>
                        </a:spcAft>
                      </a:pPr>
                      <a:r>
                        <a:rPr lang="fr-FR" sz="1100" b="0" dirty="0">
                          <a:solidFill>
                            <a:schemeClr val="tx1"/>
                          </a:solidFill>
                          <a:effectLst/>
                        </a:rPr>
                        <a:t>(0.04)</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c>
                  <a:txBody>
                    <a:bodyPr/>
                    <a:lstStyle/>
                    <a:p>
                      <a:pPr algn="ctr">
                        <a:lnSpc>
                          <a:spcPct val="115000"/>
                        </a:lnSpc>
                        <a:spcAft>
                          <a:spcPts val="0"/>
                        </a:spcAft>
                      </a:pPr>
                      <a:r>
                        <a:rPr lang="fr-FR" sz="1100" b="0" dirty="0">
                          <a:solidFill>
                            <a:schemeClr val="tx1"/>
                          </a:solidFill>
                          <a:effectLst/>
                        </a:rPr>
                        <a:t>1.30**</a:t>
                      </a:r>
                    </a:p>
                    <a:p>
                      <a:pPr algn="ctr">
                        <a:lnSpc>
                          <a:spcPct val="115000"/>
                        </a:lnSpc>
                        <a:spcAft>
                          <a:spcPts val="0"/>
                        </a:spcAft>
                      </a:pPr>
                      <a:r>
                        <a:rPr lang="fr-FR" sz="1100" b="0" dirty="0">
                          <a:solidFill>
                            <a:schemeClr val="tx1"/>
                          </a:solidFill>
                          <a:effectLst/>
                        </a:rPr>
                        <a:t>(0.05)</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c>
                  <a:txBody>
                    <a:bodyPr/>
                    <a:lstStyle/>
                    <a:p>
                      <a:pPr algn="ctr">
                        <a:lnSpc>
                          <a:spcPct val="115000"/>
                        </a:lnSpc>
                        <a:spcAft>
                          <a:spcPts val="0"/>
                        </a:spcAft>
                      </a:pPr>
                      <a:r>
                        <a:rPr lang="fr-FR" sz="1100" b="0" dirty="0">
                          <a:solidFill>
                            <a:schemeClr val="tx1"/>
                          </a:solidFill>
                          <a:effectLst/>
                        </a:rPr>
                        <a:t> </a:t>
                      </a:r>
                      <a:endParaRPr lang="fr-FR" sz="1100" b="0" dirty="0">
                        <a:solidFill>
                          <a:schemeClr val="tx1"/>
                        </a:solidFill>
                        <a:effectLst/>
                        <a:latin typeface="Calibri"/>
                        <a:ea typeface="Calibri"/>
                        <a:cs typeface="Times New Roman"/>
                      </a:endParaRPr>
                    </a:p>
                  </a:txBody>
                  <a:tcPr marL="66445" marR="66445" marT="0" marB="0" anchor="ctr">
                    <a:solidFill>
                      <a:schemeClr val="bg2"/>
                    </a:solidFill>
                  </a:tcPr>
                </a:tc>
              </a:tr>
            </a:tbl>
          </a:graphicData>
        </a:graphic>
      </p:graphicFrame>
    </p:spTree>
    <p:extLst>
      <p:ext uri="{BB962C8B-B14F-4D97-AF65-F5344CB8AC3E}">
        <p14:creationId xmlns:p14="http://schemas.microsoft.com/office/powerpoint/2010/main" val="21849811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Résultats de l’estimation (1)</a:t>
            </a:r>
            <a:endParaRPr lang="en-US" dirty="0"/>
          </a:p>
        </p:txBody>
      </p:sp>
      <p:sp>
        <p:nvSpPr>
          <p:cNvPr id="3" name="Espace réservé du contenu 2"/>
          <p:cNvSpPr>
            <a:spLocks noGrp="1"/>
          </p:cNvSpPr>
          <p:nvPr>
            <p:ph idx="1"/>
          </p:nvPr>
        </p:nvSpPr>
        <p:spPr>
          <a:xfrm>
            <a:off x="663799" y="1693193"/>
            <a:ext cx="9721080" cy="5256584"/>
          </a:xfrm>
        </p:spPr>
        <p:txBody>
          <a:bodyPr/>
          <a:lstStyle/>
          <a:p>
            <a:pPr algn="just"/>
            <a:r>
              <a:rPr lang="fr-FR" sz="2400" dirty="0" smtClean="0"/>
              <a:t>La qualité du modèle (logistique) est acceptable : </a:t>
            </a:r>
            <a:r>
              <a:rPr lang="fr-FR" sz="2400" dirty="0" smtClean="0"/>
              <a:t>25 </a:t>
            </a:r>
            <a:r>
              <a:rPr lang="fr-FR" sz="2400" dirty="0" smtClean="0"/>
              <a:t>des 28 paramètres mesurant la complémentarité estimés sont significatifs à 95%.</a:t>
            </a:r>
          </a:p>
          <a:p>
            <a:pPr algn="just"/>
            <a:r>
              <a:rPr lang="fr-FR" sz="2400" dirty="0"/>
              <a:t>Le prix n’impacte pas sur la probabilité </a:t>
            </a:r>
            <a:r>
              <a:rPr lang="fr-FR" sz="2400" dirty="0" smtClean="0"/>
              <a:t>d’achat ;</a:t>
            </a:r>
          </a:p>
          <a:p>
            <a:pPr algn="just"/>
            <a:r>
              <a:rPr lang="fr-FR" sz="2400" dirty="0"/>
              <a:t>L</a:t>
            </a:r>
            <a:r>
              <a:rPr lang="fr-FR" sz="2400" dirty="0" smtClean="0"/>
              <a:t>’estimation des paramètres de complémentarité des biens dans les paniers montre que :</a:t>
            </a:r>
          </a:p>
          <a:p>
            <a:pPr lvl="1" algn="just"/>
            <a:r>
              <a:rPr lang="fr-FR" sz="2000" dirty="0" smtClean="0"/>
              <a:t>AB+CE &gt;&gt; AB+LR &gt; AB+AS : la probabilité d’achat d’un produit AB est plus forte lorsqu’un bien « Commerce Équitable » est déjà dans le panier ;</a:t>
            </a:r>
          </a:p>
          <a:p>
            <a:pPr lvl="1" algn="just"/>
            <a:r>
              <a:rPr lang="fr-FR" sz="2000" dirty="0" smtClean="0"/>
              <a:t>La motivation altruiste des consommateurs semble donc prévaloir, avant la qualité ou la santé.</a:t>
            </a:r>
            <a:endParaRPr lang="en-US" sz="2000" dirty="0"/>
          </a:p>
        </p:txBody>
      </p:sp>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15</a:t>
            </a:fld>
            <a:endParaRPr lang="fr-FR">
              <a:solidFill>
                <a:schemeClr val="tx1"/>
              </a:solidFill>
              <a:latin typeface="Arial" pitchFamily="34" charset="0"/>
            </a:endParaRPr>
          </a:p>
        </p:txBody>
      </p:sp>
    </p:spTree>
    <p:extLst>
      <p:ext uri="{BB962C8B-B14F-4D97-AF65-F5344CB8AC3E}">
        <p14:creationId xmlns:p14="http://schemas.microsoft.com/office/powerpoint/2010/main" val="366604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modèle avec les variables</a:t>
            </a:r>
            <a:br>
              <a:rPr lang="fr-FR" dirty="0" smtClean="0"/>
            </a:br>
            <a:r>
              <a:rPr lang="fr-FR" dirty="0" err="1" smtClean="0"/>
              <a:t>socio-démographiques</a:t>
            </a:r>
            <a:endParaRPr lang="en-US" dirty="0"/>
          </a:p>
        </p:txBody>
      </p:sp>
      <mc:AlternateContent xmlns:mc="http://schemas.openxmlformats.org/markup-compatibility/2006">
        <mc:Choice xmlns:a14="http://schemas.microsoft.com/office/drawing/2010/main" Requires="a14">
          <p:sp>
            <p:nvSpPr>
              <p:cNvPr id="3" name="Espace réservé du contenu 2"/>
              <p:cNvSpPr>
                <a:spLocks noGrp="1"/>
              </p:cNvSpPr>
              <p:nvPr>
                <p:ph idx="1"/>
              </p:nvPr>
            </p:nvSpPr>
            <p:spPr>
              <a:xfrm>
                <a:off x="735807" y="1765201"/>
                <a:ext cx="9474993" cy="5016599"/>
              </a:xfrm>
            </p:spPr>
            <p:txBody>
              <a:bodyPr/>
              <a:lstStyle/>
              <a:p>
                <a:r>
                  <a:rPr lang="fr-FR" dirty="0" smtClean="0"/>
                  <a:t>La prise en compte des variables </a:t>
                </a:r>
                <a:r>
                  <a:rPr lang="fr-FR" dirty="0" err="1" smtClean="0"/>
                  <a:t>socio-démographiques</a:t>
                </a:r>
                <a:r>
                  <a:rPr lang="fr-FR" dirty="0" smtClean="0"/>
                  <a:t> (</a:t>
                </a:r>
                <a14:m>
                  <m:oMath xmlns:m="http://schemas.openxmlformats.org/officeDocument/2006/math">
                    <m:sSub>
                      <m:sSubPr>
                        <m:ctrlPr>
                          <a:rPr lang="en-US" i="1"/>
                        </m:ctrlPr>
                      </m:sSubPr>
                      <m:e>
                        <m:r>
                          <a:rPr lang="fr-FR" i="1"/>
                          <m:t>𝐷</m:t>
                        </m:r>
                      </m:e>
                      <m:sub>
                        <m:r>
                          <a:rPr lang="fr-FR" i="1"/>
                          <m:t>𝑘</m:t>
                        </m:r>
                      </m:sub>
                    </m:sSub>
                  </m:oMath>
                </a14:m>
                <a:r>
                  <a:rPr lang="fr-FR" dirty="0" smtClean="0"/>
                  <a:t>) se fait en réécrivant l’utilité comme suit :</a:t>
                </a:r>
                <a:br>
                  <a:rPr lang="fr-FR" dirty="0" smtClean="0"/>
                </a:br>
                <a:r>
                  <a:rPr lang="fr-FR" dirty="0" smtClean="0"/>
                  <a:t/>
                </a:r>
                <a:br>
                  <a:rPr lang="fr-FR" dirty="0" smtClean="0"/>
                </a:br>
                <a14:m>
                  <m:oMath xmlns:m="http://schemas.openxmlformats.org/officeDocument/2006/math">
                    <m:r>
                      <a:rPr lang="fr-FR" sz="2800" smtClean="0">
                        <a:solidFill>
                          <a:schemeClr val="tx1"/>
                        </a:solidFill>
                        <a:latin typeface="Cambria Math"/>
                      </a:rPr>
                      <m:t>𝑈</m:t>
                    </m:r>
                    <m:d>
                      <m:dPr>
                        <m:ctrlPr>
                          <a:rPr lang="fr-FR" sz="2800" i="1">
                            <a:solidFill>
                              <a:schemeClr val="tx1"/>
                            </a:solidFill>
                            <a:latin typeface="Cambria Math"/>
                          </a:rPr>
                        </m:ctrlPr>
                      </m:dPr>
                      <m:e>
                        <m:r>
                          <a:rPr lang="fr-FR" sz="2800">
                            <a:solidFill>
                              <a:schemeClr val="tx1"/>
                            </a:solidFill>
                            <a:latin typeface="Cambria Math"/>
                          </a:rPr>
                          <m:t>𝑖</m:t>
                        </m:r>
                        <m:r>
                          <a:rPr lang="fr-FR" sz="2800">
                            <a:solidFill>
                              <a:schemeClr val="tx1"/>
                            </a:solidFill>
                            <a:latin typeface="Cambria Math"/>
                          </a:rPr>
                          <m:t>,</m:t>
                        </m:r>
                        <m:r>
                          <a:rPr lang="fr-FR" sz="2800">
                            <a:solidFill>
                              <a:schemeClr val="tx1"/>
                            </a:solidFill>
                            <a:latin typeface="Cambria Math"/>
                          </a:rPr>
                          <m:t>𝑘</m:t>
                        </m:r>
                      </m:e>
                    </m:d>
                    <m:r>
                      <a:rPr lang="fr-FR" sz="2800">
                        <a:solidFill>
                          <a:schemeClr val="tx1"/>
                        </a:solidFill>
                        <a:latin typeface="Cambria Math"/>
                      </a:rPr>
                      <m:t>=</m:t>
                    </m:r>
                    <m:sSub>
                      <m:sSubPr>
                        <m:ctrlPr>
                          <a:rPr lang="fr-FR" sz="2800" i="1">
                            <a:solidFill>
                              <a:schemeClr val="tx1"/>
                            </a:solidFill>
                            <a:latin typeface="Cambria Math"/>
                          </a:rPr>
                        </m:ctrlPr>
                      </m:sSubPr>
                      <m:e>
                        <m:r>
                          <a:rPr lang="fr-FR" sz="2800">
                            <a:solidFill>
                              <a:schemeClr val="tx1"/>
                            </a:solidFill>
                            <a:latin typeface="Cambria Math"/>
                          </a:rPr>
                          <m:t>𝛼</m:t>
                        </m:r>
                      </m:e>
                      <m:sub>
                        <m:r>
                          <a:rPr lang="fr-FR" sz="2800">
                            <a:solidFill>
                              <a:schemeClr val="tx1"/>
                            </a:solidFill>
                            <a:latin typeface="Cambria Math"/>
                          </a:rPr>
                          <m:t>𝑖</m:t>
                        </m:r>
                      </m:sub>
                    </m:sSub>
                    <m:r>
                      <a:rPr lang="fr-FR" sz="2800">
                        <a:solidFill>
                          <a:schemeClr val="tx1"/>
                        </a:solidFill>
                        <a:latin typeface="Cambria Math"/>
                      </a:rPr>
                      <m:t>+ </m:t>
                    </m:r>
                    <m:sSub>
                      <m:sSubPr>
                        <m:ctrlPr>
                          <a:rPr lang="fr-FR" sz="2800" i="1">
                            <a:solidFill>
                              <a:schemeClr val="tx1"/>
                            </a:solidFill>
                            <a:latin typeface="Cambria Math"/>
                          </a:rPr>
                        </m:ctrlPr>
                      </m:sSubPr>
                      <m:e>
                        <m:r>
                          <a:rPr lang="fr-FR" sz="2800">
                            <a:solidFill>
                              <a:schemeClr val="tx1"/>
                            </a:solidFill>
                            <a:latin typeface="Cambria Math"/>
                          </a:rPr>
                          <m:t>𝛽</m:t>
                        </m:r>
                      </m:e>
                      <m:sub>
                        <m:r>
                          <a:rPr lang="fr-FR" sz="2800">
                            <a:solidFill>
                              <a:schemeClr val="tx1"/>
                            </a:solidFill>
                            <a:latin typeface="Cambria Math"/>
                          </a:rPr>
                          <m:t>𝑖</m:t>
                        </m:r>
                      </m:sub>
                    </m:sSub>
                    <m:r>
                      <a:rPr lang="fr-FR" sz="2800">
                        <a:solidFill>
                          <a:schemeClr val="tx1"/>
                        </a:solidFill>
                        <a:latin typeface="Cambria Math"/>
                      </a:rPr>
                      <m:t> </m:t>
                    </m:r>
                    <m:sSub>
                      <m:sSubPr>
                        <m:ctrlPr>
                          <a:rPr lang="fr-FR" sz="2800" i="1">
                            <a:solidFill>
                              <a:schemeClr val="tx1"/>
                            </a:solidFill>
                            <a:latin typeface="Cambria Math"/>
                          </a:rPr>
                        </m:ctrlPr>
                      </m:sSubPr>
                      <m:e>
                        <m:r>
                          <a:rPr lang="fr-FR" sz="2800">
                            <a:solidFill>
                              <a:schemeClr val="tx1"/>
                            </a:solidFill>
                            <a:latin typeface="Cambria Math"/>
                          </a:rPr>
                          <m:t>𝑝</m:t>
                        </m:r>
                      </m:e>
                      <m:sub>
                        <m:r>
                          <a:rPr lang="fr-FR" sz="2800">
                            <a:solidFill>
                              <a:schemeClr val="tx1"/>
                            </a:solidFill>
                            <a:latin typeface="Cambria Math"/>
                          </a:rPr>
                          <m:t>𝑖𝑘</m:t>
                        </m:r>
                      </m:sub>
                    </m:sSub>
                    <m:r>
                      <a:rPr lang="fr-FR" sz="2800">
                        <a:solidFill>
                          <a:schemeClr val="tx1"/>
                        </a:solidFill>
                        <a:latin typeface="Cambria Math"/>
                      </a:rPr>
                      <m:t>+ </m:t>
                    </m:r>
                    <m:nary>
                      <m:naryPr>
                        <m:chr m:val="∑"/>
                        <m:limLoc m:val="undOvr"/>
                        <m:supHide m:val="on"/>
                        <m:ctrlPr>
                          <a:rPr lang="fr-FR" sz="2800" i="1" smtClean="0">
                            <a:solidFill>
                              <a:schemeClr val="tx1"/>
                            </a:solidFill>
                            <a:latin typeface="Cambria Math"/>
                          </a:rPr>
                        </m:ctrlPr>
                      </m:naryPr>
                      <m:sub>
                        <m:r>
                          <a:rPr lang="fr-FR" sz="2800">
                            <a:solidFill>
                              <a:schemeClr val="tx1"/>
                            </a:solidFill>
                            <a:latin typeface="Cambria Math"/>
                          </a:rPr>
                          <m:t>𝑗</m:t>
                        </m:r>
                        <m:r>
                          <a:rPr lang="fr-FR" sz="2800">
                            <a:solidFill>
                              <a:schemeClr val="tx1"/>
                            </a:solidFill>
                            <a:latin typeface="Cambria Math"/>
                          </a:rPr>
                          <m:t>≠</m:t>
                        </m:r>
                        <m:r>
                          <a:rPr lang="fr-FR" sz="2800">
                            <a:solidFill>
                              <a:schemeClr val="tx1"/>
                            </a:solidFill>
                            <a:latin typeface="Cambria Math"/>
                          </a:rPr>
                          <m:t>𝑖</m:t>
                        </m:r>
                      </m:sub>
                      <m:sup/>
                      <m:e>
                        <m:r>
                          <a:rPr lang="fr-FR" sz="2800" b="0" i="1" smtClean="0">
                            <a:solidFill>
                              <a:schemeClr val="tx1"/>
                            </a:solidFill>
                            <a:latin typeface="Cambria Math"/>
                          </a:rPr>
                          <m:t>[</m:t>
                        </m:r>
                        <m:sSub>
                          <m:sSubPr>
                            <m:ctrlPr>
                              <a:rPr lang="en-US" sz="2800" b="1" i="1" smtClean="0">
                                <a:solidFill>
                                  <a:srgbClr val="FF0000"/>
                                </a:solidFill>
                              </a:rPr>
                            </m:ctrlPr>
                          </m:sSubPr>
                          <m:e>
                            <m:r>
                              <a:rPr lang="fr-FR" sz="2800" b="1" i="1">
                                <a:solidFill>
                                  <a:srgbClr val="FF0000"/>
                                </a:solidFill>
                              </a:rPr>
                              <m:t>𝜽</m:t>
                            </m:r>
                          </m:e>
                          <m:sub>
                            <m:r>
                              <a:rPr lang="fr-FR" sz="2800" b="1" i="1">
                                <a:solidFill>
                                  <a:srgbClr val="FF0000"/>
                                </a:solidFill>
                              </a:rPr>
                              <m:t>𝒊𝒋</m:t>
                            </m:r>
                          </m:sub>
                        </m:sSub>
                        <m:r>
                          <a:rPr lang="en-CA" sz="2800" b="1" i="1" smtClean="0">
                            <a:solidFill>
                              <a:srgbClr val="FF0000"/>
                            </a:solidFill>
                          </a:rPr>
                          <m:t>+</m:t>
                        </m:r>
                        <m:sSub>
                          <m:sSubPr>
                            <m:ctrlPr>
                              <a:rPr lang="en-US" sz="2800" b="1" i="1">
                                <a:solidFill>
                                  <a:srgbClr val="FF0000"/>
                                </a:solidFill>
                              </a:rPr>
                            </m:ctrlPr>
                          </m:sSubPr>
                          <m:e>
                            <m:r>
                              <a:rPr lang="fr-FR" sz="2800" b="1" i="1">
                                <a:solidFill>
                                  <a:srgbClr val="FF0000"/>
                                </a:solidFill>
                              </a:rPr>
                              <m:t>𝜸</m:t>
                            </m:r>
                          </m:e>
                          <m:sub>
                            <m:r>
                              <a:rPr lang="fr-FR" sz="2800" b="1" i="1">
                                <a:solidFill>
                                  <a:srgbClr val="FF0000"/>
                                </a:solidFill>
                              </a:rPr>
                              <m:t>𝒊𝒋</m:t>
                            </m:r>
                          </m:sub>
                        </m:sSub>
                        <m:sSub>
                          <m:sSubPr>
                            <m:ctrlPr>
                              <a:rPr lang="en-US" sz="2800" b="1" i="1">
                                <a:solidFill>
                                  <a:srgbClr val="FF0000"/>
                                </a:solidFill>
                              </a:rPr>
                            </m:ctrlPr>
                          </m:sSubPr>
                          <m:e>
                            <m:r>
                              <a:rPr lang="fr-FR" sz="2800" b="1" i="1">
                                <a:solidFill>
                                  <a:srgbClr val="FF0000"/>
                                </a:solidFill>
                              </a:rPr>
                              <m:t>𝑫</m:t>
                            </m:r>
                          </m:e>
                          <m:sub>
                            <m:r>
                              <a:rPr lang="fr-FR" sz="2800" b="1" i="1">
                                <a:solidFill>
                                  <a:srgbClr val="FF0000"/>
                                </a:solidFill>
                              </a:rPr>
                              <m:t>𝒌</m:t>
                            </m:r>
                          </m:sub>
                        </m:sSub>
                        <m:r>
                          <a:rPr lang="fr-FR" sz="2800" b="0" i="1" smtClean="0">
                            <a:solidFill>
                              <a:schemeClr val="tx1"/>
                            </a:solidFill>
                            <a:latin typeface="Cambria Math"/>
                          </a:rPr>
                          <m:t>]</m:t>
                        </m:r>
                      </m:e>
                    </m:nary>
                    <m:r>
                      <a:rPr lang="fr-FR" sz="2800">
                        <a:solidFill>
                          <a:schemeClr val="tx1"/>
                        </a:solidFill>
                        <a:latin typeface="Cambria Math"/>
                      </a:rPr>
                      <m:t>𝐼</m:t>
                    </m:r>
                    <m:d>
                      <m:dPr>
                        <m:ctrlPr>
                          <a:rPr lang="fr-FR" sz="2800" i="1">
                            <a:solidFill>
                              <a:schemeClr val="tx1"/>
                            </a:solidFill>
                            <a:latin typeface="Cambria Math"/>
                          </a:rPr>
                        </m:ctrlPr>
                      </m:dPr>
                      <m:e>
                        <m:r>
                          <a:rPr lang="fr-FR" sz="2800">
                            <a:solidFill>
                              <a:schemeClr val="tx1"/>
                            </a:solidFill>
                            <a:latin typeface="Cambria Math"/>
                          </a:rPr>
                          <m:t>𝑗</m:t>
                        </m:r>
                        <m:r>
                          <a:rPr lang="fr-FR" sz="2800">
                            <a:solidFill>
                              <a:schemeClr val="tx1"/>
                            </a:solidFill>
                            <a:latin typeface="Cambria Math"/>
                          </a:rPr>
                          <m:t>,</m:t>
                        </m:r>
                        <m:r>
                          <a:rPr lang="fr-FR" sz="2800">
                            <a:solidFill>
                              <a:schemeClr val="tx1"/>
                            </a:solidFill>
                            <a:latin typeface="Cambria Math"/>
                          </a:rPr>
                          <m:t>𝑘</m:t>
                        </m:r>
                      </m:e>
                    </m:d>
                  </m:oMath>
                </a14:m>
                <a:r>
                  <a:rPr lang="fr-FR" sz="2800" dirty="0">
                    <a:solidFill>
                      <a:schemeClr val="tx1"/>
                    </a:solidFill>
                  </a:rPr>
                  <a:t> +</a:t>
                </a:r>
                <a:r>
                  <a:rPr lang="fr-FR" sz="2800" dirty="0">
                    <a:solidFill>
                      <a:schemeClr val="tx1"/>
                    </a:solidFill>
                  </a:rPr>
                  <a:t> </a:t>
                </a:r>
                <a14:m>
                  <m:oMath xmlns:m="http://schemas.openxmlformats.org/officeDocument/2006/math">
                    <m:r>
                      <a:rPr lang="fr-FR" sz="2800">
                        <a:solidFill>
                          <a:schemeClr val="tx1"/>
                        </a:solidFill>
                        <a:latin typeface="Cambria Math"/>
                      </a:rPr>
                      <m:t>𝜀</m:t>
                    </m:r>
                    <m:d>
                      <m:dPr>
                        <m:ctrlPr>
                          <a:rPr lang="fr-FR" sz="2800" i="1">
                            <a:solidFill>
                              <a:schemeClr val="tx1"/>
                            </a:solidFill>
                            <a:latin typeface="Cambria Math"/>
                          </a:rPr>
                        </m:ctrlPr>
                      </m:dPr>
                      <m:e>
                        <m:r>
                          <a:rPr lang="fr-FR" sz="2800">
                            <a:solidFill>
                              <a:schemeClr val="tx1"/>
                            </a:solidFill>
                            <a:latin typeface="Cambria Math"/>
                          </a:rPr>
                          <m:t>𝑖</m:t>
                        </m:r>
                        <m:r>
                          <a:rPr lang="fr-FR" sz="2800">
                            <a:solidFill>
                              <a:schemeClr val="tx1"/>
                            </a:solidFill>
                            <a:latin typeface="Cambria Math"/>
                          </a:rPr>
                          <m:t>,</m:t>
                        </m:r>
                        <m:r>
                          <a:rPr lang="fr-FR" sz="2800">
                            <a:solidFill>
                              <a:schemeClr val="tx1"/>
                            </a:solidFill>
                            <a:latin typeface="Cambria Math"/>
                          </a:rPr>
                          <m:t>𝑘</m:t>
                        </m:r>
                      </m:e>
                    </m:d>
                    <m:r>
                      <a:rPr lang="fr-FR" sz="2800">
                        <a:solidFill>
                          <a:schemeClr val="tx1"/>
                        </a:solidFill>
                        <a:latin typeface="Cambria Math"/>
                      </a:rPr>
                      <m:t> </m:t>
                    </m:r>
                  </m:oMath>
                </a14:m>
                <a:endParaRPr lang="fr-FR" sz="3200" dirty="0">
                  <a:solidFill>
                    <a:schemeClr val="tx1"/>
                  </a:solidFill>
                </a:endParaRPr>
              </a:p>
            </p:txBody>
          </p:sp>
        </mc:Choice>
        <mc:Fallback>
          <p:sp>
            <p:nvSpPr>
              <p:cNvPr id="3" name="Espace réservé du contenu 2"/>
              <p:cNvSpPr>
                <a:spLocks noGrp="1" noRot="1" noChangeAspect="1" noMove="1" noResize="1" noEditPoints="1" noAdjustHandles="1" noChangeArrowheads="1" noChangeShapeType="1" noTextEdit="1"/>
              </p:cNvSpPr>
              <p:nvPr>
                <p:ph idx="1"/>
              </p:nvPr>
            </p:nvSpPr>
            <p:spPr>
              <a:xfrm>
                <a:off x="735807" y="1765201"/>
                <a:ext cx="9474993" cy="5016599"/>
              </a:xfrm>
              <a:blipFill rotWithShape="1">
                <a:blip r:embed="rId2"/>
                <a:stretch>
                  <a:fillRect t="-1094"/>
                </a:stretch>
              </a:blipFill>
            </p:spPr>
            <p:txBody>
              <a:bodyPr/>
              <a:lstStyle/>
              <a:p>
                <a:r>
                  <a:rPr lang="en-US">
                    <a:noFill/>
                  </a:rPr>
                  <a:t> </a:t>
                </a:r>
              </a:p>
            </p:txBody>
          </p:sp>
        </mc:Fallback>
      </mc:AlternateContent>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16</a:t>
            </a:fld>
            <a:endParaRPr lang="fr-FR">
              <a:solidFill>
                <a:schemeClr val="tx1"/>
              </a:solidFill>
              <a:latin typeface="Arial" pitchFamily="34" charset="0"/>
            </a:endParaRPr>
          </a:p>
        </p:txBody>
      </p:sp>
      <p:graphicFrame>
        <p:nvGraphicFramePr>
          <p:cNvPr id="5" name="Espace réservé du contenu 4"/>
          <p:cNvGraphicFramePr>
            <a:graphicFrameLocks/>
          </p:cNvGraphicFramePr>
          <p:nvPr>
            <p:extLst>
              <p:ext uri="{D42A27DB-BD31-4B8C-83A1-F6EECF244321}">
                <p14:modId xmlns:p14="http://schemas.microsoft.com/office/powerpoint/2010/main" val="1574917044"/>
              </p:ext>
            </p:extLst>
          </p:nvPr>
        </p:nvGraphicFramePr>
        <p:xfrm>
          <a:off x="1023839" y="3853433"/>
          <a:ext cx="8784976" cy="2581067"/>
        </p:xfrm>
        <a:graphic>
          <a:graphicData uri="http://schemas.openxmlformats.org/drawingml/2006/table">
            <a:tbl>
              <a:tblPr firstRow="1" firstCol="1" bandRow="1">
                <a:tableStyleId>{5C22544A-7EE6-4342-B048-85BDC9FD1C3A}</a:tableStyleId>
              </a:tblPr>
              <a:tblGrid>
                <a:gridCol w="5568335"/>
                <a:gridCol w="1503681"/>
                <a:gridCol w="1712960"/>
              </a:tblGrid>
              <a:tr h="515275">
                <a:tc>
                  <a:txBody>
                    <a:bodyPr/>
                    <a:lstStyle/>
                    <a:p>
                      <a:pPr algn="ctr">
                        <a:lnSpc>
                          <a:spcPct val="115000"/>
                        </a:lnSpc>
                        <a:spcAft>
                          <a:spcPts val="0"/>
                        </a:spcAft>
                      </a:pPr>
                      <a:r>
                        <a:rPr lang="fr-FR" sz="1400" dirty="0">
                          <a:effectLst/>
                        </a:rPr>
                        <a:t>Variable sociodémographiques</a:t>
                      </a:r>
                      <a:endParaRPr lang="fr-FR"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Moyenne</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Écart-Type</a:t>
                      </a:r>
                      <a:endParaRPr lang="fr-FR" sz="1100">
                        <a:effectLst/>
                        <a:latin typeface="Calibri"/>
                        <a:ea typeface="Calibri"/>
                        <a:cs typeface="Times New Roman"/>
                      </a:endParaRPr>
                    </a:p>
                  </a:txBody>
                  <a:tcPr marL="68580" marR="68580" marT="0" marB="0" anchor="ctr"/>
                </a:tc>
              </a:tr>
              <a:tr h="515275">
                <a:tc>
                  <a:txBody>
                    <a:bodyPr/>
                    <a:lstStyle/>
                    <a:p>
                      <a:pPr algn="ctr">
                        <a:lnSpc>
                          <a:spcPct val="115000"/>
                        </a:lnSpc>
                        <a:spcAft>
                          <a:spcPts val="0"/>
                        </a:spcAft>
                      </a:pPr>
                      <a:r>
                        <a:rPr lang="fr-FR" sz="1200" dirty="0">
                          <a:effectLst/>
                        </a:rPr>
                        <a:t>Revenu mensuel par </a:t>
                      </a:r>
                      <a:r>
                        <a:rPr lang="fr-FR" sz="1200" dirty="0" smtClean="0">
                          <a:effectLst/>
                        </a:rPr>
                        <a:t>unité de consommation</a:t>
                      </a:r>
                      <a:endParaRPr lang="fr-FR"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effectLst/>
                        </a:rPr>
                        <a:t>1 438 </a:t>
                      </a:r>
                      <a:r>
                        <a:rPr lang="fr-FR" sz="1200" dirty="0" smtClean="0">
                          <a:effectLst/>
                        </a:rPr>
                        <a:t>€</a:t>
                      </a:r>
                    </a:p>
                    <a:p>
                      <a:pPr algn="ctr">
                        <a:lnSpc>
                          <a:spcPct val="115000"/>
                        </a:lnSpc>
                        <a:spcAft>
                          <a:spcPts val="0"/>
                        </a:spcAft>
                      </a:pPr>
                      <a:r>
                        <a:rPr lang="fr-FR" sz="1200" dirty="0" smtClean="0">
                          <a:effectLst/>
                          <a:latin typeface="Calibri"/>
                          <a:ea typeface="Calibri"/>
                          <a:cs typeface="Times New Roman"/>
                        </a:rPr>
                        <a:t>(médiane : 1 296 €)</a:t>
                      </a:r>
                      <a:endParaRPr lang="fr-FR"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765 €</a:t>
                      </a:r>
                      <a:endParaRPr lang="fr-FR" sz="1100">
                        <a:effectLst/>
                        <a:latin typeface="Calibri"/>
                        <a:ea typeface="Calibri"/>
                        <a:cs typeface="Times New Roman"/>
                      </a:endParaRPr>
                    </a:p>
                  </a:txBody>
                  <a:tcPr marL="68580" marR="68580" marT="0" marB="0" anchor="ctr"/>
                </a:tc>
              </a:tr>
              <a:tr h="517621">
                <a:tc>
                  <a:txBody>
                    <a:bodyPr/>
                    <a:lstStyle/>
                    <a:p>
                      <a:pPr algn="ctr">
                        <a:lnSpc>
                          <a:spcPct val="115000"/>
                        </a:lnSpc>
                        <a:spcAft>
                          <a:spcPts val="0"/>
                        </a:spcAft>
                      </a:pPr>
                      <a:r>
                        <a:rPr lang="fr-FR" sz="1200" dirty="0">
                          <a:effectLst/>
                        </a:rPr>
                        <a:t>Taille de la famille</a:t>
                      </a:r>
                      <a:br>
                        <a:rPr lang="fr-FR" sz="1200" dirty="0">
                          <a:effectLst/>
                        </a:rPr>
                      </a:br>
                      <a:r>
                        <a:rPr lang="fr-FR" sz="1200" dirty="0">
                          <a:effectLst/>
                        </a:rPr>
                        <a:t>(en nombre de personnes)</a:t>
                      </a:r>
                      <a:endParaRPr lang="fr-FR"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2,54</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1,34</a:t>
                      </a:r>
                      <a:endParaRPr lang="fr-FR" sz="1100">
                        <a:effectLst/>
                        <a:latin typeface="Calibri"/>
                        <a:ea typeface="Calibri"/>
                        <a:cs typeface="Times New Roman"/>
                      </a:endParaRPr>
                    </a:p>
                  </a:txBody>
                  <a:tcPr marL="68580" marR="68580" marT="0" marB="0" anchor="ctr"/>
                </a:tc>
              </a:tr>
              <a:tr h="515275">
                <a:tc>
                  <a:txBody>
                    <a:bodyPr/>
                    <a:lstStyle/>
                    <a:p>
                      <a:pPr algn="ctr">
                        <a:lnSpc>
                          <a:spcPct val="115000"/>
                        </a:lnSpc>
                        <a:spcAft>
                          <a:spcPts val="0"/>
                        </a:spcAft>
                      </a:pPr>
                      <a:r>
                        <a:rPr lang="fr-FR" sz="1200" dirty="0">
                          <a:effectLst/>
                        </a:rPr>
                        <a:t>Éducation &gt; Bac</a:t>
                      </a:r>
                      <a:endParaRPr lang="fr-FR"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41 %</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a:t>
                      </a:r>
                      <a:endParaRPr lang="fr-FR" sz="1100">
                        <a:effectLst/>
                        <a:latin typeface="Calibri"/>
                        <a:ea typeface="Calibri"/>
                        <a:cs typeface="Times New Roman"/>
                      </a:endParaRPr>
                    </a:p>
                  </a:txBody>
                  <a:tcPr marL="68580" marR="68580" marT="0" marB="0" anchor="ctr"/>
                </a:tc>
              </a:tr>
              <a:tr h="517621">
                <a:tc>
                  <a:txBody>
                    <a:bodyPr/>
                    <a:lstStyle/>
                    <a:p>
                      <a:pPr algn="ctr">
                        <a:lnSpc>
                          <a:spcPct val="115000"/>
                        </a:lnSpc>
                        <a:spcAft>
                          <a:spcPts val="0"/>
                        </a:spcAft>
                      </a:pPr>
                      <a:r>
                        <a:rPr lang="fr-FR" sz="1200" dirty="0">
                          <a:effectLst/>
                        </a:rPr>
                        <a:t>Comportement Bio en </a:t>
                      </a:r>
                      <a:r>
                        <a:rPr lang="fr-FR" sz="1200" dirty="0" smtClean="0">
                          <a:effectLst/>
                        </a:rPr>
                        <a:t>2008</a:t>
                      </a:r>
                    </a:p>
                    <a:p>
                      <a:pPr algn="ctr">
                        <a:lnSpc>
                          <a:spcPct val="115000"/>
                        </a:lnSpc>
                        <a:spcAft>
                          <a:spcPts val="0"/>
                        </a:spcAft>
                      </a:pPr>
                      <a:r>
                        <a:rPr lang="fr-FR" sz="1200" dirty="0" smtClean="0">
                          <a:effectLst/>
                          <a:latin typeface="Calibri"/>
                          <a:ea typeface="Calibri"/>
                          <a:cs typeface="Times New Roman"/>
                        </a:rPr>
                        <a:t>(calculé</a:t>
                      </a:r>
                      <a:r>
                        <a:rPr lang="fr-FR" sz="1200" baseline="0" dirty="0" smtClean="0">
                          <a:effectLst/>
                          <a:latin typeface="Calibri"/>
                          <a:ea typeface="Calibri"/>
                          <a:cs typeface="Times New Roman"/>
                        </a:rPr>
                        <a:t> sur </a:t>
                      </a:r>
                      <a:r>
                        <a:rPr lang="fr-FR" sz="1200" baseline="0" dirty="0" err="1" smtClean="0">
                          <a:effectLst/>
                          <a:latin typeface="Calibri"/>
                          <a:ea typeface="Calibri"/>
                          <a:cs typeface="Times New Roman"/>
                        </a:rPr>
                        <a:t>Œufs+Lait+Yaourts</a:t>
                      </a:r>
                      <a:r>
                        <a:rPr lang="fr-FR" sz="1200" baseline="0" dirty="0" smtClean="0">
                          <a:effectLst/>
                          <a:latin typeface="Calibri"/>
                          <a:ea typeface="Calibri"/>
                          <a:cs typeface="Times New Roman"/>
                        </a:rPr>
                        <a:t>)</a:t>
                      </a:r>
                      <a:endParaRPr lang="fr-FR"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effectLst/>
                        </a:rPr>
                        <a:t>12,91 </a:t>
                      </a:r>
                      <a:r>
                        <a:rPr lang="fr-FR" sz="1200" dirty="0" smtClean="0">
                          <a:effectLst/>
                        </a:rPr>
                        <a:t>%</a:t>
                      </a:r>
                    </a:p>
                    <a:p>
                      <a:pPr algn="ctr">
                        <a:lnSpc>
                          <a:spcPct val="115000"/>
                        </a:lnSpc>
                        <a:spcAft>
                          <a:spcPts val="0"/>
                        </a:spcAft>
                      </a:pPr>
                      <a:r>
                        <a:rPr lang="fr-FR" sz="1200" dirty="0" smtClean="0">
                          <a:effectLst/>
                          <a:latin typeface="Calibri"/>
                          <a:ea typeface="Calibri"/>
                          <a:cs typeface="Times New Roman"/>
                        </a:rPr>
                        <a:t>(médiane</a:t>
                      </a:r>
                      <a:r>
                        <a:rPr lang="fr-FR" sz="1200" baseline="0" dirty="0" smtClean="0">
                          <a:effectLst/>
                          <a:latin typeface="Calibri"/>
                          <a:ea typeface="Calibri"/>
                          <a:cs typeface="Times New Roman"/>
                        </a:rPr>
                        <a:t> : 6 %)</a:t>
                      </a:r>
                      <a:endParaRPr lang="fr-FR"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effectLst/>
                        </a:rPr>
                        <a:t>33,5 %</a:t>
                      </a:r>
                      <a:endParaRPr lang="fr-FR" sz="11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943476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Résultats avec </a:t>
            </a:r>
            <a:r>
              <a:rPr lang="fr-FR" dirty="0"/>
              <a:t>les variables</a:t>
            </a:r>
            <a:br>
              <a:rPr lang="fr-FR" dirty="0"/>
            </a:br>
            <a:r>
              <a:rPr lang="fr-FR" dirty="0" err="1"/>
              <a:t>socio-démographiques</a:t>
            </a:r>
            <a:endParaRPr lang="fr-FR" dirty="0"/>
          </a:p>
        </p:txBody>
      </p:sp>
      <mc:AlternateContent xmlns:mc="http://schemas.openxmlformats.org/markup-compatibility/2006">
        <mc:Choice xmlns:a14="http://schemas.microsoft.com/office/drawing/2010/main" Requires="a14">
          <p:graphicFrame>
            <p:nvGraphicFramePr>
              <p:cNvPr id="5" name="Espace réservé du contenu 4"/>
              <p:cNvGraphicFramePr>
                <a:graphicFrameLocks noGrp="1"/>
              </p:cNvGraphicFramePr>
              <p:nvPr>
                <p:ph idx="1"/>
                <p:extLst>
                  <p:ext uri="{D42A27DB-BD31-4B8C-83A1-F6EECF244321}">
                    <p14:modId xmlns:p14="http://schemas.microsoft.com/office/powerpoint/2010/main" val="2675300999"/>
                  </p:ext>
                </p:extLst>
              </p:nvPr>
            </p:nvGraphicFramePr>
            <p:xfrm>
              <a:off x="735807" y="1909217"/>
              <a:ext cx="9433048" cy="4999512"/>
            </p:xfrm>
            <a:graphic>
              <a:graphicData uri="http://schemas.openxmlformats.org/drawingml/2006/table">
                <a:tbl>
                  <a:tblPr firstRow="1" firstCol="1" bandRow="1">
                    <a:tableStyleId>{5C22544A-7EE6-4342-B048-85BDC9FD1C3A}</a:tableStyleId>
                  </a:tblPr>
                  <a:tblGrid>
                    <a:gridCol w="1944216"/>
                    <a:gridCol w="1407655"/>
                    <a:gridCol w="320537"/>
                    <a:gridCol w="1706522"/>
                    <a:gridCol w="2027059"/>
                    <a:gridCol w="2027059"/>
                  </a:tblGrid>
                  <a:tr h="788054">
                    <a:tc>
                      <a:txBody>
                        <a:bodyPr/>
                        <a:lstStyle/>
                        <a:p>
                          <a:pPr algn="ctr">
                            <a:lnSpc>
                              <a:spcPct val="115000"/>
                            </a:lnSpc>
                            <a:spcAft>
                              <a:spcPts val="0"/>
                            </a:spcAft>
                          </a:pPr>
                          <a:endParaRPr lang="fr-FR" sz="1100" dirty="0">
                            <a:effectLst/>
                            <a:latin typeface="Calibri"/>
                            <a:ea typeface="Calibri"/>
                            <a:cs typeface="Times New Roman"/>
                          </a:endParaRPr>
                        </a:p>
                      </a:txBody>
                      <a:tcPr marL="68580" marR="68580" marT="0" marB="0"/>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fr-FR" sz="1400" dirty="0" smtClean="0">
                              <a:effectLst/>
                            </a:rPr>
                            <a:t>Revenus </a:t>
                          </a:r>
                          <a14:m>
                            <m:oMath xmlns:m="http://schemas.openxmlformats.org/officeDocument/2006/math">
                              <m:r>
                                <a:rPr lang="fr-FR" sz="1400" smtClean="0">
                                  <a:effectLst/>
                                  <a:latin typeface="Cambria Math"/>
                                </a:rPr>
                                <m:t>(</m:t>
                              </m:r>
                              <m:r>
                                <a:rPr lang="fr-FR" sz="1400" smtClean="0">
                                  <a:effectLst/>
                                  <a:latin typeface="Cambria Math"/>
                                </a:rPr>
                                <m:t>𝑘</m:t>
                              </m:r>
                              <m:r>
                                <a:rPr lang="fr-FR" sz="1400" smtClean="0">
                                  <a:effectLst/>
                                  <a:latin typeface="Cambria Math"/>
                                </a:rPr>
                                <m:t>=1)</m:t>
                              </m:r>
                            </m:oMath>
                          </a14:m>
                          <a:endParaRPr lang="fr-FR" sz="1100" dirty="0">
                            <a:effectLst/>
                            <a:latin typeface="Calibri"/>
                            <a:ea typeface="Calibri"/>
                            <a:cs typeface="Times New Roman"/>
                          </a:endParaRPr>
                        </a:p>
                        <a:p>
                          <a:pPr marL="0" algn="ctr" defTabSz="914400" rtl="0" eaLnBrk="1" latinLnBrk="0" hangingPunct="1">
                            <a:lnSpc>
                              <a:spcPct val="115000"/>
                            </a:lnSpc>
                            <a:spcAft>
                              <a:spcPts val="0"/>
                            </a:spcAft>
                          </a:pPr>
                          <a:r>
                            <a:rPr lang="fr-FR" sz="1200" b="1" kern="1200" dirty="0" smtClean="0">
                              <a:solidFill>
                                <a:schemeClr val="lt1"/>
                              </a:solidFill>
                              <a:effectLst/>
                              <a:latin typeface="+mn-lt"/>
                              <a:ea typeface="+mn-ea"/>
                              <a:cs typeface="+mn-cs"/>
                            </a:rPr>
                            <a:t>(</a:t>
                          </a:r>
                          <a:r>
                            <a:rPr lang="fr-FR" sz="1200" b="1" kern="1200" dirty="0" smtClean="0">
                              <a:solidFill>
                                <a:schemeClr val="lt1"/>
                              </a:solidFill>
                              <a:effectLst/>
                              <a:latin typeface="+mn-lt"/>
                              <a:ea typeface="+mn-ea"/>
                              <a:cs typeface="+mn-cs"/>
                            </a:rPr>
                            <a:t>benchmark:</a:t>
                          </a:r>
                          <a:br>
                            <a:rPr lang="fr-FR" sz="1200" b="1" kern="1200" dirty="0" smtClean="0">
                              <a:solidFill>
                                <a:schemeClr val="lt1"/>
                              </a:solidFill>
                              <a:effectLst/>
                              <a:latin typeface="+mn-lt"/>
                              <a:ea typeface="+mn-ea"/>
                              <a:cs typeface="+mn-cs"/>
                            </a:rPr>
                          </a:br>
                          <a:r>
                            <a:rPr lang="fr-FR" sz="1200" b="1" kern="1200" dirty="0" smtClean="0">
                              <a:solidFill>
                                <a:schemeClr val="lt1"/>
                              </a:solidFill>
                              <a:effectLst/>
                              <a:latin typeface="+mn-lt"/>
                              <a:ea typeface="+mn-ea"/>
                              <a:cs typeface="+mn-cs"/>
                            </a:rPr>
                            <a:t>revenu&lt;médiane</a:t>
                          </a:r>
                          <a:r>
                            <a:rPr lang="fr-FR" sz="1200" b="1" kern="1200" dirty="0" smtClean="0">
                              <a:solidFill>
                                <a:schemeClr val="lt1"/>
                              </a:solidFill>
                              <a:effectLst/>
                              <a:latin typeface="+mn-lt"/>
                              <a:ea typeface="+mn-ea"/>
                              <a:cs typeface="+mn-cs"/>
                            </a:rPr>
                            <a:t>)</a:t>
                          </a:r>
                          <a:endParaRPr lang="fr-FR" sz="1200" b="1" kern="1200" dirty="0">
                            <a:solidFill>
                              <a:schemeClr val="lt1"/>
                            </a:solidFill>
                            <a:effectLst/>
                            <a:latin typeface="+mn-lt"/>
                            <a:ea typeface="+mn-ea"/>
                            <a:cs typeface="+mn-cs"/>
                          </a:endParaRPr>
                        </a:p>
                      </a:txBody>
                      <a:tcPr marL="68580" marR="68580" marT="0" marB="0"/>
                    </a:tc>
                    <a:tc hMerge="1">
                      <a:txBody>
                        <a:bodyPr/>
                        <a:lstStyle/>
                        <a:p>
                          <a:pPr algn="ctr">
                            <a:lnSpc>
                              <a:spcPct val="115000"/>
                            </a:lnSpc>
                            <a:spcAft>
                              <a:spcPts val="0"/>
                            </a:spcAft>
                          </a:pPr>
                          <a:endParaRPr lang="fr-FR"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FR" sz="1400" dirty="0">
                              <a:effectLst/>
                            </a:rPr>
                            <a:t>Taille de la famille</a:t>
                          </a:r>
                          <a:endParaRPr lang="fr-FR" sz="1100" dirty="0">
                            <a:effectLst/>
                          </a:endParaRPr>
                        </a:p>
                        <a:p>
                          <a:pPr algn="ctr">
                            <a:lnSpc>
                              <a:spcPct val="115000"/>
                            </a:lnSpc>
                            <a:spcAft>
                              <a:spcPts val="0"/>
                            </a:spcAft>
                          </a:pPr>
                          <a14:m>
                            <m:oMathPara xmlns:m="http://schemas.openxmlformats.org/officeDocument/2006/math">
                              <m:oMathParaPr>
                                <m:jc m:val="centerGroup"/>
                              </m:oMathParaPr>
                              <m:oMath xmlns:m="http://schemas.openxmlformats.org/officeDocument/2006/math">
                                <m:r>
                                  <a:rPr lang="fr-FR" sz="1400">
                                    <a:effectLst/>
                                    <a:latin typeface="Cambria Math"/>
                                  </a:rPr>
                                  <m:t>(</m:t>
                                </m:r>
                                <m:r>
                                  <a:rPr lang="fr-FR" sz="1400">
                                    <a:effectLst/>
                                    <a:latin typeface="Cambria Math"/>
                                  </a:rPr>
                                  <m:t>𝑘</m:t>
                                </m:r>
                                <m:r>
                                  <a:rPr lang="fr-FR" sz="1400">
                                    <a:effectLst/>
                                    <a:latin typeface="Cambria Math"/>
                                  </a:rPr>
                                  <m:t>=2)</m:t>
                                </m:r>
                              </m:oMath>
                            </m:oMathPara>
                          </a14:m>
                          <a:endParaRPr lang="fr-FR" sz="1100" dirty="0" smtClean="0">
                            <a:effectLst/>
                            <a:latin typeface="Calibri"/>
                            <a:ea typeface="Calibri"/>
                            <a:cs typeface="Times New Roman"/>
                          </a:endParaRPr>
                        </a:p>
                        <a:p>
                          <a:pPr algn="ctr">
                            <a:lnSpc>
                              <a:spcPct val="115000"/>
                            </a:lnSpc>
                            <a:spcAft>
                              <a:spcPts val="0"/>
                            </a:spcAft>
                          </a:pPr>
                          <a:endParaRPr lang="fr-FR"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FR" sz="1400" dirty="0" smtClean="0">
                              <a:effectLst/>
                            </a:rPr>
                            <a:t>Éducation </a:t>
                          </a:r>
                          <a14:m>
                            <m:oMath xmlns:m="http://schemas.openxmlformats.org/officeDocument/2006/math">
                              <m:r>
                                <a:rPr lang="fr-FR" sz="1400">
                                  <a:effectLst/>
                                  <a:latin typeface="Cambria Math"/>
                                </a:rPr>
                                <m:t>(</m:t>
                              </m:r>
                              <m:r>
                                <a:rPr lang="fr-FR" sz="1400">
                                  <a:effectLst/>
                                  <a:latin typeface="Cambria Math"/>
                                </a:rPr>
                                <m:t>𝑘</m:t>
                              </m:r>
                              <m:r>
                                <a:rPr lang="fr-FR" sz="1400">
                                  <a:effectLst/>
                                  <a:latin typeface="Cambria Math"/>
                                </a:rPr>
                                <m:t>=3)</m:t>
                              </m:r>
                            </m:oMath>
                          </a14:m>
                          <a:endParaRPr lang="fr-FR" sz="1100" dirty="0" smtClean="0">
                            <a:effectLst/>
                            <a:latin typeface="Calibri"/>
                            <a:ea typeface="Calibri"/>
                            <a:cs typeface="Times New Roman"/>
                          </a:endParaRPr>
                        </a:p>
                        <a:p>
                          <a:pPr marL="0" algn="ctr" defTabSz="914400" rtl="0" eaLnBrk="1" latinLnBrk="0" hangingPunct="1">
                            <a:lnSpc>
                              <a:spcPct val="115000"/>
                            </a:lnSpc>
                            <a:spcAft>
                              <a:spcPts val="0"/>
                            </a:spcAft>
                          </a:pPr>
                          <a:r>
                            <a:rPr lang="fr-FR" sz="1200" b="1" kern="1200" dirty="0" smtClean="0">
                              <a:solidFill>
                                <a:schemeClr val="lt1"/>
                              </a:solidFill>
                              <a:effectLst/>
                              <a:latin typeface="+mn-lt"/>
                              <a:ea typeface="+mn-ea"/>
                              <a:cs typeface="+mn-cs"/>
                            </a:rPr>
                            <a:t>(</a:t>
                          </a:r>
                          <a:r>
                            <a:rPr lang="fr-FR" sz="1200" b="1" kern="1200" dirty="0" smtClean="0">
                              <a:solidFill>
                                <a:schemeClr val="lt1"/>
                              </a:solidFill>
                              <a:effectLst/>
                              <a:latin typeface="+mn-lt"/>
                              <a:ea typeface="+mn-ea"/>
                              <a:cs typeface="+mn-cs"/>
                            </a:rPr>
                            <a:t>benchmark:</a:t>
                          </a:r>
                          <a:br>
                            <a:rPr lang="fr-FR" sz="1200" b="1" kern="1200" dirty="0" smtClean="0">
                              <a:solidFill>
                                <a:schemeClr val="lt1"/>
                              </a:solidFill>
                              <a:effectLst/>
                              <a:latin typeface="+mn-lt"/>
                              <a:ea typeface="+mn-ea"/>
                              <a:cs typeface="+mn-cs"/>
                            </a:rPr>
                          </a:br>
                          <a:r>
                            <a:rPr lang="fr-FR" sz="1200" b="1" kern="1200" dirty="0" smtClean="0">
                              <a:solidFill>
                                <a:schemeClr val="lt1"/>
                              </a:solidFill>
                              <a:effectLst/>
                              <a:latin typeface="+mn-lt"/>
                              <a:ea typeface="+mn-ea"/>
                              <a:cs typeface="+mn-cs"/>
                            </a:rPr>
                            <a:t>Niveau</a:t>
                          </a:r>
                          <a:r>
                            <a:rPr lang="fr-FR" sz="1200" b="1" kern="1200" dirty="0" smtClean="0">
                              <a:solidFill>
                                <a:schemeClr val="lt1"/>
                              </a:solidFill>
                              <a:effectLst/>
                              <a:latin typeface="+mn-lt"/>
                              <a:ea typeface="+mn-ea"/>
                              <a:cs typeface="+mn-cs"/>
                            </a:rPr>
                            <a:t>&lt; Baccalauréat)</a:t>
                          </a:r>
                          <a:endParaRPr lang="fr-FR" sz="1200" b="1" kern="1200" dirty="0">
                            <a:solidFill>
                              <a:schemeClr val="lt1"/>
                            </a:solidFill>
                            <a:effectLst/>
                            <a:latin typeface="+mn-lt"/>
                            <a:ea typeface="+mn-ea"/>
                            <a:cs typeface="+mn-cs"/>
                          </a:endParaRPr>
                        </a:p>
                      </a:txBody>
                      <a:tcPr marL="68580" marR="68580" marT="0" marB="0"/>
                    </a:tc>
                    <a:tc>
                      <a:txBody>
                        <a:bodyPr/>
                        <a:lstStyle/>
                        <a:p>
                          <a:pPr algn="ctr">
                            <a:lnSpc>
                              <a:spcPct val="115000"/>
                            </a:lnSpc>
                            <a:spcAft>
                              <a:spcPts val="0"/>
                            </a:spcAft>
                          </a:pPr>
                          <a:r>
                            <a:rPr lang="fr-FR" sz="1400" dirty="0">
                              <a:effectLst/>
                            </a:rPr>
                            <a:t>Comportement </a:t>
                          </a:r>
                          <a:r>
                            <a:rPr lang="fr-FR" sz="1400" dirty="0" smtClean="0">
                              <a:effectLst/>
                            </a:rPr>
                            <a:t>Bio</a:t>
                          </a:r>
                          <a:endParaRPr lang="fr-FR" sz="1100" dirty="0">
                            <a:effectLst/>
                          </a:endParaRPr>
                        </a:p>
                        <a:p>
                          <a:pPr algn="ctr">
                            <a:lnSpc>
                              <a:spcPct val="115000"/>
                            </a:lnSpc>
                            <a:spcAft>
                              <a:spcPts val="0"/>
                            </a:spcAft>
                          </a:pPr>
                          <a14:m>
                            <m:oMathPara xmlns:m="http://schemas.openxmlformats.org/officeDocument/2006/math">
                              <m:oMathParaPr>
                                <m:jc m:val="centerGroup"/>
                              </m:oMathParaPr>
                              <m:oMath xmlns:m="http://schemas.openxmlformats.org/officeDocument/2006/math">
                                <m:r>
                                  <a:rPr lang="fr-FR" sz="1400">
                                    <a:effectLst/>
                                    <a:latin typeface="Cambria Math"/>
                                  </a:rPr>
                                  <m:t>(</m:t>
                                </m:r>
                                <m:r>
                                  <a:rPr lang="fr-FR" sz="1400">
                                    <a:effectLst/>
                                    <a:latin typeface="Cambria Math"/>
                                  </a:rPr>
                                  <m:t>𝑘</m:t>
                                </m:r>
                                <m:r>
                                  <a:rPr lang="fr-FR" sz="1400">
                                    <a:effectLst/>
                                    <a:latin typeface="Cambria Math"/>
                                  </a:rPr>
                                  <m:t>=4)</m:t>
                                </m:r>
                              </m:oMath>
                            </m:oMathPara>
                          </a14:m>
                          <a:endParaRPr lang="fr-FR" sz="1100" dirty="0" smtClean="0">
                            <a:effectLst/>
                            <a:latin typeface="Calibri"/>
                            <a:ea typeface="Calibri"/>
                            <a:cs typeface="Times New Roman"/>
                          </a:endParaRPr>
                        </a:p>
                        <a:p>
                          <a:pPr algn="ctr">
                            <a:lnSpc>
                              <a:spcPct val="115000"/>
                            </a:lnSpc>
                            <a:spcAft>
                              <a:spcPts val="0"/>
                            </a:spcAft>
                          </a:pPr>
                          <a:r>
                            <a:rPr lang="fr-FR" sz="1200" b="1" kern="1200" dirty="0" smtClean="0">
                              <a:solidFill>
                                <a:schemeClr val="lt1"/>
                              </a:solidFill>
                              <a:effectLst/>
                              <a:latin typeface="+mn-lt"/>
                              <a:ea typeface="+mn-ea"/>
                              <a:cs typeface="+mn-cs"/>
                            </a:rPr>
                            <a:t>(</a:t>
                          </a:r>
                          <a:r>
                            <a:rPr lang="fr-FR" sz="1200" b="1" kern="1200" dirty="0" smtClean="0">
                              <a:solidFill>
                                <a:schemeClr val="lt1"/>
                              </a:solidFill>
                              <a:effectLst/>
                              <a:latin typeface="+mn-lt"/>
                              <a:ea typeface="+mn-ea"/>
                              <a:cs typeface="+mn-cs"/>
                            </a:rPr>
                            <a:t>benchmark:</a:t>
                          </a:r>
                          <a:br>
                            <a:rPr lang="fr-FR" sz="1200" b="1" kern="1200" dirty="0" smtClean="0">
                              <a:solidFill>
                                <a:schemeClr val="lt1"/>
                              </a:solidFill>
                              <a:effectLst/>
                              <a:latin typeface="+mn-lt"/>
                              <a:ea typeface="+mn-ea"/>
                              <a:cs typeface="+mn-cs"/>
                            </a:rPr>
                          </a:br>
                          <a:r>
                            <a:rPr lang="fr-FR" sz="1200" b="1" kern="1200" dirty="0" smtClean="0">
                              <a:solidFill>
                                <a:schemeClr val="lt1"/>
                              </a:solidFill>
                              <a:effectLst/>
                              <a:latin typeface="+mn-lt"/>
                              <a:ea typeface="+mn-ea"/>
                              <a:cs typeface="+mn-cs"/>
                            </a:rPr>
                            <a:t>médiane conso</a:t>
                          </a:r>
                          <a:r>
                            <a:rPr lang="fr-FR" sz="1200" b="1" kern="1200" baseline="0" dirty="0" smtClean="0">
                              <a:solidFill>
                                <a:schemeClr val="lt1"/>
                              </a:solidFill>
                              <a:effectLst/>
                              <a:latin typeface="+mn-lt"/>
                              <a:ea typeface="+mn-ea"/>
                              <a:cs typeface="+mn-cs"/>
                            </a:rPr>
                            <a:t> Bio&gt;0</a:t>
                          </a:r>
                          <a:r>
                            <a:rPr lang="fr-FR" sz="1200" b="1" kern="1200" dirty="0" smtClean="0">
                              <a:solidFill>
                                <a:schemeClr val="lt1"/>
                              </a:solidFill>
                              <a:effectLst/>
                              <a:latin typeface="+mn-lt"/>
                              <a:ea typeface="+mn-ea"/>
                              <a:cs typeface="+mn-cs"/>
                            </a:rPr>
                            <a:t>)</a:t>
                          </a:r>
                          <a:endParaRPr lang="fr-FR" sz="1200" dirty="0">
                            <a:effectLst/>
                            <a:latin typeface="Calibri"/>
                            <a:ea typeface="Calibri"/>
                            <a:cs typeface="Times New Roman"/>
                          </a:endParaRPr>
                        </a:p>
                      </a:txBody>
                      <a:tcPr marL="68580" marR="68580" marT="0" marB="0"/>
                    </a:tc>
                  </a:tr>
                  <a:tr h="269891">
                    <a:tc>
                      <a:txBody>
                        <a:bodyPr/>
                        <a:lstStyle/>
                        <a:p>
                          <a:pPr>
                            <a:lnSpc>
                              <a:spcPct val="115000"/>
                            </a:lnSpc>
                            <a:spcAft>
                              <a:spcPts val="0"/>
                            </a:spcAft>
                          </a:pPr>
                          <a:r>
                            <a:rPr lang="fr-FR" sz="1400">
                              <a:effectLst/>
                            </a:rPr>
                            <a:t> </a:t>
                          </a:r>
                          <a:endParaRPr lang="fr-FR" sz="1100">
                            <a:effectLst/>
                            <a:latin typeface="Calibri"/>
                            <a:ea typeface="Calibri"/>
                            <a:cs typeface="Times New Roman"/>
                          </a:endParaRPr>
                        </a:p>
                      </a:txBody>
                      <a:tcPr marL="68580" marR="68580" marT="0" marB="0" anchor="ctr"/>
                    </a:tc>
                    <a:tc gridSpan="5">
                      <a:txBody>
                        <a:bodyPr/>
                        <a:lstStyle/>
                        <a:p>
                          <a:pPr algn="ctr">
                            <a:lnSpc>
                              <a:spcPct val="115000"/>
                            </a:lnSpc>
                            <a:spcAft>
                              <a:spcPts val="0"/>
                            </a:spcAft>
                          </a:pPr>
                          <a:r>
                            <a:rPr lang="fr-FR" sz="1400">
                              <a:effectLst/>
                            </a:rPr>
                            <a:t>Effets croisés</a:t>
                          </a:r>
                          <a:endParaRPr lang="fr-FR" sz="1100">
                            <a:effectLst/>
                            <a:latin typeface="Calibri"/>
                            <a:ea typeface="Calibri"/>
                            <a:cs typeface="Times New Roman"/>
                          </a:endParaRPr>
                        </a:p>
                      </a:txBody>
                      <a:tcPr marL="68580" marR="68580" marT="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435837">
                    <a:tc>
                      <a:txBody>
                        <a:bodyPr/>
                        <a:lstStyle/>
                        <a:p>
                          <a:pP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fr-FR" sz="1400" b="1" i="1">
                                        <a:effectLst/>
                                        <a:latin typeface="Cambria Math"/>
                                      </a:rPr>
                                    </m:ctrlPr>
                                  </m:sSubPr>
                                  <m:e>
                                    <m:r>
                                      <a:rPr lang="fr-FR" sz="1400" b="1" i="1">
                                        <a:effectLst/>
                                        <a:latin typeface="Cambria Math"/>
                                      </a:rPr>
                                      <m:t>𝜽</m:t>
                                    </m:r>
                                  </m:e>
                                  <m:sub>
                                    <m:r>
                                      <a:rPr lang="fr-FR" sz="1400" b="1" i="1">
                                        <a:effectLst/>
                                        <a:latin typeface="Cambria Math"/>
                                      </a:rPr>
                                      <m:t>𝟏𝟑</m:t>
                                    </m:r>
                                  </m:sub>
                                </m:sSub>
                                <m:r>
                                  <a:rPr lang="fr-FR" sz="1400" b="1">
                                    <a:effectLst/>
                                    <a:latin typeface="Cambria Math"/>
                                  </a:rPr>
                                  <m:t>=</m:t>
                                </m:r>
                                <m:sSub>
                                  <m:sSubPr>
                                    <m:ctrlPr>
                                      <a:rPr lang="fr-FR" sz="1400" b="1" i="1">
                                        <a:effectLst/>
                                        <a:latin typeface="Cambria Math"/>
                                      </a:rPr>
                                    </m:ctrlPr>
                                  </m:sSubPr>
                                  <m:e>
                                    <m:r>
                                      <a:rPr lang="fr-FR" sz="1400" b="1" i="1">
                                        <a:effectLst/>
                                        <a:latin typeface="Cambria Math"/>
                                      </a:rPr>
                                      <m:t>𝜽</m:t>
                                    </m:r>
                                  </m:e>
                                  <m:sub>
                                    <m:r>
                                      <a:rPr lang="fr-FR" sz="1400" b="1" i="1">
                                        <a:effectLst/>
                                        <a:latin typeface="Cambria Math"/>
                                      </a:rPr>
                                      <m:t>𝟑𝟏</m:t>
                                    </m:r>
                                  </m:sub>
                                </m:sSub>
                              </m:oMath>
                            </m:oMathPara>
                          </a14:m>
                          <a:endParaRPr lang="fr-FR" sz="1100" b="1" dirty="0" smtClean="0">
                            <a:effectLst/>
                            <a:latin typeface="Calibri"/>
                            <a:ea typeface="Calibri"/>
                            <a:cs typeface="Times New Roman"/>
                          </a:endParaRPr>
                        </a:p>
                        <a:p>
                          <a:pPr algn="ctr">
                            <a:lnSpc>
                              <a:spcPct val="115000"/>
                            </a:lnSpc>
                            <a:spcAft>
                              <a:spcPts val="0"/>
                            </a:spcAft>
                          </a:pPr>
                          <a:r>
                            <a:rPr lang="fr-FR" sz="1100" b="1" dirty="0" smtClean="0">
                              <a:effectLst/>
                              <a:latin typeface="Calibri"/>
                              <a:ea typeface="Calibri"/>
                              <a:cs typeface="Times New Roman"/>
                            </a:rPr>
                            <a:t>Bio/CE</a:t>
                          </a:r>
                          <a:endParaRPr lang="fr-FR" sz="1100" b="1"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solidFill>
                                <a:srgbClr val="FF0000"/>
                              </a:solidFill>
                              <a:effectLst/>
                            </a:rPr>
                            <a:t>0.85**</a:t>
                          </a:r>
                          <a:endParaRPr lang="fr-FR" sz="1100">
                            <a:solidFill>
                              <a:srgbClr val="FF0000"/>
                            </a:solidFill>
                            <a:effectLst/>
                          </a:endParaRPr>
                        </a:p>
                        <a:p>
                          <a:pPr algn="ctr">
                            <a:lnSpc>
                              <a:spcPct val="115000"/>
                            </a:lnSpc>
                            <a:spcAft>
                              <a:spcPts val="0"/>
                            </a:spcAft>
                          </a:pPr>
                          <a:r>
                            <a:rPr lang="fr-FR" sz="1200">
                              <a:solidFill>
                                <a:srgbClr val="FF0000"/>
                              </a:solidFill>
                              <a:effectLst/>
                            </a:rPr>
                            <a:t>(0.07)</a:t>
                          </a:r>
                          <a:endParaRPr lang="fr-FR" sz="1100">
                            <a:solidFill>
                              <a:srgbClr val="FF0000"/>
                            </a:solidFill>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dirty="0">
                              <a:solidFill>
                                <a:srgbClr val="FF0000"/>
                              </a:solidFill>
                              <a:effectLst/>
                            </a:rPr>
                            <a:t>1.18**</a:t>
                          </a:r>
                          <a:endParaRPr lang="fr-FR" sz="1100" dirty="0">
                            <a:solidFill>
                              <a:srgbClr val="FF0000"/>
                            </a:solidFill>
                            <a:effectLst/>
                          </a:endParaRPr>
                        </a:p>
                        <a:p>
                          <a:pPr algn="ctr">
                            <a:lnSpc>
                              <a:spcPct val="115000"/>
                            </a:lnSpc>
                            <a:spcAft>
                              <a:spcPts val="0"/>
                            </a:spcAft>
                          </a:pPr>
                          <a:r>
                            <a:rPr lang="fr-FR" sz="1200" dirty="0">
                              <a:solidFill>
                                <a:srgbClr val="FF0000"/>
                              </a:solidFill>
                              <a:effectLst/>
                            </a:rPr>
                            <a:t>(0.09)</a:t>
                          </a:r>
                          <a:endParaRPr lang="fr-FR" sz="1100" dirty="0">
                            <a:solidFill>
                              <a:srgbClr val="FF0000"/>
                            </a:solidFill>
                            <a:effectLst/>
                            <a:latin typeface="Calibri"/>
                            <a:ea typeface="Calibri"/>
                            <a:cs typeface="Times New Roman"/>
                          </a:endParaRPr>
                        </a:p>
                      </a:txBody>
                      <a:tcPr marL="68580" marR="68580" marT="0" marB="0" anchor="ctr"/>
                    </a:tc>
                    <a:tc hMerge="1">
                      <a:txBody>
                        <a:bodyPr/>
                        <a:lstStyle/>
                        <a:p>
                          <a:endParaRPr lang="fr-FR"/>
                        </a:p>
                      </a:txBody>
                      <a:tcPr/>
                    </a:tc>
                    <a:tc>
                      <a:txBody>
                        <a:bodyPr/>
                        <a:lstStyle/>
                        <a:p>
                          <a:pPr algn="ctr">
                            <a:lnSpc>
                              <a:spcPct val="115000"/>
                            </a:lnSpc>
                            <a:spcAft>
                              <a:spcPts val="0"/>
                            </a:spcAft>
                          </a:pPr>
                          <a:r>
                            <a:rPr lang="fr-FR" sz="1200">
                              <a:solidFill>
                                <a:srgbClr val="FF0000"/>
                              </a:solidFill>
                              <a:effectLst/>
                            </a:rPr>
                            <a:t>0.85**</a:t>
                          </a:r>
                          <a:endParaRPr lang="fr-FR" sz="1100">
                            <a:solidFill>
                              <a:srgbClr val="FF0000"/>
                            </a:solidFill>
                            <a:effectLst/>
                          </a:endParaRPr>
                        </a:p>
                        <a:p>
                          <a:pPr algn="ctr">
                            <a:lnSpc>
                              <a:spcPct val="115000"/>
                            </a:lnSpc>
                            <a:spcAft>
                              <a:spcPts val="0"/>
                            </a:spcAft>
                          </a:pPr>
                          <a:r>
                            <a:rPr lang="fr-FR" sz="1200">
                              <a:solidFill>
                                <a:srgbClr val="FF0000"/>
                              </a:solidFill>
                              <a:effectLst/>
                            </a:rPr>
                            <a:t>(0.07)</a:t>
                          </a:r>
                          <a:endParaRPr lang="fr-FR" sz="1100">
                            <a:solidFill>
                              <a:srgbClr val="FF0000"/>
                            </a:solidFill>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solidFill>
                                <a:srgbClr val="FF0000"/>
                              </a:solidFill>
                              <a:effectLst/>
                            </a:rPr>
                            <a:t>0.44**</a:t>
                          </a:r>
                          <a:endParaRPr lang="fr-FR" sz="1100" dirty="0">
                            <a:solidFill>
                              <a:srgbClr val="FF0000"/>
                            </a:solidFill>
                            <a:effectLst/>
                          </a:endParaRPr>
                        </a:p>
                        <a:p>
                          <a:pPr algn="ctr">
                            <a:lnSpc>
                              <a:spcPct val="115000"/>
                            </a:lnSpc>
                            <a:spcAft>
                              <a:spcPts val="0"/>
                            </a:spcAft>
                          </a:pPr>
                          <a:r>
                            <a:rPr lang="fr-FR" sz="1200" dirty="0">
                              <a:solidFill>
                                <a:srgbClr val="FF0000"/>
                              </a:solidFill>
                              <a:effectLst/>
                            </a:rPr>
                            <a:t>(0.08)</a:t>
                          </a:r>
                          <a:endParaRPr lang="fr-FR" sz="1100" dirty="0">
                            <a:solidFill>
                              <a:srgbClr val="FF0000"/>
                            </a:solidFill>
                            <a:effectLst/>
                            <a:latin typeface="Calibri"/>
                            <a:ea typeface="Calibri"/>
                            <a:cs typeface="Times New Roman"/>
                          </a:endParaRPr>
                        </a:p>
                      </a:txBody>
                      <a:tcPr marL="68580" marR="68580" marT="0" marB="0" anchor="ctr"/>
                    </a:tc>
                  </a:tr>
                  <a:tr h="435837">
                    <a:tc>
                      <a:txBody>
                        <a:bodyPr/>
                        <a:lstStyle/>
                        <a:p>
                          <a:pP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fr-FR" sz="1400" b="1" i="1">
                                        <a:effectLst/>
                                        <a:latin typeface="Cambria Math"/>
                                      </a:rPr>
                                    </m:ctrlPr>
                                  </m:sSubPr>
                                  <m:e>
                                    <m:r>
                                      <a:rPr lang="fr-FR" sz="1400" b="1" i="1">
                                        <a:effectLst/>
                                        <a:latin typeface="Cambria Math"/>
                                      </a:rPr>
                                      <m:t>𝜽</m:t>
                                    </m:r>
                                  </m:e>
                                  <m:sub>
                                    <m:r>
                                      <a:rPr lang="fr-FR" sz="1400" b="1" i="1">
                                        <a:effectLst/>
                                        <a:latin typeface="Cambria Math"/>
                                      </a:rPr>
                                      <m:t>𝟏𝟓</m:t>
                                    </m:r>
                                  </m:sub>
                                </m:sSub>
                                <m:r>
                                  <a:rPr lang="fr-FR" sz="1400" b="1">
                                    <a:effectLst/>
                                    <a:latin typeface="Cambria Math"/>
                                  </a:rPr>
                                  <m:t>=</m:t>
                                </m:r>
                                <m:sSub>
                                  <m:sSubPr>
                                    <m:ctrlPr>
                                      <a:rPr lang="fr-FR" sz="1400" b="1" i="1">
                                        <a:effectLst/>
                                        <a:latin typeface="Cambria Math"/>
                                      </a:rPr>
                                    </m:ctrlPr>
                                  </m:sSubPr>
                                  <m:e>
                                    <m:r>
                                      <a:rPr lang="fr-FR" sz="1400" b="1" i="1">
                                        <a:effectLst/>
                                        <a:latin typeface="Cambria Math"/>
                                      </a:rPr>
                                      <m:t>𝜽</m:t>
                                    </m:r>
                                  </m:e>
                                  <m:sub>
                                    <m:r>
                                      <a:rPr lang="fr-FR" sz="1400" b="1" i="1">
                                        <a:effectLst/>
                                        <a:latin typeface="Cambria Math"/>
                                      </a:rPr>
                                      <m:t>𝟓𝟏</m:t>
                                    </m:r>
                                  </m:sub>
                                </m:sSub>
                              </m:oMath>
                            </m:oMathPara>
                          </a14:m>
                          <a:endParaRPr lang="fr-FR" sz="1100" b="1" dirty="0" smtClean="0">
                            <a:effectLst/>
                            <a:latin typeface="Calibri"/>
                            <a:ea typeface="Calibri"/>
                            <a:cs typeface="Times New Roman"/>
                          </a:endParaRPr>
                        </a:p>
                        <a:p>
                          <a:pPr marL="0" marR="0" indent="0" algn="ctr" defTabSz="914400" rtl="0" eaLnBrk="1" fontAlgn="auto" latinLnBrk="0" hangingPunct="1">
                            <a:lnSpc>
                              <a:spcPct val="115000"/>
                            </a:lnSpc>
                            <a:spcBef>
                              <a:spcPts val="0"/>
                            </a:spcBef>
                            <a:spcAft>
                              <a:spcPts val="0"/>
                            </a:spcAft>
                            <a:buClrTx/>
                            <a:buSzTx/>
                            <a:buFontTx/>
                            <a:buNone/>
                            <a:tabLst/>
                            <a:defRPr/>
                          </a:pPr>
                          <a:r>
                            <a:rPr lang="fr-FR" sz="1100" b="1" dirty="0" smtClean="0">
                              <a:effectLst/>
                              <a:latin typeface="Calibri"/>
                              <a:ea typeface="Calibri"/>
                              <a:cs typeface="Times New Roman"/>
                            </a:rPr>
                            <a:t>Bio/Santé</a:t>
                          </a:r>
                        </a:p>
                      </a:txBody>
                      <a:tcPr marL="68580" marR="68580" marT="0" marB="0" anchor="ctr"/>
                    </a:tc>
                    <a:tc>
                      <a:txBody>
                        <a:bodyPr/>
                        <a:lstStyle/>
                        <a:p>
                          <a:pPr algn="ctr">
                            <a:lnSpc>
                              <a:spcPct val="115000"/>
                            </a:lnSpc>
                            <a:spcAft>
                              <a:spcPts val="0"/>
                            </a:spcAft>
                          </a:pPr>
                          <a:r>
                            <a:rPr lang="fr-FR" sz="1200">
                              <a:effectLst/>
                            </a:rPr>
                            <a:t>0.15**</a:t>
                          </a:r>
                          <a:endParaRPr lang="fr-FR" sz="1100">
                            <a:effectLst/>
                          </a:endParaRPr>
                        </a:p>
                        <a:p>
                          <a:pPr algn="ctr">
                            <a:lnSpc>
                              <a:spcPct val="115000"/>
                            </a:lnSpc>
                            <a:spcAft>
                              <a:spcPts val="0"/>
                            </a:spcAft>
                          </a:pPr>
                          <a:r>
                            <a:rPr lang="fr-FR" sz="1200">
                              <a:effectLst/>
                            </a:rPr>
                            <a:t>(0.05)</a:t>
                          </a:r>
                          <a:endParaRPr lang="fr-FR" sz="110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a:effectLst/>
                            </a:rPr>
                            <a:t>0.82**</a:t>
                          </a:r>
                          <a:endParaRPr lang="fr-FR" sz="1100">
                            <a:effectLst/>
                          </a:endParaRPr>
                        </a:p>
                        <a:p>
                          <a:pPr algn="ctr">
                            <a:lnSpc>
                              <a:spcPct val="115000"/>
                            </a:lnSpc>
                            <a:spcAft>
                              <a:spcPts val="0"/>
                            </a:spcAft>
                          </a:pPr>
                          <a:r>
                            <a:rPr lang="fr-FR" sz="1200">
                              <a:effectLst/>
                            </a:rPr>
                            <a:t>(0.07)</a:t>
                          </a:r>
                          <a:endParaRPr lang="fr-FR" sz="1100">
                            <a:effectLst/>
                            <a:latin typeface="Calibri"/>
                            <a:ea typeface="Calibri"/>
                            <a:cs typeface="Times New Roman"/>
                          </a:endParaRPr>
                        </a:p>
                      </a:txBody>
                      <a:tcPr marL="68580" marR="68580" marT="0" marB="0" anchor="ctr"/>
                    </a:tc>
                    <a:tc hMerge="1">
                      <a:txBody>
                        <a:bodyPr/>
                        <a:lstStyle/>
                        <a:p>
                          <a:endParaRPr lang="fr-FR"/>
                        </a:p>
                      </a:txBody>
                      <a:tcPr/>
                    </a:tc>
                    <a:tc>
                      <a:txBody>
                        <a:bodyPr/>
                        <a:lstStyle/>
                        <a:p>
                          <a:pPr algn="ctr">
                            <a:lnSpc>
                              <a:spcPct val="115000"/>
                            </a:lnSpc>
                            <a:spcAft>
                              <a:spcPts val="0"/>
                            </a:spcAft>
                          </a:pPr>
                          <a:r>
                            <a:rPr lang="fr-FR" sz="1200">
                              <a:effectLst/>
                            </a:rPr>
                            <a:t>0.49**</a:t>
                          </a:r>
                          <a:endParaRPr lang="fr-FR" sz="1100">
                            <a:effectLst/>
                          </a:endParaRPr>
                        </a:p>
                        <a:p>
                          <a:pPr algn="ctr">
                            <a:lnSpc>
                              <a:spcPct val="115000"/>
                            </a:lnSpc>
                            <a:spcAft>
                              <a:spcPts val="0"/>
                            </a:spcAft>
                          </a:pPr>
                          <a:r>
                            <a:rPr lang="fr-FR" sz="1200">
                              <a:effectLst/>
                            </a:rPr>
                            <a:t>(0.05)</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0.02</a:t>
                          </a:r>
                          <a:endParaRPr lang="fr-FR" sz="1100">
                            <a:effectLst/>
                          </a:endParaRPr>
                        </a:p>
                        <a:p>
                          <a:pPr algn="ctr">
                            <a:lnSpc>
                              <a:spcPct val="115000"/>
                            </a:lnSpc>
                            <a:spcAft>
                              <a:spcPts val="0"/>
                            </a:spcAft>
                          </a:pPr>
                          <a:r>
                            <a:rPr lang="fr-FR" sz="1200">
                              <a:effectLst/>
                            </a:rPr>
                            <a:t>(0.05)</a:t>
                          </a:r>
                          <a:endParaRPr lang="fr-FR" sz="1100">
                            <a:effectLst/>
                            <a:latin typeface="Calibri"/>
                            <a:ea typeface="Calibri"/>
                            <a:cs typeface="Times New Roman"/>
                          </a:endParaRPr>
                        </a:p>
                      </a:txBody>
                      <a:tcPr marL="68580" marR="68580" marT="0" marB="0" anchor="ctr"/>
                    </a:tc>
                  </a:tr>
                  <a:tr h="435837">
                    <a:tc>
                      <a:txBody>
                        <a:bodyPr/>
                        <a:lstStyle/>
                        <a:p>
                          <a:pP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fr-FR" sz="1400" b="1" i="1">
                                        <a:effectLst/>
                                        <a:latin typeface="Cambria Math"/>
                                      </a:rPr>
                                    </m:ctrlPr>
                                  </m:sSubPr>
                                  <m:e>
                                    <m:r>
                                      <a:rPr lang="fr-FR" sz="1400" b="1" i="1">
                                        <a:effectLst/>
                                        <a:latin typeface="Cambria Math"/>
                                      </a:rPr>
                                      <m:t>𝜽</m:t>
                                    </m:r>
                                  </m:e>
                                  <m:sub>
                                    <m:r>
                                      <a:rPr lang="fr-FR" sz="1400" b="1" i="1">
                                        <a:effectLst/>
                                        <a:latin typeface="Cambria Math"/>
                                      </a:rPr>
                                      <m:t>𝟏𝟕</m:t>
                                    </m:r>
                                  </m:sub>
                                </m:sSub>
                                <m:r>
                                  <a:rPr lang="fr-FR" sz="1400" b="1">
                                    <a:effectLst/>
                                    <a:latin typeface="Cambria Math"/>
                                  </a:rPr>
                                  <m:t>=</m:t>
                                </m:r>
                                <m:sSub>
                                  <m:sSubPr>
                                    <m:ctrlPr>
                                      <a:rPr lang="fr-FR" sz="1400" b="1" i="1">
                                        <a:effectLst/>
                                        <a:latin typeface="Cambria Math"/>
                                      </a:rPr>
                                    </m:ctrlPr>
                                  </m:sSubPr>
                                  <m:e>
                                    <m:r>
                                      <a:rPr lang="fr-FR" sz="1400" b="1" i="1">
                                        <a:effectLst/>
                                        <a:latin typeface="Cambria Math"/>
                                      </a:rPr>
                                      <m:t>𝜽</m:t>
                                    </m:r>
                                  </m:e>
                                  <m:sub>
                                    <m:r>
                                      <a:rPr lang="fr-FR" sz="1400" b="1" i="1">
                                        <a:effectLst/>
                                        <a:latin typeface="Cambria Math"/>
                                      </a:rPr>
                                      <m:t>𝟕𝟏</m:t>
                                    </m:r>
                                  </m:sub>
                                </m:sSub>
                              </m:oMath>
                            </m:oMathPara>
                          </a14:m>
                          <a:endParaRPr lang="fr-FR" sz="1100" b="1" dirty="0" smtClean="0">
                            <a:effectLst/>
                            <a:latin typeface="Calibri"/>
                            <a:ea typeface="Calibri"/>
                            <a:cs typeface="Times New Roman"/>
                          </a:endParaRPr>
                        </a:p>
                        <a:p>
                          <a:pPr algn="ctr">
                            <a:lnSpc>
                              <a:spcPct val="115000"/>
                            </a:lnSpc>
                            <a:spcAft>
                              <a:spcPts val="0"/>
                            </a:spcAft>
                          </a:pPr>
                          <a:r>
                            <a:rPr lang="fr-FR" sz="1100" b="1" dirty="0" smtClean="0">
                              <a:effectLst/>
                              <a:latin typeface="Calibri"/>
                              <a:ea typeface="Calibri"/>
                              <a:cs typeface="Times New Roman"/>
                            </a:rPr>
                            <a:t>Bio/Qualité</a:t>
                          </a:r>
                          <a:endParaRPr lang="fr-FR" sz="1100" b="1"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0.35**</a:t>
                          </a:r>
                          <a:endParaRPr lang="fr-FR" sz="1100">
                            <a:effectLst/>
                          </a:endParaRPr>
                        </a:p>
                        <a:p>
                          <a:pPr algn="ctr">
                            <a:lnSpc>
                              <a:spcPct val="115000"/>
                            </a:lnSpc>
                            <a:spcAft>
                              <a:spcPts val="0"/>
                            </a:spcAft>
                          </a:pPr>
                          <a:r>
                            <a:rPr lang="fr-FR" sz="1200">
                              <a:effectLst/>
                            </a:rPr>
                            <a:t>(0.06)</a:t>
                          </a:r>
                          <a:endParaRPr lang="fr-FR" sz="110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dirty="0">
                              <a:effectLst/>
                            </a:rPr>
                            <a:t>0.52**</a:t>
                          </a:r>
                          <a:endParaRPr lang="fr-FR" sz="1100" dirty="0">
                            <a:effectLst/>
                          </a:endParaRPr>
                        </a:p>
                        <a:p>
                          <a:pPr algn="ctr">
                            <a:lnSpc>
                              <a:spcPct val="115000"/>
                            </a:lnSpc>
                            <a:spcAft>
                              <a:spcPts val="0"/>
                            </a:spcAft>
                          </a:pPr>
                          <a:r>
                            <a:rPr lang="fr-FR" sz="1200" dirty="0">
                              <a:effectLst/>
                            </a:rPr>
                            <a:t>(0.07)</a:t>
                          </a:r>
                          <a:endParaRPr lang="fr-FR" sz="1100" dirty="0">
                            <a:effectLst/>
                            <a:latin typeface="Calibri"/>
                            <a:ea typeface="Calibri"/>
                            <a:cs typeface="Times New Roman"/>
                          </a:endParaRPr>
                        </a:p>
                      </a:txBody>
                      <a:tcPr marL="68580" marR="68580" marT="0" marB="0" anchor="ctr"/>
                    </a:tc>
                    <a:tc hMerge="1">
                      <a:txBody>
                        <a:bodyPr/>
                        <a:lstStyle/>
                        <a:p>
                          <a:endParaRPr lang="fr-FR"/>
                        </a:p>
                      </a:txBody>
                      <a:tcPr/>
                    </a:tc>
                    <a:tc>
                      <a:txBody>
                        <a:bodyPr/>
                        <a:lstStyle/>
                        <a:p>
                          <a:pPr algn="ctr">
                            <a:lnSpc>
                              <a:spcPct val="115000"/>
                            </a:lnSpc>
                            <a:spcAft>
                              <a:spcPts val="0"/>
                            </a:spcAft>
                          </a:pPr>
                          <a:r>
                            <a:rPr lang="fr-FR" sz="1200">
                              <a:effectLst/>
                            </a:rPr>
                            <a:t>0.37**</a:t>
                          </a:r>
                          <a:endParaRPr lang="fr-FR" sz="1100">
                            <a:effectLst/>
                          </a:endParaRPr>
                        </a:p>
                        <a:p>
                          <a:pPr algn="ctr">
                            <a:lnSpc>
                              <a:spcPct val="115000"/>
                            </a:lnSpc>
                            <a:spcAft>
                              <a:spcPts val="0"/>
                            </a:spcAft>
                          </a:pPr>
                          <a:r>
                            <a:rPr lang="fr-FR" sz="1200">
                              <a:effectLst/>
                            </a:rPr>
                            <a:t>(0.05)</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0.19**</a:t>
                          </a:r>
                          <a:endParaRPr lang="fr-FR" sz="1100">
                            <a:effectLst/>
                          </a:endParaRPr>
                        </a:p>
                        <a:p>
                          <a:pPr algn="ctr">
                            <a:lnSpc>
                              <a:spcPct val="115000"/>
                            </a:lnSpc>
                            <a:spcAft>
                              <a:spcPts val="0"/>
                            </a:spcAft>
                          </a:pPr>
                          <a:r>
                            <a:rPr lang="fr-FR" sz="1200">
                              <a:effectLst/>
                            </a:rPr>
                            <a:t>(0.5)</a:t>
                          </a:r>
                          <a:endParaRPr lang="fr-FR" sz="1100">
                            <a:effectLst/>
                            <a:latin typeface="Calibri"/>
                            <a:ea typeface="Calibri"/>
                            <a:cs typeface="Times New Roman"/>
                          </a:endParaRPr>
                        </a:p>
                      </a:txBody>
                      <a:tcPr marL="68580" marR="68580" marT="0" marB="0" anchor="ctr"/>
                    </a:tc>
                  </a:tr>
                  <a:tr h="269891">
                    <a:tc>
                      <a:txBody>
                        <a:bodyPr/>
                        <a:lstStyle/>
                        <a:p>
                          <a:pPr>
                            <a:lnSpc>
                              <a:spcPct val="115000"/>
                            </a:lnSpc>
                            <a:spcAft>
                              <a:spcPts val="0"/>
                            </a:spcAft>
                          </a:pPr>
                          <a:r>
                            <a:rPr lang="fr-FR" sz="1400" b="1">
                              <a:effectLst/>
                            </a:rPr>
                            <a:t> </a:t>
                          </a:r>
                          <a:endParaRPr lang="fr-FR" sz="1100" b="1">
                            <a:effectLst/>
                            <a:latin typeface="Calibri"/>
                            <a:ea typeface="Calibri"/>
                            <a:cs typeface="Times New Roman"/>
                          </a:endParaRPr>
                        </a:p>
                      </a:txBody>
                      <a:tcPr marL="68580" marR="68580" marT="0" marB="0" anchor="ctr"/>
                    </a:tc>
                    <a:tc gridSpan="5">
                      <a:txBody>
                        <a:bodyPr/>
                        <a:lstStyle/>
                        <a:p>
                          <a:pPr algn="ctr">
                            <a:lnSpc>
                              <a:spcPct val="115000"/>
                            </a:lnSpc>
                            <a:spcAft>
                              <a:spcPts val="0"/>
                            </a:spcAft>
                          </a:pPr>
                          <a:r>
                            <a:rPr lang="fr-FR" sz="1400">
                              <a:effectLst/>
                            </a:rPr>
                            <a:t>Socio-économiques x Effets croisés</a:t>
                          </a:r>
                          <a:endParaRPr lang="fr-FR" sz="1100">
                            <a:effectLst/>
                            <a:latin typeface="Calibri"/>
                            <a:ea typeface="Calibri"/>
                            <a:cs typeface="Times New Roman"/>
                          </a:endParaRPr>
                        </a:p>
                      </a:txBody>
                      <a:tcPr marL="68580" marR="68580" marT="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435837">
                    <a:tc>
                      <a:txBody>
                        <a:bodyPr/>
                        <a:lstStyle/>
                        <a:p>
                          <a:pP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fr-FR" sz="1400" b="1" i="1">
                                        <a:effectLst/>
                                        <a:latin typeface="Cambria Math"/>
                                      </a:rPr>
                                    </m:ctrlPr>
                                  </m:sSubPr>
                                  <m:e>
                                    <m:r>
                                      <a:rPr lang="fr-FR" sz="1400" b="1" i="1">
                                        <a:effectLst/>
                                        <a:latin typeface="Cambria Math"/>
                                      </a:rPr>
                                      <m:t>𝜸</m:t>
                                    </m:r>
                                  </m:e>
                                  <m:sub>
                                    <m:r>
                                      <a:rPr lang="fr-FR" sz="1400" b="1" i="1">
                                        <a:effectLst/>
                                        <a:latin typeface="Cambria Math"/>
                                      </a:rPr>
                                      <m:t>𝟏𝟑</m:t>
                                    </m:r>
                                  </m:sub>
                                </m:sSub>
                                <m:r>
                                  <a:rPr lang="fr-FR" sz="1400" b="1">
                                    <a:effectLst/>
                                    <a:latin typeface="Cambria Math"/>
                                  </a:rPr>
                                  <m:t> × </m:t>
                                </m:r>
                                <m:sSub>
                                  <m:sSubPr>
                                    <m:ctrlPr>
                                      <a:rPr lang="fr-FR" sz="1400" b="1" i="1">
                                        <a:effectLst/>
                                        <a:latin typeface="Cambria Math"/>
                                      </a:rPr>
                                    </m:ctrlPr>
                                  </m:sSubPr>
                                  <m:e>
                                    <m:r>
                                      <a:rPr lang="fr-FR" sz="1400" b="1" i="1">
                                        <a:effectLst/>
                                        <a:latin typeface="Cambria Math"/>
                                      </a:rPr>
                                      <m:t>𝑫</m:t>
                                    </m:r>
                                  </m:e>
                                  <m:sub>
                                    <m:r>
                                      <a:rPr lang="fr-FR" sz="1400" b="1" i="1">
                                        <a:effectLst/>
                                        <a:latin typeface="Cambria Math"/>
                                      </a:rPr>
                                      <m:t>𝒌</m:t>
                                    </m:r>
                                  </m:sub>
                                </m:sSub>
                              </m:oMath>
                            </m:oMathPara>
                          </a14:m>
                          <a:endParaRPr lang="fr-FR" sz="1100" b="1" dirty="0" smtClean="0">
                            <a:effectLst/>
                            <a:latin typeface="Calibri"/>
                            <a:ea typeface="Calibri"/>
                            <a:cs typeface="Times New Roman"/>
                          </a:endParaRPr>
                        </a:p>
                        <a:p>
                          <a:pPr marL="0" marR="0" indent="0" algn="ctr" defTabSz="914400" rtl="0" eaLnBrk="1" fontAlgn="auto" latinLnBrk="0" hangingPunct="1">
                            <a:lnSpc>
                              <a:spcPct val="115000"/>
                            </a:lnSpc>
                            <a:spcBef>
                              <a:spcPts val="0"/>
                            </a:spcBef>
                            <a:spcAft>
                              <a:spcPts val="0"/>
                            </a:spcAft>
                            <a:buClrTx/>
                            <a:buSzTx/>
                            <a:buFontTx/>
                            <a:buNone/>
                            <a:tabLst/>
                            <a:defRPr/>
                          </a:pPr>
                          <a:r>
                            <a:rPr lang="fr-FR" sz="1100" b="1" dirty="0" smtClean="0">
                              <a:effectLst/>
                              <a:latin typeface="Calibri"/>
                              <a:ea typeface="Calibri"/>
                              <a:cs typeface="Times New Roman"/>
                            </a:rPr>
                            <a:t>Bio/CE</a:t>
                          </a:r>
                        </a:p>
                      </a:txBody>
                      <a:tcPr marL="68580" marR="68580" marT="0" marB="0" anchor="ctr"/>
                    </a:tc>
                    <a:tc>
                      <a:txBody>
                        <a:bodyPr/>
                        <a:lstStyle/>
                        <a:p>
                          <a:pPr algn="ctr">
                            <a:lnSpc>
                              <a:spcPct val="115000"/>
                            </a:lnSpc>
                            <a:spcAft>
                              <a:spcPts val="0"/>
                            </a:spcAft>
                          </a:pPr>
                          <a:r>
                            <a:rPr lang="fr-FR" sz="1200" dirty="0">
                              <a:effectLst/>
                            </a:rPr>
                            <a:t>0.47**</a:t>
                          </a:r>
                          <a:endParaRPr lang="fr-FR" sz="1100" dirty="0">
                            <a:effectLst/>
                          </a:endParaRPr>
                        </a:p>
                        <a:p>
                          <a:pPr algn="ctr">
                            <a:lnSpc>
                              <a:spcPct val="115000"/>
                            </a:lnSpc>
                            <a:spcAft>
                              <a:spcPts val="0"/>
                            </a:spcAft>
                          </a:pPr>
                          <a:r>
                            <a:rPr lang="fr-FR" sz="1200" dirty="0">
                              <a:effectLst/>
                            </a:rPr>
                            <a:t>(0.08)</a:t>
                          </a:r>
                          <a:endParaRPr lang="fr-FR" sz="1100" dirty="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a:effectLst/>
                            </a:rPr>
                            <a:t>-0.02</a:t>
                          </a:r>
                          <a:endParaRPr lang="fr-FR" sz="1100">
                            <a:effectLst/>
                          </a:endParaRPr>
                        </a:p>
                        <a:p>
                          <a:pPr algn="ctr">
                            <a:lnSpc>
                              <a:spcPct val="115000"/>
                            </a:lnSpc>
                            <a:spcAft>
                              <a:spcPts val="0"/>
                            </a:spcAft>
                          </a:pPr>
                          <a:r>
                            <a:rPr lang="fr-FR" sz="1200">
                              <a:effectLst/>
                            </a:rPr>
                            <a:t>(0.03)</a:t>
                          </a:r>
                          <a:endParaRPr lang="fr-FR" sz="1100">
                            <a:effectLst/>
                            <a:latin typeface="Calibri"/>
                            <a:ea typeface="Calibri"/>
                            <a:cs typeface="Times New Roman"/>
                          </a:endParaRPr>
                        </a:p>
                      </a:txBody>
                      <a:tcPr marL="68580" marR="68580" marT="0" marB="0" anchor="ctr"/>
                    </a:tc>
                    <a:tc hMerge="1">
                      <a:txBody>
                        <a:bodyPr/>
                        <a:lstStyle/>
                        <a:p>
                          <a:endParaRPr lang="fr-FR"/>
                        </a:p>
                      </a:txBody>
                      <a:tcPr/>
                    </a:tc>
                    <a:tc>
                      <a:txBody>
                        <a:bodyPr/>
                        <a:lstStyle/>
                        <a:p>
                          <a:pPr algn="ctr">
                            <a:lnSpc>
                              <a:spcPct val="115000"/>
                            </a:lnSpc>
                            <a:spcAft>
                              <a:spcPts val="0"/>
                            </a:spcAft>
                          </a:pPr>
                          <a:r>
                            <a:rPr lang="fr-FR" sz="1200" dirty="0">
                              <a:solidFill>
                                <a:srgbClr val="FF0000"/>
                              </a:solidFill>
                              <a:effectLst/>
                            </a:rPr>
                            <a:t>0.59**</a:t>
                          </a:r>
                          <a:endParaRPr lang="fr-FR" sz="1100" dirty="0">
                            <a:solidFill>
                              <a:srgbClr val="FF0000"/>
                            </a:solidFill>
                            <a:effectLst/>
                          </a:endParaRPr>
                        </a:p>
                        <a:p>
                          <a:pPr algn="ctr">
                            <a:lnSpc>
                              <a:spcPct val="115000"/>
                            </a:lnSpc>
                            <a:spcAft>
                              <a:spcPts val="0"/>
                            </a:spcAft>
                          </a:pPr>
                          <a:r>
                            <a:rPr lang="fr-FR" sz="1200" dirty="0">
                              <a:solidFill>
                                <a:srgbClr val="FF0000"/>
                              </a:solidFill>
                              <a:effectLst/>
                            </a:rPr>
                            <a:t>(0.08)</a:t>
                          </a:r>
                          <a:endParaRPr lang="fr-FR" sz="1100" dirty="0">
                            <a:solidFill>
                              <a:srgbClr val="FF0000"/>
                            </a:solidFill>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solidFill>
                                <a:srgbClr val="FF0000"/>
                              </a:solidFill>
                              <a:effectLst/>
                            </a:rPr>
                            <a:t>1.60**</a:t>
                          </a:r>
                          <a:endParaRPr lang="fr-FR" sz="1100" dirty="0">
                            <a:solidFill>
                              <a:srgbClr val="FF0000"/>
                            </a:solidFill>
                            <a:effectLst/>
                          </a:endParaRPr>
                        </a:p>
                        <a:p>
                          <a:pPr algn="ctr">
                            <a:lnSpc>
                              <a:spcPct val="115000"/>
                            </a:lnSpc>
                            <a:spcAft>
                              <a:spcPts val="0"/>
                            </a:spcAft>
                          </a:pPr>
                          <a:r>
                            <a:rPr lang="fr-FR" sz="1200" dirty="0">
                              <a:solidFill>
                                <a:srgbClr val="FF0000"/>
                              </a:solidFill>
                              <a:effectLst/>
                            </a:rPr>
                            <a:t>(0.09)</a:t>
                          </a:r>
                          <a:endParaRPr lang="fr-FR" sz="1100" dirty="0">
                            <a:solidFill>
                              <a:srgbClr val="FF0000"/>
                            </a:solidFill>
                            <a:effectLst/>
                            <a:latin typeface="Calibri"/>
                            <a:ea typeface="Calibri"/>
                            <a:cs typeface="Times New Roman"/>
                          </a:endParaRPr>
                        </a:p>
                      </a:txBody>
                      <a:tcPr marL="68580" marR="68580" marT="0" marB="0" anchor="ctr"/>
                    </a:tc>
                  </a:tr>
                  <a:tr h="435837">
                    <a:tc>
                      <a:txBody>
                        <a:bodyPr/>
                        <a:lstStyle/>
                        <a:p>
                          <a:pP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fr-FR" sz="1400" b="1" i="1">
                                        <a:effectLst/>
                                        <a:latin typeface="Cambria Math"/>
                                      </a:rPr>
                                    </m:ctrlPr>
                                  </m:sSubPr>
                                  <m:e>
                                    <m:r>
                                      <a:rPr lang="fr-FR" sz="1400" b="1" i="1">
                                        <a:effectLst/>
                                        <a:latin typeface="Cambria Math"/>
                                      </a:rPr>
                                      <m:t>𝜸</m:t>
                                    </m:r>
                                  </m:e>
                                  <m:sub>
                                    <m:r>
                                      <a:rPr lang="fr-FR" sz="1400" b="1" i="1">
                                        <a:effectLst/>
                                        <a:latin typeface="Cambria Math"/>
                                      </a:rPr>
                                      <m:t>𝟏𝟓</m:t>
                                    </m:r>
                                  </m:sub>
                                </m:sSub>
                                <m:r>
                                  <a:rPr lang="fr-FR" sz="1400" b="1">
                                    <a:effectLst/>
                                    <a:latin typeface="Cambria Math"/>
                                  </a:rPr>
                                  <m:t> × </m:t>
                                </m:r>
                                <m:sSub>
                                  <m:sSubPr>
                                    <m:ctrlPr>
                                      <a:rPr lang="fr-FR" sz="1400" b="1" i="1">
                                        <a:effectLst/>
                                        <a:latin typeface="Cambria Math"/>
                                      </a:rPr>
                                    </m:ctrlPr>
                                  </m:sSubPr>
                                  <m:e>
                                    <m:r>
                                      <a:rPr lang="fr-FR" sz="1400" b="1" i="1">
                                        <a:effectLst/>
                                        <a:latin typeface="Cambria Math"/>
                                      </a:rPr>
                                      <m:t>𝑫</m:t>
                                    </m:r>
                                  </m:e>
                                  <m:sub>
                                    <m:r>
                                      <a:rPr lang="fr-FR" sz="1400" b="1" i="1">
                                        <a:effectLst/>
                                        <a:latin typeface="Cambria Math"/>
                                      </a:rPr>
                                      <m:t>𝒌</m:t>
                                    </m:r>
                                  </m:sub>
                                </m:sSub>
                              </m:oMath>
                            </m:oMathPara>
                          </a14:m>
                          <a:endParaRPr lang="fr-FR" sz="1100" b="1" dirty="0" smtClean="0">
                            <a:effectLst/>
                            <a:latin typeface="Calibri"/>
                            <a:ea typeface="Calibri"/>
                            <a:cs typeface="Times New Roman"/>
                          </a:endParaRPr>
                        </a:p>
                        <a:p>
                          <a:pPr algn="ctr">
                            <a:lnSpc>
                              <a:spcPct val="115000"/>
                            </a:lnSpc>
                            <a:spcAft>
                              <a:spcPts val="0"/>
                            </a:spcAft>
                          </a:pPr>
                          <a:r>
                            <a:rPr lang="fr-FR" sz="1100" b="1" dirty="0" smtClean="0">
                              <a:effectLst/>
                              <a:latin typeface="Calibri"/>
                              <a:ea typeface="Calibri"/>
                              <a:cs typeface="Times New Roman"/>
                            </a:rPr>
                            <a:t>Bio/Santé</a:t>
                          </a:r>
                          <a:endParaRPr lang="fr-FR" sz="1100" b="1"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0.34**</a:t>
                          </a:r>
                          <a:endParaRPr lang="fr-FR" sz="1100">
                            <a:effectLst/>
                          </a:endParaRPr>
                        </a:p>
                        <a:p>
                          <a:pPr algn="ctr">
                            <a:lnSpc>
                              <a:spcPct val="115000"/>
                            </a:lnSpc>
                            <a:spcAft>
                              <a:spcPts val="0"/>
                            </a:spcAft>
                          </a:pPr>
                          <a:r>
                            <a:rPr lang="fr-FR" sz="1200">
                              <a:effectLst/>
                            </a:rPr>
                            <a:t>(0.06)</a:t>
                          </a:r>
                          <a:endParaRPr lang="fr-FR" sz="110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dirty="0">
                              <a:effectLst/>
                            </a:rPr>
                            <a:t>-0.20**</a:t>
                          </a:r>
                          <a:endParaRPr lang="fr-FR" sz="1100" dirty="0">
                            <a:effectLst/>
                          </a:endParaRPr>
                        </a:p>
                        <a:p>
                          <a:pPr algn="ctr">
                            <a:lnSpc>
                              <a:spcPct val="115000"/>
                            </a:lnSpc>
                            <a:spcAft>
                              <a:spcPts val="0"/>
                            </a:spcAft>
                          </a:pPr>
                          <a:r>
                            <a:rPr lang="fr-FR" sz="1200" dirty="0">
                              <a:effectLst/>
                            </a:rPr>
                            <a:t>(0.02)</a:t>
                          </a:r>
                          <a:endParaRPr lang="fr-FR" sz="1100" dirty="0">
                            <a:effectLst/>
                            <a:latin typeface="Calibri"/>
                            <a:ea typeface="Calibri"/>
                            <a:cs typeface="Times New Roman"/>
                          </a:endParaRPr>
                        </a:p>
                      </a:txBody>
                      <a:tcPr marL="68580" marR="68580" marT="0" marB="0" anchor="ctr"/>
                    </a:tc>
                    <a:tc hMerge="1">
                      <a:txBody>
                        <a:bodyPr/>
                        <a:lstStyle/>
                        <a:p>
                          <a:endParaRPr lang="fr-FR"/>
                        </a:p>
                      </a:txBody>
                      <a:tcPr/>
                    </a:tc>
                    <a:tc>
                      <a:txBody>
                        <a:bodyPr/>
                        <a:lstStyle/>
                        <a:p>
                          <a:pPr algn="ctr">
                            <a:lnSpc>
                              <a:spcPct val="115000"/>
                            </a:lnSpc>
                            <a:spcAft>
                              <a:spcPts val="0"/>
                            </a:spcAft>
                          </a:pPr>
                          <a:r>
                            <a:rPr lang="fr-FR" sz="1200" dirty="0">
                              <a:solidFill>
                                <a:srgbClr val="7030A0"/>
                              </a:solidFill>
                              <a:effectLst/>
                            </a:rPr>
                            <a:t>-0.34**</a:t>
                          </a:r>
                          <a:endParaRPr lang="fr-FR" sz="1100" dirty="0">
                            <a:solidFill>
                              <a:srgbClr val="7030A0"/>
                            </a:solidFill>
                            <a:effectLst/>
                          </a:endParaRPr>
                        </a:p>
                        <a:p>
                          <a:pPr algn="ctr">
                            <a:lnSpc>
                              <a:spcPct val="115000"/>
                            </a:lnSpc>
                            <a:spcAft>
                              <a:spcPts val="0"/>
                            </a:spcAft>
                          </a:pPr>
                          <a:r>
                            <a:rPr lang="fr-FR" sz="1200" dirty="0">
                              <a:solidFill>
                                <a:srgbClr val="7030A0"/>
                              </a:solidFill>
                              <a:effectLst/>
                            </a:rPr>
                            <a:t>(0.06)</a:t>
                          </a:r>
                          <a:endParaRPr lang="fr-FR" sz="1100" dirty="0">
                            <a:solidFill>
                              <a:srgbClr val="7030A0"/>
                            </a:solidFill>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1.04**</a:t>
                          </a:r>
                          <a:endParaRPr lang="fr-FR" sz="1100">
                            <a:effectLst/>
                          </a:endParaRPr>
                        </a:p>
                        <a:p>
                          <a:pPr algn="ctr">
                            <a:lnSpc>
                              <a:spcPct val="115000"/>
                            </a:lnSpc>
                            <a:spcAft>
                              <a:spcPts val="0"/>
                            </a:spcAft>
                          </a:pPr>
                          <a:r>
                            <a:rPr lang="fr-FR" sz="1200">
                              <a:effectLst/>
                            </a:rPr>
                            <a:t>(0.07)</a:t>
                          </a:r>
                          <a:endParaRPr lang="fr-FR" sz="1100">
                            <a:effectLst/>
                            <a:latin typeface="Calibri"/>
                            <a:ea typeface="Calibri"/>
                            <a:cs typeface="Times New Roman"/>
                          </a:endParaRPr>
                        </a:p>
                      </a:txBody>
                      <a:tcPr marL="68580" marR="68580" marT="0" marB="0" anchor="ctr"/>
                    </a:tc>
                  </a:tr>
                  <a:tr h="435837">
                    <a:tc>
                      <a:txBody>
                        <a:bodyPr/>
                        <a:lstStyle/>
                        <a:p>
                          <a:pP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fr-FR" sz="1400" b="1" i="1">
                                        <a:effectLst/>
                                        <a:latin typeface="Cambria Math"/>
                                      </a:rPr>
                                    </m:ctrlPr>
                                  </m:sSubPr>
                                  <m:e>
                                    <m:r>
                                      <a:rPr lang="fr-FR" sz="1400" b="1" i="1">
                                        <a:effectLst/>
                                        <a:latin typeface="Cambria Math"/>
                                      </a:rPr>
                                      <m:t>𝜸</m:t>
                                    </m:r>
                                  </m:e>
                                  <m:sub>
                                    <m:r>
                                      <a:rPr lang="fr-FR" sz="1400" b="1" i="1">
                                        <a:effectLst/>
                                        <a:latin typeface="Cambria Math"/>
                                      </a:rPr>
                                      <m:t>𝟏𝟕</m:t>
                                    </m:r>
                                  </m:sub>
                                </m:sSub>
                                <m:r>
                                  <a:rPr lang="fr-FR" sz="1400" b="1">
                                    <a:effectLst/>
                                    <a:latin typeface="Cambria Math"/>
                                  </a:rPr>
                                  <m:t> × </m:t>
                                </m:r>
                                <m:sSub>
                                  <m:sSubPr>
                                    <m:ctrlPr>
                                      <a:rPr lang="fr-FR" sz="1400" b="1" i="1">
                                        <a:effectLst/>
                                        <a:latin typeface="Cambria Math"/>
                                      </a:rPr>
                                    </m:ctrlPr>
                                  </m:sSubPr>
                                  <m:e>
                                    <m:r>
                                      <a:rPr lang="fr-FR" sz="1400" b="1" i="1">
                                        <a:effectLst/>
                                        <a:latin typeface="Cambria Math"/>
                                      </a:rPr>
                                      <m:t>𝑫</m:t>
                                    </m:r>
                                  </m:e>
                                  <m:sub>
                                    <m:r>
                                      <a:rPr lang="fr-FR" sz="1400" b="1" i="1">
                                        <a:effectLst/>
                                        <a:latin typeface="Cambria Math"/>
                                      </a:rPr>
                                      <m:t>𝒌</m:t>
                                    </m:r>
                                  </m:sub>
                                </m:sSub>
                              </m:oMath>
                            </m:oMathPara>
                          </a14:m>
                          <a:endParaRPr lang="fr-FR" sz="1100" b="1" dirty="0" smtClean="0">
                            <a:effectLst/>
                            <a:latin typeface="Calibri"/>
                            <a:ea typeface="Calibri"/>
                            <a:cs typeface="Times New Roman"/>
                          </a:endParaRPr>
                        </a:p>
                        <a:p>
                          <a:pPr marL="0" marR="0" indent="0" algn="ctr" defTabSz="914400" rtl="0" eaLnBrk="1" fontAlgn="auto" latinLnBrk="0" hangingPunct="1">
                            <a:lnSpc>
                              <a:spcPct val="115000"/>
                            </a:lnSpc>
                            <a:spcBef>
                              <a:spcPts val="0"/>
                            </a:spcBef>
                            <a:spcAft>
                              <a:spcPts val="0"/>
                            </a:spcAft>
                            <a:buClrTx/>
                            <a:buSzTx/>
                            <a:buFontTx/>
                            <a:buNone/>
                            <a:tabLst/>
                            <a:defRPr/>
                          </a:pPr>
                          <a:r>
                            <a:rPr lang="fr-FR" sz="1100" b="1" dirty="0" smtClean="0">
                              <a:effectLst/>
                              <a:latin typeface="Calibri"/>
                              <a:ea typeface="Calibri"/>
                              <a:cs typeface="Times New Roman"/>
                            </a:rPr>
                            <a:t>Bio/Qualité</a:t>
                          </a:r>
                        </a:p>
                      </a:txBody>
                      <a:tcPr marL="68580" marR="68580" marT="0" marB="0" anchor="ctr"/>
                    </a:tc>
                    <a:tc>
                      <a:txBody>
                        <a:bodyPr/>
                        <a:lstStyle/>
                        <a:p>
                          <a:pPr algn="ctr">
                            <a:lnSpc>
                              <a:spcPct val="115000"/>
                            </a:lnSpc>
                            <a:spcAft>
                              <a:spcPts val="0"/>
                            </a:spcAft>
                          </a:pPr>
                          <a:r>
                            <a:rPr lang="fr-FR" sz="1200">
                              <a:effectLst/>
                            </a:rPr>
                            <a:t>0.43**</a:t>
                          </a:r>
                          <a:endParaRPr lang="fr-FR" sz="1100">
                            <a:effectLst/>
                          </a:endParaRPr>
                        </a:p>
                        <a:p>
                          <a:pPr algn="ctr">
                            <a:lnSpc>
                              <a:spcPct val="115000"/>
                            </a:lnSpc>
                            <a:spcAft>
                              <a:spcPts val="0"/>
                            </a:spcAft>
                          </a:pPr>
                          <a:r>
                            <a:rPr lang="fr-FR" sz="1200">
                              <a:effectLst/>
                            </a:rPr>
                            <a:t>(0.06)</a:t>
                          </a:r>
                          <a:endParaRPr lang="fr-FR" sz="110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a:effectLst/>
                            </a:rPr>
                            <a:t>0.03</a:t>
                          </a:r>
                          <a:endParaRPr lang="fr-FR" sz="1100">
                            <a:effectLst/>
                          </a:endParaRPr>
                        </a:p>
                        <a:p>
                          <a:pPr algn="ctr">
                            <a:lnSpc>
                              <a:spcPct val="115000"/>
                            </a:lnSpc>
                            <a:spcAft>
                              <a:spcPts val="0"/>
                            </a:spcAft>
                          </a:pPr>
                          <a:r>
                            <a:rPr lang="fr-FR" sz="1200">
                              <a:effectLst/>
                            </a:rPr>
                            <a:t>(0.2)</a:t>
                          </a:r>
                          <a:endParaRPr lang="fr-FR" sz="1100">
                            <a:effectLst/>
                            <a:latin typeface="Calibri"/>
                            <a:ea typeface="Calibri"/>
                            <a:cs typeface="Times New Roman"/>
                          </a:endParaRPr>
                        </a:p>
                      </a:txBody>
                      <a:tcPr marL="68580" marR="68580" marT="0" marB="0" anchor="ctr"/>
                    </a:tc>
                    <a:tc hMerge="1">
                      <a:txBody>
                        <a:bodyPr/>
                        <a:lstStyle/>
                        <a:p>
                          <a:endParaRPr lang="fr-FR"/>
                        </a:p>
                      </a:txBody>
                      <a:tcPr/>
                    </a:tc>
                    <a:tc>
                      <a:txBody>
                        <a:bodyPr/>
                        <a:lstStyle/>
                        <a:p>
                          <a:pPr algn="ctr">
                            <a:lnSpc>
                              <a:spcPct val="115000"/>
                            </a:lnSpc>
                            <a:spcAft>
                              <a:spcPts val="0"/>
                            </a:spcAft>
                          </a:pPr>
                          <a:r>
                            <a:rPr lang="fr-FR" sz="1200" dirty="0">
                              <a:effectLst/>
                            </a:rPr>
                            <a:t>0.52**</a:t>
                          </a:r>
                          <a:endParaRPr lang="fr-FR" sz="1100" dirty="0">
                            <a:effectLst/>
                          </a:endParaRPr>
                        </a:p>
                        <a:p>
                          <a:pPr algn="ctr">
                            <a:lnSpc>
                              <a:spcPct val="115000"/>
                            </a:lnSpc>
                            <a:spcAft>
                              <a:spcPts val="0"/>
                            </a:spcAft>
                          </a:pPr>
                          <a:r>
                            <a:rPr lang="fr-FR" sz="1200" dirty="0">
                              <a:effectLst/>
                            </a:rPr>
                            <a:t>(0.06)</a:t>
                          </a:r>
                          <a:endParaRPr lang="fr-FR"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effectLst/>
                            </a:rPr>
                            <a:t>1.02**</a:t>
                          </a:r>
                          <a:endParaRPr lang="fr-FR" sz="1100" dirty="0">
                            <a:effectLst/>
                          </a:endParaRPr>
                        </a:p>
                        <a:p>
                          <a:pPr algn="ctr">
                            <a:lnSpc>
                              <a:spcPct val="115000"/>
                            </a:lnSpc>
                            <a:spcAft>
                              <a:spcPts val="0"/>
                            </a:spcAft>
                          </a:pPr>
                          <a:r>
                            <a:rPr lang="fr-FR" sz="1200" dirty="0">
                              <a:effectLst/>
                            </a:rPr>
                            <a:t>(0.08)</a:t>
                          </a:r>
                          <a:endParaRPr lang="fr-FR" sz="1100" dirty="0">
                            <a:effectLst/>
                            <a:latin typeface="Calibri"/>
                            <a:ea typeface="Calibri"/>
                            <a:cs typeface="Times New Roman"/>
                          </a:endParaRPr>
                        </a:p>
                      </a:txBody>
                      <a:tcPr marL="68580" marR="68580" marT="0" marB="0" anchor="ctr"/>
                    </a:tc>
                  </a:tr>
                  <a:tr h="269891">
                    <a:tc gridSpan="6">
                      <a:txBody>
                        <a:bodyPr/>
                        <a:lstStyle/>
                        <a:p>
                          <a:pPr algn="ctr">
                            <a:lnSpc>
                              <a:spcPct val="115000"/>
                            </a:lnSpc>
                            <a:spcAft>
                              <a:spcPts val="0"/>
                            </a:spcAft>
                          </a:pPr>
                          <a:r>
                            <a:rPr lang="fr-FR" sz="1200" b="1">
                              <a:effectLst/>
                            </a:rPr>
                            <a:t> </a:t>
                          </a:r>
                          <a:endParaRPr lang="fr-FR" sz="1100" b="1">
                            <a:effectLst/>
                            <a:latin typeface="Calibri"/>
                            <a:ea typeface="Calibri"/>
                            <a:cs typeface="Times New Roman"/>
                          </a:endParaRPr>
                        </a:p>
                      </a:txBody>
                      <a:tcPr marL="68580" marR="68580" marT="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269891">
                    <a:tc>
                      <a:txBody>
                        <a:bodyPr/>
                        <a:lstStyle/>
                        <a:p>
                          <a:pPr algn="ctr">
                            <a:lnSpc>
                              <a:spcPct val="115000"/>
                            </a:lnSpc>
                            <a:spcAft>
                              <a:spcPts val="0"/>
                            </a:spcAft>
                          </a:pPr>
                          <a:r>
                            <a:rPr lang="fr-FR" sz="1400" b="1">
                              <a:effectLst/>
                            </a:rPr>
                            <a:t>R²</a:t>
                          </a:r>
                          <a:endParaRPr lang="fr-FR" sz="1100" b="1">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effectLst/>
                            </a:rPr>
                            <a:t>0.29</a:t>
                          </a:r>
                          <a:endParaRPr lang="fr-FR" sz="1100" dirty="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a:effectLst/>
                            </a:rPr>
                            <a:t>0.29</a:t>
                          </a:r>
                          <a:endParaRPr lang="fr-FR" sz="1100">
                            <a:effectLst/>
                            <a:latin typeface="Calibri"/>
                            <a:ea typeface="Calibri"/>
                            <a:cs typeface="Times New Roman"/>
                          </a:endParaRPr>
                        </a:p>
                      </a:txBody>
                      <a:tcPr marL="68580" marR="68580" marT="0" marB="0" anchor="ctr"/>
                    </a:tc>
                    <a:tc hMerge="1">
                      <a:txBody>
                        <a:bodyPr/>
                        <a:lstStyle/>
                        <a:p>
                          <a:endParaRPr lang="fr-FR"/>
                        </a:p>
                      </a:txBody>
                      <a:tcPr/>
                    </a:tc>
                    <a:tc>
                      <a:txBody>
                        <a:bodyPr/>
                        <a:lstStyle/>
                        <a:p>
                          <a:pPr algn="ctr">
                            <a:lnSpc>
                              <a:spcPct val="115000"/>
                            </a:lnSpc>
                            <a:spcAft>
                              <a:spcPts val="0"/>
                            </a:spcAft>
                          </a:pPr>
                          <a:r>
                            <a:rPr lang="fr-FR" sz="1200">
                              <a:effectLst/>
                            </a:rPr>
                            <a:t>0.29</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0.31</a:t>
                          </a:r>
                          <a:endParaRPr lang="fr-FR" sz="1100">
                            <a:effectLst/>
                            <a:latin typeface="Calibri"/>
                            <a:ea typeface="Calibri"/>
                            <a:cs typeface="Times New Roman"/>
                          </a:endParaRPr>
                        </a:p>
                      </a:txBody>
                      <a:tcPr marL="68580" marR="68580" marT="0" marB="0" anchor="ctr"/>
                    </a:tc>
                  </a:tr>
                  <a:tr h="269891">
                    <a:tc>
                      <a:txBody>
                        <a:bodyPr/>
                        <a:lstStyle/>
                        <a:p>
                          <a:pPr algn="ctr">
                            <a:lnSpc>
                              <a:spcPct val="115000"/>
                            </a:lnSpc>
                            <a:spcAft>
                              <a:spcPts val="0"/>
                            </a:spcAft>
                          </a:pPr>
                          <a:r>
                            <a:rPr lang="fr-FR" sz="1400" b="1" dirty="0">
                              <a:effectLst/>
                            </a:rPr>
                            <a:t>Observations</a:t>
                          </a:r>
                          <a:endParaRPr lang="fr-FR" sz="1100" b="1" dirty="0">
                            <a:effectLst/>
                            <a:latin typeface="Calibri"/>
                            <a:ea typeface="Calibri"/>
                            <a:cs typeface="Times New Roman"/>
                          </a:endParaRPr>
                        </a:p>
                      </a:txBody>
                      <a:tcPr marL="68580" marR="68580" marT="0" marB="0" anchor="ctr"/>
                    </a:tc>
                    <a:tc gridSpan="4">
                      <a:txBody>
                        <a:bodyPr/>
                        <a:lstStyle/>
                        <a:p>
                          <a:pPr algn="ctr">
                            <a:lnSpc>
                              <a:spcPct val="115000"/>
                            </a:lnSpc>
                            <a:spcAft>
                              <a:spcPts val="0"/>
                            </a:spcAft>
                          </a:pPr>
                          <a:r>
                            <a:rPr lang="fr-FR" sz="1200" dirty="0" smtClean="0">
                              <a:effectLst/>
                            </a:rPr>
                            <a:t>5</a:t>
                          </a:r>
                          <a:r>
                            <a:rPr lang="fr-FR" sz="1200" dirty="0">
                              <a:effectLst/>
                            </a:rPr>
                            <a:t> 747 </a:t>
                          </a:r>
                          <a:r>
                            <a:rPr lang="fr-FR" sz="1200" dirty="0" smtClean="0">
                              <a:effectLst/>
                            </a:rPr>
                            <a:t>445</a:t>
                          </a:r>
                          <a:br>
                            <a:rPr lang="fr-FR" sz="1200" dirty="0" smtClean="0">
                              <a:effectLst/>
                            </a:rPr>
                          </a:br>
                          <a:r>
                            <a:rPr lang="fr-FR" sz="1200" dirty="0" smtClean="0">
                              <a:effectLst/>
                            </a:rPr>
                            <a:t>(22 539x255)</a:t>
                          </a:r>
                          <a:endParaRPr lang="fr-FR" sz="1100" dirty="0">
                            <a:effectLst/>
                            <a:latin typeface="Calibri"/>
                            <a:ea typeface="Calibri"/>
                            <a:cs typeface="Times New Roman"/>
                          </a:endParaRPr>
                        </a:p>
                      </a:txBody>
                      <a:tcPr marL="68580" marR="68580" marT="0" marB="0" anchor="ctr"/>
                    </a:tc>
                    <a:tc hMerge="1">
                      <a:txBody>
                        <a:bodyPr/>
                        <a:lstStyle/>
                        <a:p>
                          <a:pPr algn="ctr">
                            <a:lnSpc>
                              <a:spcPct val="115000"/>
                            </a:lnSpc>
                            <a:spcAft>
                              <a:spcPts val="0"/>
                            </a:spcAft>
                          </a:pPr>
                          <a:endParaRPr lang="fr-FR" sz="1100" dirty="0">
                            <a:effectLst/>
                            <a:latin typeface="Calibri"/>
                            <a:ea typeface="Calibri"/>
                            <a:cs typeface="Times New Roman"/>
                          </a:endParaRPr>
                        </a:p>
                      </a:txBody>
                      <a:tcPr marL="68580" marR="68580" marT="0" marB="0" anchor="ctr"/>
                    </a:tc>
                    <a:tc hMerge="1">
                      <a:txBody>
                        <a:bodyPr/>
                        <a:lstStyle/>
                        <a:p>
                          <a:endParaRPr lang="fr-FR"/>
                        </a:p>
                      </a:txBody>
                      <a:tcPr/>
                    </a:tc>
                    <a:tc hMerge="1">
                      <a:txBody>
                        <a:bodyPr/>
                        <a:lstStyle/>
                        <a:p>
                          <a:pPr algn="ctr">
                            <a:lnSpc>
                              <a:spcPct val="115000"/>
                            </a:lnSpc>
                            <a:spcAft>
                              <a:spcPts val="0"/>
                            </a:spcAft>
                          </a:pPr>
                          <a:endParaRPr lang="fr-FR"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effectLst/>
                            </a:rPr>
                            <a:t>3 891 </a:t>
                          </a:r>
                          <a:r>
                            <a:rPr lang="fr-FR" sz="1200" dirty="0" smtClean="0">
                              <a:effectLst/>
                            </a:rPr>
                            <a:t>810</a:t>
                          </a:r>
                        </a:p>
                        <a:p>
                          <a:pPr algn="ctr">
                            <a:lnSpc>
                              <a:spcPct val="115000"/>
                            </a:lnSpc>
                            <a:spcAft>
                              <a:spcPts val="0"/>
                            </a:spcAft>
                          </a:pPr>
                          <a:r>
                            <a:rPr lang="fr-FR" sz="1200" kern="1200" dirty="0" smtClean="0">
                              <a:solidFill>
                                <a:schemeClr val="dk1"/>
                              </a:solidFill>
                              <a:effectLst/>
                              <a:latin typeface="+mn-lt"/>
                              <a:ea typeface="+mn-ea"/>
                              <a:cs typeface="+mn-cs"/>
                            </a:rPr>
                            <a:t>(15 262x255)</a:t>
                          </a:r>
                          <a:endParaRPr lang="fr-FR" sz="1200" kern="1200" dirty="0">
                            <a:solidFill>
                              <a:schemeClr val="dk1"/>
                            </a:solidFill>
                            <a:effectLst/>
                            <a:latin typeface="+mn-lt"/>
                            <a:ea typeface="+mn-ea"/>
                            <a:cs typeface="+mn-cs"/>
                          </a:endParaRPr>
                        </a:p>
                      </a:txBody>
                      <a:tcPr marL="68580" marR="68580" marT="0" marB="0" anchor="ctr"/>
                    </a:tc>
                  </a:tr>
                </a:tbl>
              </a:graphicData>
            </a:graphic>
          </p:graphicFrame>
        </mc:Choice>
        <mc:Fallback>
          <p:graphicFrame>
            <p:nvGraphicFramePr>
              <p:cNvPr id="5" name="Espace réservé du contenu 4"/>
              <p:cNvGraphicFramePr>
                <a:graphicFrameLocks noGrp="1"/>
              </p:cNvGraphicFramePr>
              <p:nvPr>
                <p:ph idx="1"/>
                <p:extLst>
                  <p:ext uri="{D42A27DB-BD31-4B8C-83A1-F6EECF244321}">
                    <p14:modId xmlns:p14="http://schemas.microsoft.com/office/powerpoint/2010/main" val="2675300999"/>
                  </p:ext>
                </p:extLst>
              </p:nvPr>
            </p:nvGraphicFramePr>
            <p:xfrm>
              <a:off x="735807" y="1909217"/>
              <a:ext cx="9433048" cy="4999512"/>
            </p:xfrm>
            <a:graphic>
              <a:graphicData uri="http://schemas.openxmlformats.org/drawingml/2006/table">
                <a:tbl>
                  <a:tblPr firstRow="1" firstCol="1" bandRow="1">
                    <a:tableStyleId>{5C22544A-7EE6-4342-B048-85BDC9FD1C3A}</a:tableStyleId>
                  </a:tblPr>
                  <a:tblGrid>
                    <a:gridCol w="1944216"/>
                    <a:gridCol w="1407655"/>
                    <a:gridCol w="320537"/>
                    <a:gridCol w="1706522"/>
                    <a:gridCol w="2027059"/>
                    <a:gridCol w="2027059"/>
                  </a:tblGrid>
                  <a:tr h="897827">
                    <a:tc>
                      <a:txBody>
                        <a:bodyPr/>
                        <a:lstStyle/>
                        <a:p>
                          <a:pPr algn="ctr">
                            <a:lnSpc>
                              <a:spcPct val="115000"/>
                            </a:lnSpc>
                            <a:spcAft>
                              <a:spcPts val="0"/>
                            </a:spcAft>
                          </a:pPr>
                          <a:endParaRPr lang="fr-FR" sz="1100" dirty="0">
                            <a:effectLst/>
                            <a:latin typeface="Calibri"/>
                            <a:ea typeface="Calibri"/>
                            <a:cs typeface="Times New Roman"/>
                          </a:endParaRPr>
                        </a:p>
                      </a:txBody>
                      <a:tcPr marL="68580" marR="68580" marT="0" marB="0"/>
                    </a:tc>
                    <a:tc gridSpan="2">
                      <a:txBody>
                        <a:bodyPr/>
                        <a:lstStyle/>
                        <a:p>
                          <a:endParaRPr lang="en-US"/>
                        </a:p>
                      </a:txBody>
                      <a:tcPr marL="68580" marR="68580" marT="0" marB="0">
                        <a:blipFill rotWithShape="1">
                          <a:blip r:embed="rId3"/>
                          <a:stretch>
                            <a:fillRect l="-113074" t="-4082" r="-334276" b="-467347"/>
                          </a:stretch>
                        </a:blipFill>
                      </a:tcPr>
                    </a:tc>
                    <a:tc hMerge="1">
                      <a:txBody>
                        <a:bodyPr/>
                        <a:lstStyle/>
                        <a:p>
                          <a:pPr algn="ctr">
                            <a:lnSpc>
                              <a:spcPct val="115000"/>
                            </a:lnSpc>
                            <a:spcAft>
                              <a:spcPts val="0"/>
                            </a:spcAft>
                          </a:pPr>
                          <a:endParaRPr lang="fr-FR" sz="1100" dirty="0">
                            <a:effectLst/>
                            <a:latin typeface="Calibri"/>
                            <a:ea typeface="Calibri"/>
                            <a:cs typeface="Times New Roman"/>
                          </a:endParaRPr>
                        </a:p>
                      </a:txBody>
                      <a:tcPr marL="68580" marR="68580" marT="0" marB="0"/>
                    </a:tc>
                    <a:tc>
                      <a:txBody>
                        <a:bodyPr/>
                        <a:lstStyle/>
                        <a:p>
                          <a:endParaRPr lang="en-US"/>
                        </a:p>
                      </a:txBody>
                      <a:tcPr marL="68580" marR="68580" marT="0" marB="0">
                        <a:blipFill rotWithShape="1">
                          <a:blip r:embed="rId3"/>
                          <a:stretch>
                            <a:fillRect l="-215357" t="-4082" r="-237857" b="-467347"/>
                          </a:stretch>
                        </a:blipFill>
                      </a:tcPr>
                    </a:tc>
                    <a:tc>
                      <a:txBody>
                        <a:bodyPr/>
                        <a:lstStyle/>
                        <a:p>
                          <a:endParaRPr lang="en-US"/>
                        </a:p>
                      </a:txBody>
                      <a:tcPr marL="68580" marR="68580" marT="0" marB="0">
                        <a:blipFill rotWithShape="1">
                          <a:blip r:embed="rId3"/>
                          <a:stretch>
                            <a:fillRect l="-265165" t="-4082" r="-100000" b="-467347"/>
                          </a:stretch>
                        </a:blipFill>
                      </a:tcPr>
                    </a:tc>
                    <a:tc>
                      <a:txBody>
                        <a:bodyPr/>
                        <a:lstStyle/>
                        <a:p>
                          <a:endParaRPr lang="en-US"/>
                        </a:p>
                      </a:txBody>
                      <a:tcPr marL="68580" marR="68580" marT="0" marB="0">
                        <a:blipFill rotWithShape="1">
                          <a:blip r:embed="rId3"/>
                          <a:stretch>
                            <a:fillRect l="-366265" t="-4082" r="-301" b="-467347"/>
                          </a:stretch>
                        </a:blipFill>
                      </a:tcPr>
                    </a:tc>
                  </a:tr>
                  <a:tr h="269891">
                    <a:tc>
                      <a:txBody>
                        <a:bodyPr/>
                        <a:lstStyle/>
                        <a:p>
                          <a:pPr>
                            <a:lnSpc>
                              <a:spcPct val="115000"/>
                            </a:lnSpc>
                            <a:spcAft>
                              <a:spcPts val="0"/>
                            </a:spcAft>
                          </a:pPr>
                          <a:r>
                            <a:rPr lang="fr-FR" sz="1400">
                              <a:effectLst/>
                            </a:rPr>
                            <a:t> </a:t>
                          </a:r>
                          <a:endParaRPr lang="fr-FR" sz="1100">
                            <a:effectLst/>
                            <a:latin typeface="Calibri"/>
                            <a:ea typeface="Calibri"/>
                            <a:cs typeface="Times New Roman"/>
                          </a:endParaRPr>
                        </a:p>
                      </a:txBody>
                      <a:tcPr marL="68580" marR="68580" marT="0" marB="0" anchor="ctr"/>
                    </a:tc>
                    <a:tc gridSpan="5">
                      <a:txBody>
                        <a:bodyPr/>
                        <a:lstStyle/>
                        <a:p>
                          <a:pPr algn="ctr">
                            <a:lnSpc>
                              <a:spcPct val="115000"/>
                            </a:lnSpc>
                            <a:spcAft>
                              <a:spcPts val="0"/>
                            </a:spcAft>
                          </a:pPr>
                          <a:r>
                            <a:rPr lang="fr-FR" sz="1400">
                              <a:effectLst/>
                            </a:rPr>
                            <a:t>Effets croisés</a:t>
                          </a:r>
                          <a:endParaRPr lang="fr-FR" sz="1100">
                            <a:effectLst/>
                            <a:latin typeface="Calibri"/>
                            <a:ea typeface="Calibri"/>
                            <a:cs typeface="Times New Roman"/>
                          </a:endParaRPr>
                        </a:p>
                      </a:txBody>
                      <a:tcPr marL="68580" marR="68580" marT="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435837">
                    <a:tc>
                      <a:txBody>
                        <a:bodyPr/>
                        <a:lstStyle/>
                        <a:p>
                          <a:endParaRPr lang="en-US"/>
                        </a:p>
                      </a:txBody>
                      <a:tcPr marL="68580" marR="68580" marT="0" marB="0" anchor="ctr">
                        <a:blipFill rotWithShape="1">
                          <a:blip r:embed="rId3"/>
                          <a:stretch>
                            <a:fillRect l="-313" t="-278873" r="-385266" b="-804225"/>
                          </a:stretch>
                        </a:blipFill>
                      </a:tcPr>
                    </a:tc>
                    <a:tc>
                      <a:txBody>
                        <a:bodyPr/>
                        <a:lstStyle/>
                        <a:p>
                          <a:pPr algn="ctr">
                            <a:lnSpc>
                              <a:spcPct val="115000"/>
                            </a:lnSpc>
                            <a:spcAft>
                              <a:spcPts val="0"/>
                            </a:spcAft>
                          </a:pPr>
                          <a:r>
                            <a:rPr lang="fr-FR" sz="1200">
                              <a:solidFill>
                                <a:srgbClr val="FF0000"/>
                              </a:solidFill>
                              <a:effectLst/>
                            </a:rPr>
                            <a:t>0.85**</a:t>
                          </a:r>
                          <a:endParaRPr lang="fr-FR" sz="1100">
                            <a:solidFill>
                              <a:srgbClr val="FF0000"/>
                            </a:solidFill>
                            <a:effectLst/>
                          </a:endParaRPr>
                        </a:p>
                        <a:p>
                          <a:pPr algn="ctr">
                            <a:lnSpc>
                              <a:spcPct val="115000"/>
                            </a:lnSpc>
                            <a:spcAft>
                              <a:spcPts val="0"/>
                            </a:spcAft>
                          </a:pPr>
                          <a:r>
                            <a:rPr lang="fr-FR" sz="1200">
                              <a:solidFill>
                                <a:srgbClr val="FF0000"/>
                              </a:solidFill>
                              <a:effectLst/>
                            </a:rPr>
                            <a:t>(0.07)</a:t>
                          </a:r>
                          <a:endParaRPr lang="fr-FR" sz="1100">
                            <a:solidFill>
                              <a:srgbClr val="FF0000"/>
                            </a:solidFill>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dirty="0">
                              <a:solidFill>
                                <a:srgbClr val="FF0000"/>
                              </a:solidFill>
                              <a:effectLst/>
                            </a:rPr>
                            <a:t>1.18**</a:t>
                          </a:r>
                          <a:endParaRPr lang="fr-FR" sz="1100" dirty="0">
                            <a:solidFill>
                              <a:srgbClr val="FF0000"/>
                            </a:solidFill>
                            <a:effectLst/>
                          </a:endParaRPr>
                        </a:p>
                        <a:p>
                          <a:pPr algn="ctr">
                            <a:lnSpc>
                              <a:spcPct val="115000"/>
                            </a:lnSpc>
                            <a:spcAft>
                              <a:spcPts val="0"/>
                            </a:spcAft>
                          </a:pPr>
                          <a:r>
                            <a:rPr lang="fr-FR" sz="1200" dirty="0">
                              <a:solidFill>
                                <a:srgbClr val="FF0000"/>
                              </a:solidFill>
                              <a:effectLst/>
                            </a:rPr>
                            <a:t>(0.09)</a:t>
                          </a:r>
                          <a:endParaRPr lang="fr-FR" sz="1100" dirty="0">
                            <a:solidFill>
                              <a:srgbClr val="FF0000"/>
                            </a:solidFill>
                            <a:effectLst/>
                            <a:latin typeface="Calibri"/>
                            <a:ea typeface="Calibri"/>
                            <a:cs typeface="Times New Roman"/>
                          </a:endParaRPr>
                        </a:p>
                      </a:txBody>
                      <a:tcPr marL="68580" marR="68580" marT="0" marB="0" anchor="ctr"/>
                    </a:tc>
                    <a:tc hMerge="1">
                      <a:txBody>
                        <a:bodyPr/>
                        <a:lstStyle/>
                        <a:p>
                          <a:endParaRPr lang="fr-FR"/>
                        </a:p>
                      </a:txBody>
                      <a:tcPr/>
                    </a:tc>
                    <a:tc>
                      <a:txBody>
                        <a:bodyPr/>
                        <a:lstStyle/>
                        <a:p>
                          <a:pPr algn="ctr">
                            <a:lnSpc>
                              <a:spcPct val="115000"/>
                            </a:lnSpc>
                            <a:spcAft>
                              <a:spcPts val="0"/>
                            </a:spcAft>
                          </a:pPr>
                          <a:r>
                            <a:rPr lang="fr-FR" sz="1200">
                              <a:solidFill>
                                <a:srgbClr val="FF0000"/>
                              </a:solidFill>
                              <a:effectLst/>
                            </a:rPr>
                            <a:t>0.85**</a:t>
                          </a:r>
                          <a:endParaRPr lang="fr-FR" sz="1100">
                            <a:solidFill>
                              <a:srgbClr val="FF0000"/>
                            </a:solidFill>
                            <a:effectLst/>
                          </a:endParaRPr>
                        </a:p>
                        <a:p>
                          <a:pPr algn="ctr">
                            <a:lnSpc>
                              <a:spcPct val="115000"/>
                            </a:lnSpc>
                            <a:spcAft>
                              <a:spcPts val="0"/>
                            </a:spcAft>
                          </a:pPr>
                          <a:r>
                            <a:rPr lang="fr-FR" sz="1200">
                              <a:solidFill>
                                <a:srgbClr val="FF0000"/>
                              </a:solidFill>
                              <a:effectLst/>
                            </a:rPr>
                            <a:t>(0.07)</a:t>
                          </a:r>
                          <a:endParaRPr lang="fr-FR" sz="1100">
                            <a:solidFill>
                              <a:srgbClr val="FF0000"/>
                            </a:solidFill>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solidFill>
                                <a:srgbClr val="FF0000"/>
                              </a:solidFill>
                              <a:effectLst/>
                            </a:rPr>
                            <a:t>0.44**</a:t>
                          </a:r>
                          <a:endParaRPr lang="fr-FR" sz="1100" dirty="0">
                            <a:solidFill>
                              <a:srgbClr val="FF0000"/>
                            </a:solidFill>
                            <a:effectLst/>
                          </a:endParaRPr>
                        </a:p>
                        <a:p>
                          <a:pPr algn="ctr">
                            <a:lnSpc>
                              <a:spcPct val="115000"/>
                            </a:lnSpc>
                            <a:spcAft>
                              <a:spcPts val="0"/>
                            </a:spcAft>
                          </a:pPr>
                          <a:r>
                            <a:rPr lang="fr-FR" sz="1200" dirty="0">
                              <a:solidFill>
                                <a:srgbClr val="FF0000"/>
                              </a:solidFill>
                              <a:effectLst/>
                            </a:rPr>
                            <a:t>(0.08)</a:t>
                          </a:r>
                          <a:endParaRPr lang="fr-FR" sz="1100" dirty="0">
                            <a:solidFill>
                              <a:srgbClr val="FF0000"/>
                            </a:solidFill>
                            <a:effectLst/>
                            <a:latin typeface="Calibri"/>
                            <a:ea typeface="Calibri"/>
                            <a:cs typeface="Times New Roman"/>
                          </a:endParaRPr>
                        </a:p>
                      </a:txBody>
                      <a:tcPr marL="68580" marR="68580" marT="0" marB="0" anchor="ctr"/>
                    </a:tc>
                  </a:tr>
                  <a:tr h="435837">
                    <a:tc>
                      <a:txBody>
                        <a:bodyPr/>
                        <a:lstStyle/>
                        <a:p>
                          <a:endParaRPr lang="en-US"/>
                        </a:p>
                      </a:txBody>
                      <a:tcPr marL="68580" marR="68580" marT="0" marB="0" anchor="ctr">
                        <a:blipFill rotWithShape="1">
                          <a:blip r:embed="rId3"/>
                          <a:stretch>
                            <a:fillRect l="-313" t="-378873" r="-385266" b="-704225"/>
                          </a:stretch>
                        </a:blipFill>
                      </a:tcPr>
                    </a:tc>
                    <a:tc>
                      <a:txBody>
                        <a:bodyPr/>
                        <a:lstStyle/>
                        <a:p>
                          <a:pPr algn="ctr">
                            <a:lnSpc>
                              <a:spcPct val="115000"/>
                            </a:lnSpc>
                            <a:spcAft>
                              <a:spcPts val="0"/>
                            </a:spcAft>
                          </a:pPr>
                          <a:r>
                            <a:rPr lang="fr-FR" sz="1200">
                              <a:effectLst/>
                            </a:rPr>
                            <a:t>0.15**</a:t>
                          </a:r>
                          <a:endParaRPr lang="fr-FR" sz="1100">
                            <a:effectLst/>
                          </a:endParaRPr>
                        </a:p>
                        <a:p>
                          <a:pPr algn="ctr">
                            <a:lnSpc>
                              <a:spcPct val="115000"/>
                            </a:lnSpc>
                            <a:spcAft>
                              <a:spcPts val="0"/>
                            </a:spcAft>
                          </a:pPr>
                          <a:r>
                            <a:rPr lang="fr-FR" sz="1200">
                              <a:effectLst/>
                            </a:rPr>
                            <a:t>(0.05)</a:t>
                          </a:r>
                          <a:endParaRPr lang="fr-FR" sz="110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a:effectLst/>
                            </a:rPr>
                            <a:t>0.82**</a:t>
                          </a:r>
                          <a:endParaRPr lang="fr-FR" sz="1100">
                            <a:effectLst/>
                          </a:endParaRPr>
                        </a:p>
                        <a:p>
                          <a:pPr algn="ctr">
                            <a:lnSpc>
                              <a:spcPct val="115000"/>
                            </a:lnSpc>
                            <a:spcAft>
                              <a:spcPts val="0"/>
                            </a:spcAft>
                          </a:pPr>
                          <a:r>
                            <a:rPr lang="fr-FR" sz="1200">
                              <a:effectLst/>
                            </a:rPr>
                            <a:t>(0.07)</a:t>
                          </a:r>
                          <a:endParaRPr lang="fr-FR" sz="1100">
                            <a:effectLst/>
                            <a:latin typeface="Calibri"/>
                            <a:ea typeface="Calibri"/>
                            <a:cs typeface="Times New Roman"/>
                          </a:endParaRPr>
                        </a:p>
                      </a:txBody>
                      <a:tcPr marL="68580" marR="68580" marT="0" marB="0" anchor="ctr"/>
                    </a:tc>
                    <a:tc hMerge="1">
                      <a:txBody>
                        <a:bodyPr/>
                        <a:lstStyle/>
                        <a:p>
                          <a:endParaRPr lang="fr-FR"/>
                        </a:p>
                      </a:txBody>
                      <a:tcPr/>
                    </a:tc>
                    <a:tc>
                      <a:txBody>
                        <a:bodyPr/>
                        <a:lstStyle/>
                        <a:p>
                          <a:pPr algn="ctr">
                            <a:lnSpc>
                              <a:spcPct val="115000"/>
                            </a:lnSpc>
                            <a:spcAft>
                              <a:spcPts val="0"/>
                            </a:spcAft>
                          </a:pPr>
                          <a:r>
                            <a:rPr lang="fr-FR" sz="1200">
                              <a:effectLst/>
                            </a:rPr>
                            <a:t>0.49**</a:t>
                          </a:r>
                          <a:endParaRPr lang="fr-FR" sz="1100">
                            <a:effectLst/>
                          </a:endParaRPr>
                        </a:p>
                        <a:p>
                          <a:pPr algn="ctr">
                            <a:lnSpc>
                              <a:spcPct val="115000"/>
                            </a:lnSpc>
                            <a:spcAft>
                              <a:spcPts val="0"/>
                            </a:spcAft>
                          </a:pPr>
                          <a:r>
                            <a:rPr lang="fr-FR" sz="1200">
                              <a:effectLst/>
                            </a:rPr>
                            <a:t>(0.05)</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0.02</a:t>
                          </a:r>
                          <a:endParaRPr lang="fr-FR" sz="1100">
                            <a:effectLst/>
                          </a:endParaRPr>
                        </a:p>
                        <a:p>
                          <a:pPr algn="ctr">
                            <a:lnSpc>
                              <a:spcPct val="115000"/>
                            </a:lnSpc>
                            <a:spcAft>
                              <a:spcPts val="0"/>
                            </a:spcAft>
                          </a:pPr>
                          <a:r>
                            <a:rPr lang="fr-FR" sz="1200">
                              <a:effectLst/>
                            </a:rPr>
                            <a:t>(0.05)</a:t>
                          </a:r>
                          <a:endParaRPr lang="fr-FR" sz="1100">
                            <a:effectLst/>
                            <a:latin typeface="Calibri"/>
                            <a:ea typeface="Calibri"/>
                            <a:cs typeface="Times New Roman"/>
                          </a:endParaRPr>
                        </a:p>
                      </a:txBody>
                      <a:tcPr marL="68580" marR="68580" marT="0" marB="0" anchor="ctr"/>
                    </a:tc>
                  </a:tr>
                  <a:tr h="435837">
                    <a:tc>
                      <a:txBody>
                        <a:bodyPr/>
                        <a:lstStyle/>
                        <a:p>
                          <a:endParaRPr lang="en-US"/>
                        </a:p>
                      </a:txBody>
                      <a:tcPr marL="68580" marR="68580" marT="0" marB="0" anchor="ctr">
                        <a:blipFill rotWithShape="1">
                          <a:blip r:embed="rId3"/>
                          <a:stretch>
                            <a:fillRect l="-313" t="-472222" r="-385266" b="-594444"/>
                          </a:stretch>
                        </a:blipFill>
                      </a:tcPr>
                    </a:tc>
                    <a:tc>
                      <a:txBody>
                        <a:bodyPr/>
                        <a:lstStyle/>
                        <a:p>
                          <a:pPr algn="ctr">
                            <a:lnSpc>
                              <a:spcPct val="115000"/>
                            </a:lnSpc>
                            <a:spcAft>
                              <a:spcPts val="0"/>
                            </a:spcAft>
                          </a:pPr>
                          <a:r>
                            <a:rPr lang="fr-FR" sz="1200">
                              <a:effectLst/>
                            </a:rPr>
                            <a:t>0.35**</a:t>
                          </a:r>
                          <a:endParaRPr lang="fr-FR" sz="1100">
                            <a:effectLst/>
                          </a:endParaRPr>
                        </a:p>
                        <a:p>
                          <a:pPr algn="ctr">
                            <a:lnSpc>
                              <a:spcPct val="115000"/>
                            </a:lnSpc>
                            <a:spcAft>
                              <a:spcPts val="0"/>
                            </a:spcAft>
                          </a:pPr>
                          <a:r>
                            <a:rPr lang="fr-FR" sz="1200">
                              <a:effectLst/>
                            </a:rPr>
                            <a:t>(0.06)</a:t>
                          </a:r>
                          <a:endParaRPr lang="fr-FR" sz="110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dirty="0">
                              <a:effectLst/>
                            </a:rPr>
                            <a:t>0.52**</a:t>
                          </a:r>
                          <a:endParaRPr lang="fr-FR" sz="1100" dirty="0">
                            <a:effectLst/>
                          </a:endParaRPr>
                        </a:p>
                        <a:p>
                          <a:pPr algn="ctr">
                            <a:lnSpc>
                              <a:spcPct val="115000"/>
                            </a:lnSpc>
                            <a:spcAft>
                              <a:spcPts val="0"/>
                            </a:spcAft>
                          </a:pPr>
                          <a:r>
                            <a:rPr lang="fr-FR" sz="1200" dirty="0">
                              <a:effectLst/>
                            </a:rPr>
                            <a:t>(0.07)</a:t>
                          </a:r>
                          <a:endParaRPr lang="fr-FR" sz="1100" dirty="0">
                            <a:effectLst/>
                            <a:latin typeface="Calibri"/>
                            <a:ea typeface="Calibri"/>
                            <a:cs typeface="Times New Roman"/>
                          </a:endParaRPr>
                        </a:p>
                      </a:txBody>
                      <a:tcPr marL="68580" marR="68580" marT="0" marB="0" anchor="ctr"/>
                    </a:tc>
                    <a:tc hMerge="1">
                      <a:txBody>
                        <a:bodyPr/>
                        <a:lstStyle/>
                        <a:p>
                          <a:endParaRPr lang="fr-FR"/>
                        </a:p>
                      </a:txBody>
                      <a:tcPr/>
                    </a:tc>
                    <a:tc>
                      <a:txBody>
                        <a:bodyPr/>
                        <a:lstStyle/>
                        <a:p>
                          <a:pPr algn="ctr">
                            <a:lnSpc>
                              <a:spcPct val="115000"/>
                            </a:lnSpc>
                            <a:spcAft>
                              <a:spcPts val="0"/>
                            </a:spcAft>
                          </a:pPr>
                          <a:r>
                            <a:rPr lang="fr-FR" sz="1200">
                              <a:effectLst/>
                            </a:rPr>
                            <a:t>0.37**</a:t>
                          </a:r>
                          <a:endParaRPr lang="fr-FR" sz="1100">
                            <a:effectLst/>
                          </a:endParaRPr>
                        </a:p>
                        <a:p>
                          <a:pPr algn="ctr">
                            <a:lnSpc>
                              <a:spcPct val="115000"/>
                            </a:lnSpc>
                            <a:spcAft>
                              <a:spcPts val="0"/>
                            </a:spcAft>
                          </a:pPr>
                          <a:r>
                            <a:rPr lang="fr-FR" sz="1200">
                              <a:effectLst/>
                            </a:rPr>
                            <a:t>(0.05)</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0.19**</a:t>
                          </a:r>
                          <a:endParaRPr lang="fr-FR" sz="1100">
                            <a:effectLst/>
                          </a:endParaRPr>
                        </a:p>
                        <a:p>
                          <a:pPr algn="ctr">
                            <a:lnSpc>
                              <a:spcPct val="115000"/>
                            </a:lnSpc>
                            <a:spcAft>
                              <a:spcPts val="0"/>
                            </a:spcAft>
                          </a:pPr>
                          <a:r>
                            <a:rPr lang="fr-FR" sz="1200">
                              <a:effectLst/>
                            </a:rPr>
                            <a:t>(0.5)</a:t>
                          </a:r>
                          <a:endParaRPr lang="fr-FR" sz="1100">
                            <a:effectLst/>
                            <a:latin typeface="Calibri"/>
                            <a:ea typeface="Calibri"/>
                            <a:cs typeface="Times New Roman"/>
                          </a:endParaRPr>
                        </a:p>
                      </a:txBody>
                      <a:tcPr marL="68580" marR="68580" marT="0" marB="0" anchor="ctr"/>
                    </a:tc>
                  </a:tr>
                  <a:tr h="269891">
                    <a:tc>
                      <a:txBody>
                        <a:bodyPr/>
                        <a:lstStyle/>
                        <a:p>
                          <a:pPr>
                            <a:lnSpc>
                              <a:spcPct val="115000"/>
                            </a:lnSpc>
                            <a:spcAft>
                              <a:spcPts val="0"/>
                            </a:spcAft>
                          </a:pPr>
                          <a:r>
                            <a:rPr lang="fr-FR" sz="1400" b="1">
                              <a:effectLst/>
                            </a:rPr>
                            <a:t> </a:t>
                          </a:r>
                          <a:endParaRPr lang="fr-FR" sz="1100" b="1">
                            <a:effectLst/>
                            <a:latin typeface="Calibri"/>
                            <a:ea typeface="Calibri"/>
                            <a:cs typeface="Times New Roman"/>
                          </a:endParaRPr>
                        </a:p>
                      </a:txBody>
                      <a:tcPr marL="68580" marR="68580" marT="0" marB="0" anchor="ctr"/>
                    </a:tc>
                    <a:tc gridSpan="5">
                      <a:txBody>
                        <a:bodyPr/>
                        <a:lstStyle/>
                        <a:p>
                          <a:pPr algn="ctr">
                            <a:lnSpc>
                              <a:spcPct val="115000"/>
                            </a:lnSpc>
                            <a:spcAft>
                              <a:spcPts val="0"/>
                            </a:spcAft>
                          </a:pPr>
                          <a:r>
                            <a:rPr lang="fr-FR" sz="1400">
                              <a:effectLst/>
                            </a:rPr>
                            <a:t>Socio-économiques x Effets croisés</a:t>
                          </a:r>
                          <a:endParaRPr lang="fr-FR" sz="1100">
                            <a:effectLst/>
                            <a:latin typeface="Calibri"/>
                            <a:ea typeface="Calibri"/>
                            <a:cs typeface="Times New Roman"/>
                          </a:endParaRPr>
                        </a:p>
                      </a:txBody>
                      <a:tcPr marL="68580" marR="68580" marT="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435837">
                    <a:tc>
                      <a:txBody>
                        <a:bodyPr/>
                        <a:lstStyle/>
                        <a:p>
                          <a:endParaRPr lang="en-US"/>
                        </a:p>
                      </a:txBody>
                      <a:tcPr marL="68580" marR="68580" marT="0" marB="0" anchor="ctr">
                        <a:blipFill rotWithShape="1">
                          <a:blip r:embed="rId3"/>
                          <a:stretch>
                            <a:fillRect l="-313" t="-633333" r="-385266" b="-433333"/>
                          </a:stretch>
                        </a:blipFill>
                      </a:tcPr>
                    </a:tc>
                    <a:tc>
                      <a:txBody>
                        <a:bodyPr/>
                        <a:lstStyle/>
                        <a:p>
                          <a:pPr algn="ctr">
                            <a:lnSpc>
                              <a:spcPct val="115000"/>
                            </a:lnSpc>
                            <a:spcAft>
                              <a:spcPts val="0"/>
                            </a:spcAft>
                          </a:pPr>
                          <a:r>
                            <a:rPr lang="fr-FR" sz="1200" dirty="0">
                              <a:effectLst/>
                            </a:rPr>
                            <a:t>0.47**</a:t>
                          </a:r>
                          <a:endParaRPr lang="fr-FR" sz="1100" dirty="0">
                            <a:effectLst/>
                          </a:endParaRPr>
                        </a:p>
                        <a:p>
                          <a:pPr algn="ctr">
                            <a:lnSpc>
                              <a:spcPct val="115000"/>
                            </a:lnSpc>
                            <a:spcAft>
                              <a:spcPts val="0"/>
                            </a:spcAft>
                          </a:pPr>
                          <a:r>
                            <a:rPr lang="fr-FR" sz="1200" dirty="0">
                              <a:effectLst/>
                            </a:rPr>
                            <a:t>(0.08)</a:t>
                          </a:r>
                          <a:endParaRPr lang="fr-FR" sz="1100" dirty="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a:effectLst/>
                            </a:rPr>
                            <a:t>-0.02</a:t>
                          </a:r>
                          <a:endParaRPr lang="fr-FR" sz="1100">
                            <a:effectLst/>
                          </a:endParaRPr>
                        </a:p>
                        <a:p>
                          <a:pPr algn="ctr">
                            <a:lnSpc>
                              <a:spcPct val="115000"/>
                            </a:lnSpc>
                            <a:spcAft>
                              <a:spcPts val="0"/>
                            </a:spcAft>
                          </a:pPr>
                          <a:r>
                            <a:rPr lang="fr-FR" sz="1200">
                              <a:effectLst/>
                            </a:rPr>
                            <a:t>(0.03)</a:t>
                          </a:r>
                          <a:endParaRPr lang="fr-FR" sz="1100">
                            <a:effectLst/>
                            <a:latin typeface="Calibri"/>
                            <a:ea typeface="Calibri"/>
                            <a:cs typeface="Times New Roman"/>
                          </a:endParaRPr>
                        </a:p>
                      </a:txBody>
                      <a:tcPr marL="68580" marR="68580" marT="0" marB="0" anchor="ctr"/>
                    </a:tc>
                    <a:tc hMerge="1">
                      <a:txBody>
                        <a:bodyPr/>
                        <a:lstStyle/>
                        <a:p>
                          <a:endParaRPr lang="fr-FR"/>
                        </a:p>
                      </a:txBody>
                      <a:tcPr/>
                    </a:tc>
                    <a:tc>
                      <a:txBody>
                        <a:bodyPr/>
                        <a:lstStyle/>
                        <a:p>
                          <a:pPr algn="ctr">
                            <a:lnSpc>
                              <a:spcPct val="115000"/>
                            </a:lnSpc>
                            <a:spcAft>
                              <a:spcPts val="0"/>
                            </a:spcAft>
                          </a:pPr>
                          <a:r>
                            <a:rPr lang="fr-FR" sz="1200" dirty="0">
                              <a:solidFill>
                                <a:srgbClr val="FF0000"/>
                              </a:solidFill>
                              <a:effectLst/>
                            </a:rPr>
                            <a:t>0.59**</a:t>
                          </a:r>
                          <a:endParaRPr lang="fr-FR" sz="1100" dirty="0">
                            <a:solidFill>
                              <a:srgbClr val="FF0000"/>
                            </a:solidFill>
                            <a:effectLst/>
                          </a:endParaRPr>
                        </a:p>
                        <a:p>
                          <a:pPr algn="ctr">
                            <a:lnSpc>
                              <a:spcPct val="115000"/>
                            </a:lnSpc>
                            <a:spcAft>
                              <a:spcPts val="0"/>
                            </a:spcAft>
                          </a:pPr>
                          <a:r>
                            <a:rPr lang="fr-FR" sz="1200" dirty="0">
                              <a:solidFill>
                                <a:srgbClr val="FF0000"/>
                              </a:solidFill>
                              <a:effectLst/>
                            </a:rPr>
                            <a:t>(0.08)</a:t>
                          </a:r>
                          <a:endParaRPr lang="fr-FR" sz="1100" dirty="0">
                            <a:solidFill>
                              <a:srgbClr val="FF0000"/>
                            </a:solidFill>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solidFill>
                                <a:srgbClr val="FF0000"/>
                              </a:solidFill>
                              <a:effectLst/>
                            </a:rPr>
                            <a:t>1.60**</a:t>
                          </a:r>
                          <a:endParaRPr lang="fr-FR" sz="1100" dirty="0">
                            <a:solidFill>
                              <a:srgbClr val="FF0000"/>
                            </a:solidFill>
                            <a:effectLst/>
                          </a:endParaRPr>
                        </a:p>
                        <a:p>
                          <a:pPr algn="ctr">
                            <a:lnSpc>
                              <a:spcPct val="115000"/>
                            </a:lnSpc>
                            <a:spcAft>
                              <a:spcPts val="0"/>
                            </a:spcAft>
                          </a:pPr>
                          <a:r>
                            <a:rPr lang="fr-FR" sz="1200" dirty="0">
                              <a:solidFill>
                                <a:srgbClr val="FF0000"/>
                              </a:solidFill>
                              <a:effectLst/>
                            </a:rPr>
                            <a:t>(0.09)</a:t>
                          </a:r>
                          <a:endParaRPr lang="fr-FR" sz="1100" dirty="0">
                            <a:solidFill>
                              <a:srgbClr val="FF0000"/>
                            </a:solidFill>
                            <a:effectLst/>
                            <a:latin typeface="Calibri"/>
                            <a:ea typeface="Calibri"/>
                            <a:cs typeface="Times New Roman"/>
                          </a:endParaRPr>
                        </a:p>
                      </a:txBody>
                      <a:tcPr marL="68580" marR="68580" marT="0" marB="0" anchor="ctr"/>
                    </a:tc>
                  </a:tr>
                  <a:tr h="435837">
                    <a:tc>
                      <a:txBody>
                        <a:bodyPr/>
                        <a:lstStyle/>
                        <a:p>
                          <a:endParaRPr lang="en-US"/>
                        </a:p>
                      </a:txBody>
                      <a:tcPr marL="68580" marR="68580" marT="0" marB="0" anchor="ctr">
                        <a:blipFill rotWithShape="1">
                          <a:blip r:embed="rId3"/>
                          <a:stretch>
                            <a:fillRect l="-313" t="-743662" r="-385266" b="-339437"/>
                          </a:stretch>
                        </a:blipFill>
                      </a:tcPr>
                    </a:tc>
                    <a:tc>
                      <a:txBody>
                        <a:bodyPr/>
                        <a:lstStyle/>
                        <a:p>
                          <a:pPr algn="ctr">
                            <a:lnSpc>
                              <a:spcPct val="115000"/>
                            </a:lnSpc>
                            <a:spcAft>
                              <a:spcPts val="0"/>
                            </a:spcAft>
                          </a:pPr>
                          <a:r>
                            <a:rPr lang="fr-FR" sz="1200">
                              <a:effectLst/>
                            </a:rPr>
                            <a:t>0.34**</a:t>
                          </a:r>
                          <a:endParaRPr lang="fr-FR" sz="1100">
                            <a:effectLst/>
                          </a:endParaRPr>
                        </a:p>
                        <a:p>
                          <a:pPr algn="ctr">
                            <a:lnSpc>
                              <a:spcPct val="115000"/>
                            </a:lnSpc>
                            <a:spcAft>
                              <a:spcPts val="0"/>
                            </a:spcAft>
                          </a:pPr>
                          <a:r>
                            <a:rPr lang="fr-FR" sz="1200">
                              <a:effectLst/>
                            </a:rPr>
                            <a:t>(0.06)</a:t>
                          </a:r>
                          <a:endParaRPr lang="fr-FR" sz="110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dirty="0">
                              <a:effectLst/>
                            </a:rPr>
                            <a:t>-0.20**</a:t>
                          </a:r>
                          <a:endParaRPr lang="fr-FR" sz="1100" dirty="0">
                            <a:effectLst/>
                          </a:endParaRPr>
                        </a:p>
                        <a:p>
                          <a:pPr algn="ctr">
                            <a:lnSpc>
                              <a:spcPct val="115000"/>
                            </a:lnSpc>
                            <a:spcAft>
                              <a:spcPts val="0"/>
                            </a:spcAft>
                          </a:pPr>
                          <a:r>
                            <a:rPr lang="fr-FR" sz="1200" dirty="0">
                              <a:effectLst/>
                            </a:rPr>
                            <a:t>(0.02)</a:t>
                          </a:r>
                          <a:endParaRPr lang="fr-FR" sz="1100" dirty="0">
                            <a:effectLst/>
                            <a:latin typeface="Calibri"/>
                            <a:ea typeface="Calibri"/>
                            <a:cs typeface="Times New Roman"/>
                          </a:endParaRPr>
                        </a:p>
                      </a:txBody>
                      <a:tcPr marL="68580" marR="68580" marT="0" marB="0" anchor="ctr"/>
                    </a:tc>
                    <a:tc hMerge="1">
                      <a:txBody>
                        <a:bodyPr/>
                        <a:lstStyle/>
                        <a:p>
                          <a:endParaRPr lang="fr-FR"/>
                        </a:p>
                      </a:txBody>
                      <a:tcPr/>
                    </a:tc>
                    <a:tc>
                      <a:txBody>
                        <a:bodyPr/>
                        <a:lstStyle/>
                        <a:p>
                          <a:pPr algn="ctr">
                            <a:lnSpc>
                              <a:spcPct val="115000"/>
                            </a:lnSpc>
                            <a:spcAft>
                              <a:spcPts val="0"/>
                            </a:spcAft>
                          </a:pPr>
                          <a:r>
                            <a:rPr lang="fr-FR" sz="1200" dirty="0">
                              <a:solidFill>
                                <a:srgbClr val="7030A0"/>
                              </a:solidFill>
                              <a:effectLst/>
                            </a:rPr>
                            <a:t>-0.34**</a:t>
                          </a:r>
                          <a:endParaRPr lang="fr-FR" sz="1100" dirty="0">
                            <a:solidFill>
                              <a:srgbClr val="7030A0"/>
                            </a:solidFill>
                            <a:effectLst/>
                          </a:endParaRPr>
                        </a:p>
                        <a:p>
                          <a:pPr algn="ctr">
                            <a:lnSpc>
                              <a:spcPct val="115000"/>
                            </a:lnSpc>
                            <a:spcAft>
                              <a:spcPts val="0"/>
                            </a:spcAft>
                          </a:pPr>
                          <a:r>
                            <a:rPr lang="fr-FR" sz="1200" dirty="0">
                              <a:solidFill>
                                <a:srgbClr val="7030A0"/>
                              </a:solidFill>
                              <a:effectLst/>
                            </a:rPr>
                            <a:t>(0.06)</a:t>
                          </a:r>
                          <a:endParaRPr lang="fr-FR" sz="1100" dirty="0">
                            <a:solidFill>
                              <a:srgbClr val="7030A0"/>
                            </a:solidFill>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1.04**</a:t>
                          </a:r>
                          <a:endParaRPr lang="fr-FR" sz="1100">
                            <a:effectLst/>
                          </a:endParaRPr>
                        </a:p>
                        <a:p>
                          <a:pPr algn="ctr">
                            <a:lnSpc>
                              <a:spcPct val="115000"/>
                            </a:lnSpc>
                            <a:spcAft>
                              <a:spcPts val="0"/>
                            </a:spcAft>
                          </a:pPr>
                          <a:r>
                            <a:rPr lang="fr-FR" sz="1200">
                              <a:effectLst/>
                            </a:rPr>
                            <a:t>(0.07)</a:t>
                          </a:r>
                          <a:endParaRPr lang="fr-FR" sz="1100">
                            <a:effectLst/>
                            <a:latin typeface="Calibri"/>
                            <a:ea typeface="Calibri"/>
                            <a:cs typeface="Times New Roman"/>
                          </a:endParaRPr>
                        </a:p>
                      </a:txBody>
                      <a:tcPr marL="68580" marR="68580" marT="0" marB="0" anchor="ctr"/>
                    </a:tc>
                  </a:tr>
                  <a:tr h="435837">
                    <a:tc>
                      <a:txBody>
                        <a:bodyPr/>
                        <a:lstStyle/>
                        <a:p>
                          <a:endParaRPr lang="en-US"/>
                        </a:p>
                      </a:txBody>
                      <a:tcPr marL="68580" marR="68580" marT="0" marB="0" anchor="ctr">
                        <a:blipFill rotWithShape="1">
                          <a:blip r:embed="rId3"/>
                          <a:stretch>
                            <a:fillRect l="-313" t="-831944" r="-385266" b="-234722"/>
                          </a:stretch>
                        </a:blipFill>
                      </a:tcPr>
                    </a:tc>
                    <a:tc>
                      <a:txBody>
                        <a:bodyPr/>
                        <a:lstStyle/>
                        <a:p>
                          <a:pPr algn="ctr">
                            <a:lnSpc>
                              <a:spcPct val="115000"/>
                            </a:lnSpc>
                            <a:spcAft>
                              <a:spcPts val="0"/>
                            </a:spcAft>
                          </a:pPr>
                          <a:r>
                            <a:rPr lang="fr-FR" sz="1200">
                              <a:effectLst/>
                            </a:rPr>
                            <a:t>0.43**</a:t>
                          </a:r>
                          <a:endParaRPr lang="fr-FR" sz="1100">
                            <a:effectLst/>
                          </a:endParaRPr>
                        </a:p>
                        <a:p>
                          <a:pPr algn="ctr">
                            <a:lnSpc>
                              <a:spcPct val="115000"/>
                            </a:lnSpc>
                            <a:spcAft>
                              <a:spcPts val="0"/>
                            </a:spcAft>
                          </a:pPr>
                          <a:r>
                            <a:rPr lang="fr-FR" sz="1200">
                              <a:effectLst/>
                            </a:rPr>
                            <a:t>(0.06)</a:t>
                          </a:r>
                          <a:endParaRPr lang="fr-FR" sz="110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a:effectLst/>
                            </a:rPr>
                            <a:t>0.03</a:t>
                          </a:r>
                          <a:endParaRPr lang="fr-FR" sz="1100">
                            <a:effectLst/>
                          </a:endParaRPr>
                        </a:p>
                        <a:p>
                          <a:pPr algn="ctr">
                            <a:lnSpc>
                              <a:spcPct val="115000"/>
                            </a:lnSpc>
                            <a:spcAft>
                              <a:spcPts val="0"/>
                            </a:spcAft>
                          </a:pPr>
                          <a:r>
                            <a:rPr lang="fr-FR" sz="1200">
                              <a:effectLst/>
                            </a:rPr>
                            <a:t>(0.2)</a:t>
                          </a:r>
                          <a:endParaRPr lang="fr-FR" sz="1100">
                            <a:effectLst/>
                            <a:latin typeface="Calibri"/>
                            <a:ea typeface="Calibri"/>
                            <a:cs typeface="Times New Roman"/>
                          </a:endParaRPr>
                        </a:p>
                      </a:txBody>
                      <a:tcPr marL="68580" marR="68580" marT="0" marB="0" anchor="ctr"/>
                    </a:tc>
                    <a:tc hMerge="1">
                      <a:txBody>
                        <a:bodyPr/>
                        <a:lstStyle/>
                        <a:p>
                          <a:endParaRPr lang="fr-FR"/>
                        </a:p>
                      </a:txBody>
                      <a:tcPr/>
                    </a:tc>
                    <a:tc>
                      <a:txBody>
                        <a:bodyPr/>
                        <a:lstStyle/>
                        <a:p>
                          <a:pPr algn="ctr">
                            <a:lnSpc>
                              <a:spcPct val="115000"/>
                            </a:lnSpc>
                            <a:spcAft>
                              <a:spcPts val="0"/>
                            </a:spcAft>
                          </a:pPr>
                          <a:r>
                            <a:rPr lang="fr-FR" sz="1200" dirty="0">
                              <a:effectLst/>
                            </a:rPr>
                            <a:t>0.52**</a:t>
                          </a:r>
                          <a:endParaRPr lang="fr-FR" sz="1100" dirty="0">
                            <a:effectLst/>
                          </a:endParaRPr>
                        </a:p>
                        <a:p>
                          <a:pPr algn="ctr">
                            <a:lnSpc>
                              <a:spcPct val="115000"/>
                            </a:lnSpc>
                            <a:spcAft>
                              <a:spcPts val="0"/>
                            </a:spcAft>
                          </a:pPr>
                          <a:r>
                            <a:rPr lang="fr-FR" sz="1200" dirty="0">
                              <a:effectLst/>
                            </a:rPr>
                            <a:t>(0.06)</a:t>
                          </a:r>
                          <a:endParaRPr lang="fr-FR"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effectLst/>
                            </a:rPr>
                            <a:t>1.02**</a:t>
                          </a:r>
                          <a:endParaRPr lang="fr-FR" sz="1100" dirty="0">
                            <a:effectLst/>
                          </a:endParaRPr>
                        </a:p>
                        <a:p>
                          <a:pPr algn="ctr">
                            <a:lnSpc>
                              <a:spcPct val="115000"/>
                            </a:lnSpc>
                            <a:spcAft>
                              <a:spcPts val="0"/>
                            </a:spcAft>
                          </a:pPr>
                          <a:r>
                            <a:rPr lang="fr-FR" sz="1200" dirty="0">
                              <a:effectLst/>
                            </a:rPr>
                            <a:t>(0.08)</a:t>
                          </a:r>
                          <a:endParaRPr lang="fr-FR" sz="1100" dirty="0">
                            <a:effectLst/>
                            <a:latin typeface="Calibri"/>
                            <a:ea typeface="Calibri"/>
                            <a:cs typeface="Times New Roman"/>
                          </a:endParaRPr>
                        </a:p>
                      </a:txBody>
                      <a:tcPr marL="68580" marR="68580" marT="0" marB="0" anchor="ctr"/>
                    </a:tc>
                  </a:tr>
                  <a:tr h="269891">
                    <a:tc gridSpan="6">
                      <a:txBody>
                        <a:bodyPr/>
                        <a:lstStyle/>
                        <a:p>
                          <a:pPr algn="ctr">
                            <a:lnSpc>
                              <a:spcPct val="115000"/>
                            </a:lnSpc>
                            <a:spcAft>
                              <a:spcPts val="0"/>
                            </a:spcAft>
                          </a:pPr>
                          <a:r>
                            <a:rPr lang="fr-FR" sz="1200" b="1">
                              <a:effectLst/>
                            </a:rPr>
                            <a:t> </a:t>
                          </a:r>
                          <a:endParaRPr lang="fr-FR" sz="1100" b="1">
                            <a:effectLst/>
                            <a:latin typeface="Calibri"/>
                            <a:ea typeface="Calibri"/>
                            <a:cs typeface="Times New Roman"/>
                          </a:endParaRPr>
                        </a:p>
                      </a:txBody>
                      <a:tcPr marL="68580" marR="68580" marT="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269891">
                    <a:tc>
                      <a:txBody>
                        <a:bodyPr/>
                        <a:lstStyle/>
                        <a:p>
                          <a:pPr algn="ctr">
                            <a:lnSpc>
                              <a:spcPct val="115000"/>
                            </a:lnSpc>
                            <a:spcAft>
                              <a:spcPts val="0"/>
                            </a:spcAft>
                          </a:pPr>
                          <a:r>
                            <a:rPr lang="fr-FR" sz="1400" b="1">
                              <a:effectLst/>
                            </a:rPr>
                            <a:t>R²</a:t>
                          </a:r>
                          <a:endParaRPr lang="fr-FR" sz="1100" b="1">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effectLst/>
                            </a:rPr>
                            <a:t>0.29</a:t>
                          </a:r>
                          <a:endParaRPr lang="fr-FR" sz="1100" dirty="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fr-FR" sz="1200">
                              <a:effectLst/>
                            </a:rPr>
                            <a:t>0.29</a:t>
                          </a:r>
                          <a:endParaRPr lang="fr-FR" sz="1100">
                            <a:effectLst/>
                            <a:latin typeface="Calibri"/>
                            <a:ea typeface="Calibri"/>
                            <a:cs typeface="Times New Roman"/>
                          </a:endParaRPr>
                        </a:p>
                      </a:txBody>
                      <a:tcPr marL="68580" marR="68580" marT="0" marB="0" anchor="ctr"/>
                    </a:tc>
                    <a:tc hMerge="1">
                      <a:txBody>
                        <a:bodyPr/>
                        <a:lstStyle/>
                        <a:p>
                          <a:endParaRPr lang="fr-FR"/>
                        </a:p>
                      </a:txBody>
                      <a:tcPr/>
                    </a:tc>
                    <a:tc>
                      <a:txBody>
                        <a:bodyPr/>
                        <a:lstStyle/>
                        <a:p>
                          <a:pPr algn="ctr">
                            <a:lnSpc>
                              <a:spcPct val="115000"/>
                            </a:lnSpc>
                            <a:spcAft>
                              <a:spcPts val="0"/>
                            </a:spcAft>
                          </a:pPr>
                          <a:r>
                            <a:rPr lang="fr-FR" sz="1200">
                              <a:effectLst/>
                            </a:rPr>
                            <a:t>0.29</a:t>
                          </a:r>
                          <a:endParaRPr lang="fr-FR"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a:effectLst/>
                            </a:rPr>
                            <a:t>0.31</a:t>
                          </a:r>
                          <a:endParaRPr lang="fr-FR" sz="1100">
                            <a:effectLst/>
                            <a:latin typeface="Calibri"/>
                            <a:ea typeface="Calibri"/>
                            <a:cs typeface="Times New Roman"/>
                          </a:endParaRPr>
                        </a:p>
                      </a:txBody>
                      <a:tcPr marL="68580" marR="68580" marT="0" marB="0" anchor="ctr"/>
                    </a:tc>
                  </a:tr>
                  <a:tr h="407099">
                    <a:tc>
                      <a:txBody>
                        <a:bodyPr/>
                        <a:lstStyle/>
                        <a:p>
                          <a:pPr algn="ctr">
                            <a:lnSpc>
                              <a:spcPct val="115000"/>
                            </a:lnSpc>
                            <a:spcAft>
                              <a:spcPts val="0"/>
                            </a:spcAft>
                          </a:pPr>
                          <a:r>
                            <a:rPr lang="fr-FR" sz="1400" b="1" dirty="0">
                              <a:effectLst/>
                            </a:rPr>
                            <a:t>Observations</a:t>
                          </a:r>
                          <a:endParaRPr lang="fr-FR" sz="1100" b="1" dirty="0">
                            <a:effectLst/>
                            <a:latin typeface="Calibri"/>
                            <a:ea typeface="Calibri"/>
                            <a:cs typeface="Times New Roman"/>
                          </a:endParaRPr>
                        </a:p>
                      </a:txBody>
                      <a:tcPr marL="68580" marR="68580" marT="0" marB="0" anchor="ctr"/>
                    </a:tc>
                    <a:tc gridSpan="4">
                      <a:txBody>
                        <a:bodyPr/>
                        <a:lstStyle/>
                        <a:p>
                          <a:pPr algn="ctr">
                            <a:lnSpc>
                              <a:spcPct val="115000"/>
                            </a:lnSpc>
                            <a:spcAft>
                              <a:spcPts val="0"/>
                            </a:spcAft>
                          </a:pPr>
                          <a:r>
                            <a:rPr lang="fr-FR" sz="1200" dirty="0" smtClean="0">
                              <a:effectLst/>
                            </a:rPr>
                            <a:t>5</a:t>
                          </a:r>
                          <a:r>
                            <a:rPr lang="fr-FR" sz="1200" dirty="0">
                              <a:effectLst/>
                            </a:rPr>
                            <a:t> 747 </a:t>
                          </a:r>
                          <a:r>
                            <a:rPr lang="fr-FR" sz="1200" dirty="0" smtClean="0">
                              <a:effectLst/>
                            </a:rPr>
                            <a:t>445</a:t>
                          </a:r>
                          <a:br>
                            <a:rPr lang="fr-FR" sz="1200" dirty="0" smtClean="0">
                              <a:effectLst/>
                            </a:rPr>
                          </a:br>
                          <a:r>
                            <a:rPr lang="fr-FR" sz="1200" dirty="0" smtClean="0">
                              <a:effectLst/>
                            </a:rPr>
                            <a:t>(22 539x255)</a:t>
                          </a:r>
                          <a:endParaRPr lang="fr-FR" sz="1100" dirty="0">
                            <a:effectLst/>
                            <a:latin typeface="Calibri"/>
                            <a:ea typeface="Calibri"/>
                            <a:cs typeface="Times New Roman"/>
                          </a:endParaRPr>
                        </a:p>
                      </a:txBody>
                      <a:tcPr marL="68580" marR="68580" marT="0" marB="0" anchor="ctr"/>
                    </a:tc>
                    <a:tc hMerge="1">
                      <a:txBody>
                        <a:bodyPr/>
                        <a:lstStyle/>
                        <a:p>
                          <a:pPr algn="ctr">
                            <a:lnSpc>
                              <a:spcPct val="115000"/>
                            </a:lnSpc>
                            <a:spcAft>
                              <a:spcPts val="0"/>
                            </a:spcAft>
                          </a:pPr>
                          <a:endParaRPr lang="fr-FR" sz="1100" dirty="0">
                            <a:effectLst/>
                            <a:latin typeface="Calibri"/>
                            <a:ea typeface="Calibri"/>
                            <a:cs typeface="Times New Roman"/>
                          </a:endParaRPr>
                        </a:p>
                      </a:txBody>
                      <a:tcPr marL="68580" marR="68580" marT="0" marB="0" anchor="ctr"/>
                    </a:tc>
                    <a:tc hMerge="1">
                      <a:txBody>
                        <a:bodyPr/>
                        <a:lstStyle/>
                        <a:p>
                          <a:endParaRPr lang="fr-FR"/>
                        </a:p>
                      </a:txBody>
                      <a:tcPr/>
                    </a:tc>
                    <a:tc hMerge="1">
                      <a:txBody>
                        <a:bodyPr/>
                        <a:lstStyle/>
                        <a:p>
                          <a:pPr algn="ctr">
                            <a:lnSpc>
                              <a:spcPct val="115000"/>
                            </a:lnSpc>
                            <a:spcAft>
                              <a:spcPts val="0"/>
                            </a:spcAft>
                          </a:pPr>
                          <a:endParaRPr lang="fr-FR"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200" dirty="0">
                              <a:effectLst/>
                            </a:rPr>
                            <a:t>3 891 </a:t>
                          </a:r>
                          <a:r>
                            <a:rPr lang="fr-FR" sz="1200" dirty="0" smtClean="0">
                              <a:effectLst/>
                            </a:rPr>
                            <a:t>810</a:t>
                          </a:r>
                        </a:p>
                        <a:p>
                          <a:pPr algn="ctr">
                            <a:lnSpc>
                              <a:spcPct val="115000"/>
                            </a:lnSpc>
                            <a:spcAft>
                              <a:spcPts val="0"/>
                            </a:spcAft>
                          </a:pPr>
                          <a:r>
                            <a:rPr lang="fr-FR" sz="1200" kern="1200" dirty="0" smtClean="0">
                              <a:solidFill>
                                <a:schemeClr val="dk1"/>
                              </a:solidFill>
                              <a:effectLst/>
                              <a:latin typeface="+mn-lt"/>
                              <a:ea typeface="+mn-ea"/>
                              <a:cs typeface="+mn-cs"/>
                            </a:rPr>
                            <a:t>(15 262x255)</a:t>
                          </a:r>
                          <a:endParaRPr lang="fr-FR" sz="1200" kern="1200" dirty="0">
                            <a:solidFill>
                              <a:schemeClr val="dk1"/>
                            </a:solidFill>
                            <a:effectLst/>
                            <a:latin typeface="+mn-lt"/>
                            <a:ea typeface="+mn-ea"/>
                            <a:cs typeface="+mn-cs"/>
                          </a:endParaRPr>
                        </a:p>
                      </a:txBody>
                      <a:tcPr marL="68580" marR="68580" marT="0" marB="0" anchor="ctr"/>
                    </a:tc>
                  </a:tr>
                </a:tbl>
              </a:graphicData>
            </a:graphic>
          </p:graphicFrame>
        </mc:Fallback>
      </mc:AlternateContent>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17</a:t>
            </a:fld>
            <a:endParaRPr lang="fr-FR">
              <a:solidFill>
                <a:schemeClr val="tx1"/>
              </a:solidFill>
              <a:latin typeface="Arial" pitchFamily="34" charset="0"/>
            </a:endParaRPr>
          </a:p>
        </p:txBody>
      </p:sp>
    </p:spTree>
    <p:extLst>
      <p:ext uri="{BB962C8B-B14F-4D97-AF65-F5344CB8AC3E}">
        <p14:creationId xmlns:p14="http://schemas.microsoft.com/office/powerpoint/2010/main" val="39818456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just"/>
            <a:r>
              <a:rPr lang="fr-FR" dirty="0"/>
              <a:t>Résultats de l’estimation </a:t>
            </a:r>
            <a:r>
              <a:rPr lang="fr-FR" dirty="0" smtClean="0"/>
              <a:t>(2)</a:t>
            </a:r>
            <a:endParaRPr lang="en-US" dirty="0"/>
          </a:p>
        </p:txBody>
      </p:sp>
      <p:sp>
        <p:nvSpPr>
          <p:cNvPr id="3" name="Espace réservé du contenu 2"/>
          <p:cNvSpPr>
            <a:spLocks noGrp="1"/>
          </p:cNvSpPr>
          <p:nvPr>
            <p:ph idx="1"/>
          </p:nvPr>
        </p:nvSpPr>
        <p:spPr>
          <a:xfrm>
            <a:off x="663799" y="1765201"/>
            <a:ext cx="9577064" cy="4968552"/>
          </a:xfrm>
        </p:spPr>
        <p:txBody>
          <a:bodyPr/>
          <a:lstStyle/>
          <a:p>
            <a:pPr algn="just"/>
            <a:r>
              <a:rPr lang="fr-FR" sz="3200" dirty="0" smtClean="0"/>
              <a:t>Parmi les variables </a:t>
            </a:r>
            <a:r>
              <a:rPr lang="fr-FR" sz="3200" dirty="0" err="1" smtClean="0"/>
              <a:t>socio-démographiques</a:t>
            </a:r>
            <a:r>
              <a:rPr lang="fr-FR" sz="3200" dirty="0" smtClean="0"/>
              <a:t> :</a:t>
            </a:r>
          </a:p>
          <a:p>
            <a:pPr lvl="1" algn="just"/>
            <a:r>
              <a:rPr lang="fr-FR" sz="2800" dirty="0" smtClean="0"/>
              <a:t>Seul le niveau d’éducation renforce l’aspect altruiste au détriment de l’aspect égoïste (santé) ;</a:t>
            </a:r>
          </a:p>
          <a:p>
            <a:pPr lvl="1" algn="just"/>
            <a:r>
              <a:rPr lang="fr-FR" sz="2800" dirty="0" smtClean="0"/>
              <a:t>De </a:t>
            </a:r>
            <a:r>
              <a:rPr lang="fr-FR" sz="2800" dirty="0"/>
              <a:t>façon </a:t>
            </a:r>
            <a:r>
              <a:rPr lang="fr-FR" sz="2800" dirty="0" smtClean="0"/>
              <a:t>générale, </a:t>
            </a:r>
            <a:r>
              <a:rPr lang="fr-FR" sz="2800" dirty="0"/>
              <a:t>la complémentarité entre les </a:t>
            </a:r>
            <a:r>
              <a:rPr lang="fr-FR" sz="2800" dirty="0" smtClean="0"/>
              <a:t>labels est favorisée par des revenus élevés ;</a:t>
            </a:r>
          </a:p>
          <a:p>
            <a:pPr lvl="1" algn="just"/>
            <a:r>
              <a:rPr lang="fr-FR" sz="2800" dirty="0"/>
              <a:t>Les grands consommateurs de produits AB valorisent significativement le label biologique comme un </a:t>
            </a:r>
            <a:r>
              <a:rPr lang="fr-FR" sz="2800" u="sng" dirty="0"/>
              <a:t>élément altruiste</a:t>
            </a:r>
            <a:r>
              <a:rPr lang="fr-FR" sz="2800" dirty="0"/>
              <a:t> de leur attitude de consommation</a:t>
            </a:r>
            <a:r>
              <a:rPr lang="fr-FR" sz="2800" dirty="0" smtClean="0"/>
              <a:t>.</a:t>
            </a:r>
            <a:endParaRPr lang="en-US" sz="2800" dirty="0"/>
          </a:p>
        </p:txBody>
      </p:sp>
      <p:sp>
        <p:nvSpPr>
          <p:cNvPr id="4" name="Espace réservé du numéro de diapositive 3"/>
          <p:cNvSpPr>
            <a:spLocks noGrp="1"/>
          </p:cNvSpPr>
          <p:nvPr>
            <p:ph type="sldNum" sz="quarter" idx="10"/>
          </p:nvPr>
        </p:nvSpPr>
        <p:spPr/>
        <p:txBody>
          <a:bodyPr/>
          <a:lstStyle/>
          <a:p>
            <a:pPr algn="just">
              <a:defRPr/>
            </a:pPr>
            <a:fld id="{AE336B69-71C6-4BDA-BE5C-D8AFF7442448}" type="slidenum">
              <a:rPr lang="fr-FR" smtClean="0"/>
              <a:pPr algn="just">
                <a:defRPr/>
              </a:pPr>
              <a:t>18</a:t>
            </a:fld>
            <a:endParaRPr lang="fr-FR">
              <a:solidFill>
                <a:schemeClr val="tx1"/>
              </a:solidFill>
              <a:latin typeface="Arial" pitchFamily="34" charset="0"/>
            </a:endParaRPr>
          </a:p>
        </p:txBody>
      </p:sp>
    </p:spTree>
    <p:extLst>
      <p:ext uri="{BB962C8B-B14F-4D97-AF65-F5344CB8AC3E}">
        <p14:creationId xmlns:p14="http://schemas.microsoft.com/office/powerpoint/2010/main" val="1627364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Conclusions</a:t>
            </a:r>
            <a:endParaRPr lang="fr-FR" dirty="0"/>
          </a:p>
        </p:txBody>
      </p:sp>
      <p:sp>
        <p:nvSpPr>
          <p:cNvPr id="3" name="Espace réservé du contenu 2"/>
          <p:cNvSpPr>
            <a:spLocks noGrp="1"/>
          </p:cNvSpPr>
          <p:nvPr>
            <p:ph idx="1"/>
          </p:nvPr>
        </p:nvSpPr>
        <p:spPr>
          <a:xfrm>
            <a:off x="663799" y="1693193"/>
            <a:ext cx="9547001" cy="5328592"/>
          </a:xfrm>
        </p:spPr>
        <p:txBody>
          <a:bodyPr/>
          <a:lstStyle/>
          <a:p>
            <a:pPr algn="just"/>
            <a:r>
              <a:rPr lang="fr-FR" dirty="0"/>
              <a:t>La connaissance des motivations d’achat des produits AB est </a:t>
            </a:r>
            <a:r>
              <a:rPr lang="fr-FR" dirty="0" smtClean="0"/>
              <a:t>essentielle </a:t>
            </a:r>
            <a:r>
              <a:rPr lang="fr-FR" dirty="0"/>
              <a:t>pour les pouvoirs publics désireux d’accroître la consommation de produits bio </a:t>
            </a:r>
            <a:r>
              <a:rPr lang="fr-FR" dirty="0" smtClean="0"/>
              <a:t>(demande) afin </a:t>
            </a:r>
            <a:r>
              <a:rPr lang="fr-FR" dirty="0"/>
              <a:t>de favoriser une politique pérenne de développement durable pour la </a:t>
            </a:r>
            <a:r>
              <a:rPr lang="fr-FR" dirty="0" smtClean="0"/>
              <a:t>production (offre). Axer la </a:t>
            </a:r>
            <a:r>
              <a:rPr lang="fr-FR" dirty="0"/>
              <a:t>communication de développement de l’agriculture </a:t>
            </a:r>
            <a:r>
              <a:rPr lang="fr-FR" dirty="0" smtClean="0"/>
              <a:t>bio </a:t>
            </a:r>
            <a:r>
              <a:rPr lang="fr-FR" dirty="0"/>
              <a:t>en valorisant l’aspect </a:t>
            </a:r>
            <a:r>
              <a:rPr lang="fr-FR" dirty="0" smtClean="0"/>
              <a:t>« respecter </a:t>
            </a:r>
            <a:r>
              <a:rPr lang="fr-FR" dirty="0"/>
              <a:t>de </a:t>
            </a:r>
            <a:r>
              <a:rPr lang="fr-FR" dirty="0" smtClean="0"/>
              <a:t>l’environnement » </a:t>
            </a:r>
            <a:r>
              <a:rPr lang="fr-FR" dirty="0"/>
              <a:t>est </a:t>
            </a:r>
            <a:r>
              <a:rPr lang="fr-FR" dirty="0" smtClean="0"/>
              <a:t>donc nécessaire.</a:t>
            </a:r>
          </a:p>
          <a:p>
            <a:pPr algn="just"/>
            <a:r>
              <a:rPr lang="fr-FR" dirty="0" smtClean="0"/>
              <a:t>Cibler </a:t>
            </a:r>
            <a:r>
              <a:rPr lang="fr-FR" dirty="0"/>
              <a:t>une campagne d’information en fonction des différentes catégories de consommateurs peut permettre d’accroître sensiblement la consommation des produits respectueux de l’environnement.</a:t>
            </a:r>
          </a:p>
          <a:p>
            <a:endParaRPr lang="fr-FR" dirty="0"/>
          </a:p>
        </p:txBody>
      </p:sp>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19</a:t>
            </a:fld>
            <a:endParaRPr lang="fr-FR">
              <a:solidFill>
                <a:schemeClr val="tx1"/>
              </a:solidFill>
              <a:latin typeface="Arial" pitchFamily="34" charset="0"/>
            </a:endParaRPr>
          </a:p>
        </p:txBody>
      </p:sp>
    </p:spTree>
    <p:extLst>
      <p:ext uri="{BB962C8B-B14F-4D97-AF65-F5344CB8AC3E}">
        <p14:creationId xmlns:p14="http://schemas.microsoft.com/office/powerpoint/2010/main" val="888621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bio dans le monde et en France</a:t>
            </a:r>
            <a:br>
              <a:rPr lang="fr-FR" dirty="0" smtClean="0"/>
            </a:br>
            <a:r>
              <a:rPr lang="fr-FR" dirty="0" smtClean="0"/>
              <a:t>pour l’année 2010</a:t>
            </a:r>
            <a:endParaRPr lang="fr-FR" dirty="0"/>
          </a:p>
        </p:txBody>
      </p:sp>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2</a:t>
            </a:fld>
            <a:endParaRPr lang="fr-FR">
              <a:solidFill>
                <a:schemeClr val="tx1"/>
              </a:solidFill>
              <a:latin typeface="Arial" pitchFamily="34" charset="0"/>
            </a:endParaRPr>
          </a:p>
        </p:txBody>
      </p:sp>
      <p:sp>
        <p:nvSpPr>
          <p:cNvPr id="6" name="Espace réservé du contenu 2"/>
          <p:cNvSpPr txBox="1">
            <a:spLocks/>
          </p:cNvSpPr>
          <p:nvPr/>
        </p:nvSpPr>
        <p:spPr bwMode="auto">
          <a:xfrm>
            <a:off x="663799" y="1621186"/>
            <a:ext cx="9547001" cy="5400600"/>
          </a:xfrm>
          <a:prstGeom prst="rect">
            <a:avLst/>
          </a:prstGeom>
          <a:noFill/>
          <a:ln w="9525">
            <a:noFill/>
            <a:miter lim="800000"/>
            <a:headEnd/>
            <a:tailEnd/>
          </a:ln>
        </p:spPr>
        <p:txBody>
          <a:bodyPr vert="horz" wrap="square" lIns="99551" tIns="49775" rIns="99551" bIns="49775" numCol="1" anchor="t" anchorCtr="0" compatLnSpc="1">
            <a:prstTxWarp prst="textNoShape">
              <a:avLst/>
            </a:prstTxWarp>
          </a:bodyPr>
          <a:lstStyle>
            <a:lvl1pPr marL="373063" indent="-373063" algn="l" defTabSz="995363" rtl="0" eaLnBrk="0" fontAlgn="base" hangingPunct="0">
              <a:spcBef>
                <a:spcPct val="120000"/>
              </a:spcBef>
              <a:spcAft>
                <a:spcPct val="0"/>
              </a:spcAft>
              <a:buClr>
                <a:schemeClr val="accent1"/>
              </a:buClr>
              <a:buFont typeface="Wingdings" pitchFamily="2" charset="2"/>
              <a:buBlip>
                <a:blip r:embed="rId2"/>
              </a:buBlip>
              <a:defRPr sz="2600">
                <a:solidFill>
                  <a:schemeClr val="accent2"/>
                </a:solidFill>
                <a:latin typeface="+mn-lt"/>
                <a:ea typeface="+mn-ea"/>
                <a:cs typeface="+mn-cs"/>
              </a:defRPr>
            </a:lvl1pPr>
            <a:lvl2pPr marL="1050925" indent="-377825" algn="l" defTabSz="995363" rtl="0" eaLnBrk="0" fontAlgn="base" hangingPunct="0">
              <a:spcBef>
                <a:spcPct val="50000"/>
              </a:spcBef>
              <a:spcAft>
                <a:spcPct val="0"/>
              </a:spcAft>
              <a:buSzPct val="80000"/>
              <a:buBlip>
                <a:blip r:embed="rId3"/>
              </a:buBlip>
              <a:defRPr sz="2200">
                <a:solidFill>
                  <a:schemeClr val="accent1"/>
                </a:solidFill>
                <a:latin typeface="+mn-lt"/>
              </a:defRPr>
            </a:lvl2pPr>
            <a:lvl3pPr marL="1490663" indent="-249238" algn="l" defTabSz="995363" rtl="0" eaLnBrk="0" fontAlgn="base" hangingPunct="0">
              <a:spcBef>
                <a:spcPct val="20000"/>
              </a:spcBef>
              <a:spcAft>
                <a:spcPct val="0"/>
              </a:spcAft>
              <a:buSzPct val="70000"/>
              <a:buBlip>
                <a:blip r:embed="rId3"/>
              </a:buBlip>
              <a:defRPr sz="2400">
                <a:solidFill>
                  <a:schemeClr val="accent1"/>
                </a:solidFill>
                <a:latin typeface="+mn-lt"/>
              </a:defRPr>
            </a:lvl3pPr>
            <a:lvl4pPr marL="1928813" indent="-247650" algn="l" defTabSz="995363" rtl="0" eaLnBrk="0" fontAlgn="base" hangingPunct="0">
              <a:spcBef>
                <a:spcPct val="20000"/>
              </a:spcBef>
              <a:spcAft>
                <a:spcPct val="0"/>
              </a:spcAft>
              <a:buChar char="–"/>
              <a:defRPr sz="1600">
                <a:solidFill>
                  <a:schemeClr val="accent1"/>
                </a:solidFill>
                <a:latin typeface="+mn-lt"/>
              </a:defRPr>
            </a:lvl4pPr>
            <a:lvl5pPr marL="2368550" indent="-249238" algn="l" defTabSz="995363" rtl="0" eaLnBrk="0" fontAlgn="base" hangingPunct="0">
              <a:spcBef>
                <a:spcPct val="20000"/>
              </a:spcBef>
              <a:spcAft>
                <a:spcPct val="0"/>
              </a:spcAft>
              <a:buChar char="»"/>
              <a:defRPr sz="1400">
                <a:solidFill>
                  <a:schemeClr val="accent1"/>
                </a:solidFill>
                <a:latin typeface="+mn-lt"/>
              </a:defRPr>
            </a:lvl5pPr>
            <a:lvl6pPr marL="2825750" indent="-249238" algn="l" defTabSz="995363" rtl="0" fontAlgn="base">
              <a:spcBef>
                <a:spcPct val="20000"/>
              </a:spcBef>
              <a:spcAft>
                <a:spcPct val="0"/>
              </a:spcAft>
              <a:buChar char="»"/>
              <a:defRPr sz="1400">
                <a:solidFill>
                  <a:schemeClr val="accent1"/>
                </a:solidFill>
                <a:latin typeface="+mn-lt"/>
              </a:defRPr>
            </a:lvl6pPr>
            <a:lvl7pPr marL="3282950" indent="-249238" algn="l" defTabSz="995363" rtl="0" fontAlgn="base">
              <a:spcBef>
                <a:spcPct val="20000"/>
              </a:spcBef>
              <a:spcAft>
                <a:spcPct val="0"/>
              </a:spcAft>
              <a:buChar char="»"/>
              <a:defRPr sz="1400">
                <a:solidFill>
                  <a:schemeClr val="accent1"/>
                </a:solidFill>
                <a:latin typeface="+mn-lt"/>
              </a:defRPr>
            </a:lvl7pPr>
            <a:lvl8pPr marL="3740150" indent="-249238" algn="l" defTabSz="995363" rtl="0" fontAlgn="base">
              <a:spcBef>
                <a:spcPct val="20000"/>
              </a:spcBef>
              <a:spcAft>
                <a:spcPct val="0"/>
              </a:spcAft>
              <a:buChar char="»"/>
              <a:defRPr sz="1400">
                <a:solidFill>
                  <a:schemeClr val="accent1"/>
                </a:solidFill>
                <a:latin typeface="+mn-lt"/>
              </a:defRPr>
            </a:lvl8pPr>
            <a:lvl9pPr marL="4197350" indent="-249238" algn="l" defTabSz="995363" rtl="0" fontAlgn="base">
              <a:spcBef>
                <a:spcPct val="20000"/>
              </a:spcBef>
              <a:spcAft>
                <a:spcPct val="0"/>
              </a:spcAft>
              <a:buChar char="»"/>
              <a:defRPr sz="1400">
                <a:solidFill>
                  <a:schemeClr val="accent1"/>
                </a:solidFill>
                <a:latin typeface="+mn-lt"/>
              </a:defRPr>
            </a:lvl9pPr>
          </a:lstStyle>
          <a:p>
            <a:r>
              <a:rPr lang="fr-FR" sz="2000" dirty="0" smtClean="0"/>
              <a:t>L’essor de l’agriculture </a:t>
            </a:r>
            <a:r>
              <a:rPr lang="fr-FR" sz="2000" dirty="0"/>
              <a:t>biologique </a:t>
            </a:r>
            <a:r>
              <a:rPr lang="fr-FR" sz="2000" dirty="0" smtClean="0"/>
              <a:t>:</a:t>
            </a:r>
            <a:endParaRPr lang="fr-FR" sz="2000" dirty="0"/>
          </a:p>
          <a:p>
            <a:pPr lvl="1"/>
            <a:r>
              <a:rPr lang="fr-FR" sz="1800" dirty="0"/>
              <a:t>+ 49 % d’hectares pour l’Europe entre 2005 et </a:t>
            </a:r>
            <a:r>
              <a:rPr lang="fr-FR" sz="1800" dirty="0" smtClean="0"/>
              <a:t>2010 ;</a:t>
            </a:r>
            <a:endParaRPr lang="fr-FR" sz="1800" dirty="0"/>
          </a:p>
          <a:p>
            <a:pPr lvl="1"/>
            <a:r>
              <a:rPr lang="fr-FR" sz="1800" dirty="0"/>
              <a:t>+ 53 % de surfaces cultivées pour la France</a:t>
            </a:r>
            <a:r>
              <a:rPr lang="fr-FR" sz="1800" dirty="0" smtClean="0"/>
              <a:t>.</a:t>
            </a:r>
          </a:p>
          <a:p>
            <a:r>
              <a:rPr lang="fr-FR" sz="2000" dirty="0" smtClean="0"/>
              <a:t>Une production déconnectée de la consommation :</a:t>
            </a:r>
          </a:p>
          <a:p>
            <a:pPr lvl="1"/>
            <a:r>
              <a:rPr lang="fr-FR" sz="1800" dirty="0" smtClean="0"/>
              <a:t>L’Europe et l’Amérique du Nord consomment 47 % et 49 % de la production de bio ;</a:t>
            </a:r>
          </a:p>
          <a:p>
            <a:pPr lvl="1"/>
            <a:r>
              <a:rPr lang="fr-FR" sz="1800" dirty="0" smtClean="0"/>
              <a:t>L’Océanie, l’Europe et l’Amérique Latine concentrent respectivement 33 %, 27 % et 23% des surfaces cultivées.</a:t>
            </a:r>
          </a:p>
          <a:p>
            <a:r>
              <a:rPr lang="fr-FR" sz="2000" dirty="0" smtClean="0"/>
              <a:t>L’agriculture biologique en France :</a:t>
            </a:r>
          </a:p>
          <a:p>
            <a:pPr lvl="1"/>
            <a:r>
              <a:rPr lang="fr-FR" sz="1800" dirty="0"/>
              <a:t>En termes de chiffre d’affaires, le marché de l’alimentation bio représente 1,9% du marché alimentaire total en France pour 2010  (1,1% en 2005). </a:t>
            </a:r>
          </a:p>
          <a:p>
            <a:pPr lvl="1"/>
            <a:r>
              <a:rPr lang="fr-FR" sz="1800" dirty="0"/>
              <a:t>Les principaux produits </a:t>
            </a:r>
            <a:r>
              <a:rPr lang="fr-FR" sz="1800" dirty="0" smtClean="0"/>
              <a:t>: fruits </a:t>
            </a:r>
            <a:r>
              <a:rPr lang="fr-FR" sz="1800" dirty="0"/>
              <a:t>et légumes,  produits laitiers et  œufs. </a:t>
            </a:r>
          </a:p>
        </p:txBody>
      </p:sp>
    </p:spTree>
    <p:extLst>
      <p:ext uri="{BB962C8B-B14F-4D97-AF65-F5344CB8AC3E}">
        <p14:creationId xmlns:p14="http://schemas.microsoft.com/office/powerpoint/2010/main" val="29784827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L’agriculture biologique et le développement durable</a:t>
            </a:r>
            <a:endParaRPr lang="en-US" dirty="0"/>
          </a:p>
        </p:txBody>
      </p:sp>
      <p:sp>
        <p:nvSpPr>
          <p:cNvPr id="3" name="Espace réservé du contenu 2"/>
          <p:cNvSpPr>
            <a:spLocks noGrp="1"/>
          </p:cNvSpPr>
          <p:nvPr>
            <p:ph idx="1"/>
          </p:nvPr>
        </p:nvSpPr>
        <p:spPr>
          <a:xfrm>
            <a:off x="735807" y="1909217"/>
            <a:ext cx="9474993" cy="4872583"/>
          </a:xfrm>
        </p:spPr>
        <p:txBody>
          <a:bodyPr/>
          <a:lstStyle/>
          <a:p>
            <a:pPr algn="just"/>
            <a:r>
              <a:rPr lang="fr-FR" dirty="0"/>
              <a:t>Le règlement </a:t>
            </a:r>
            <a:r>
              <a:rPr lang="fr-FR" dirty="0" smtClean="0"/>
              <a:t>CE 834/2007 reconnait </a:t>
            </a:r>
            <a:r>
              <a:rPr lang="fr-FR" dirty="0"/>
              <a:t>au mode production biologique un double rôle </a:t>
            </a:r>
            <a:r>
              <a:rPr lang="fr-FR" dirty="0" smtClean="0"/>
              <a:t>sociétal:</a:t>
            </a:r>
          </a:p>
          <a:p>
            <a:pPr lvl="1" algn="just"/>
            <a:r>
              <a:rPr lang="fr-FR" dirty="0" smtClean="0"/>
              <a:t>Répond </a:t>
            </a:r>
            <a:r>
              <a:rPr lang="fr-FR" dirty="0"/>
              <a:t>à la demande émanant des consommateurs ;</a:t>
            </a:r>
          </a:p>
          <a:p>
            <a:pPr lvl="1" algn="just"/>
            <a:r>
              <a:rPr lang="fr-FR" dirty="0" smtClean="0"/>
              <a:t>Valorise un système </a:t>
            </a:r>
            <a:r>
              <a:rPr lang="fr-FR" dirty="0"/>
              <a:t>global de gestion et de production comme durable (environnement, biodiversité, ressources naturelles, bien-être animal, respect des exigences des consommateurs) ;</a:t>
            </a:r>
          </a:p>
          <a:p>
            <a:pPr algn="just"/>
            <a:r>
              <a:rPr lang="fr-FR" dirty="0" smtClean="0"/>
              <a:t>Le </a:t>
            </a:r>
            <a:r>
              <a:rPr lang="fr-FR" dirty="0"/>
              <a:t>développement durable dans </a:t>
            </a:r>
            <a:r>
              <a:rPr lang="fr-FR" dirty="0" smtClean="0"/>
              <a:t>la demande alimentaire </a:t>
            </a:r>
            <a:r>
              <a:rPr lang="fr-FR" dirty="0"/>
              <a:t>:</a:t>
            </a:r>
          </a:p>
          <a:p>
            <a:pPr lvl="1" algn="just"/>
            <a:r>
              <a:rPr lang="fr-FR" dirty="0"/>
              <a:t>Préoccupation en plus du traditionnel rapport ‘qualité-prix’ ;</a:t>
            </a:r>
          </a:p>
          <a:p>
            <a:pPr lvl="1" algn="just"/>
            <a:r>
              <a:rPr lang="fr-FR" dirty="0"/>
              <a:t>Les consommateurs valorisent le respect de l’environnement ou des conditions de productions dignes (Agence Bio 2010).</a:t>
            </a:r>
          </a:p>
          <a:p>
            <a:pPr lvl="1"/>
            <a:endParaRPr lang="fr-FR" dirty="0" smtClean="0"/>
          </a:p>
          <a:p>
            <a:pPr lvl="1"/>
            <a:endParaRPr lang="en-US" dirty="0"/>
          </a:p>
        </p:txBody>
      </p:sp>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3</a:t>
            </a:fld>
            <a:endParaRPr lang="fr-FR">
              <a:solidFill>
                <a:schemeClr val="tx1"/>
              </a:solidFill>
              <a:latin typeface="Arial"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4479" y="253033"/>
            <a:ext cx="1804987" cy="119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3801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motivations de l’achat</a:t>
            </a:r>
            <a:br>
              <a:rPr lang="fr-FR" dirty="0" smtClean="0"/>
            </a:br>
            <a:r>
              <a:rPr lang="fr-FR" dirty="0" smtClean="0"/>
              <a:t>de produits bio</a:t>
            </a:r>
            <a:endParaRPr lang="fr-FR" dirty="0"/>
          </a:p>
        </p:txBody>
      </p:sp>
      <p:sp>
        <p:nvSpPr>
          <p:cNvPr id="3" name="Espace réservé du contenu 2"/>
          <p:cNvSpPr>
            <a:spLocks noGrp="1"/>
          </p:cNvSpPr>
          <p:nvPr>
            <p:ph idx="1"/>
          </p:nvPr>
        </p:nvSpPr>
        <p:spPr>
          <a:xfrm>
            <a:off x="663799" y="1765201"/>
            <a:ext cx="9547001" cy="5016599"/>
          </a:xfrm>
        </p:spPr>
        <p:txBody>
          <a:bodyPr/>
          <a:lstStyle/>
          <a:p>
            <a:pPr marL="0" indent="0">
              <a:buNone/>
            </a:pPr>
            <a:r>
              <a:rPr lang="fr-FR" sz="3200" dirty="0" smtClean="0"/>
              <a:t>Pour </a:t>
            </a:r>
            <a:r>
              <a:rPr lang="fr-FR" sz="3200" dirty="0"/>
              <a:t>le consommateur, acheter </a:t>
            </a:r>
            <a:r>
              <a:rPr lang="fr-FR" sz="3200" dirty="0" smtClean="0"/>
              <a:t>un produit AB :</a:t>
            </a:r>
          </a:p>
          <a:p>
            <a:pPr lvl="1" algn="just"/>
            <a:r>
              <a:rPr lang="fr-FR" sz="2800" dirty="0" smtClean="0"/>
              <a:t>Préserver sa santé (</a:t>
            </a:r>
            <a:r>
              <a:rPr lang="fr-FR" sz="2800" dirty="0" err="1" smtClean="0"/>
              <a:t>Gamet-Payrastre</a:t>
            </a:r>
            <a:r>
              <a:rPr lang="fr-FR" sz="2800" dirty="0" smtClean="0"/>
              <a:t>, 2011) : risque chimique mais </a:t>
            </a:r>
            <a:r>
              <a:rPr lang="fr-FR" sz="2800" smtClean="0"/>
              <a:t>pas microbiologique. </a:t>
            </a:r>
            <a:endParaRPr lang="fr-FR" sz="2800" dirty="0" smtClean="0"/>
          </a:p>
          <a:p>
            <a:pPr lvl="1" algn="just"/>
            <a:r>
              <a:rPr lang="fr-FR" sz="2800" dirty="0" smtClean="0"/>
              <a:t>S’assurer d’une bonne qualité </a:t>
            </a:r>
            <a:r>
              <a:rPr lang="fr-FR" sz="2800" dirty="0"/>
              <a:t>nutritionnelle </a:t>
            </a:r>
            <a:r>
              <a:rPr lang="fr-FR" sz="2800" dirty="0" smtClean="0"/>
              <a:t>(</a:t>
            </a:r>
            <a:r>
              <a:rPr lang="fr-FR" sz="2800" dirty="0" err="1"/>
              <a:t>Lairon</a:t>
            </a:r>
            <a:r>
              <a:rPr lang="fr-FR" sz="2800" dirty="0"/>
              <a:t> </a:t>
            </a:r>
            <a:r>
              <a:rPr lang="fr-FR" sz="2800" dirty="0" smtClean="0"/>
              <a:t>, 2011 </a:t>
            </a:r>
            <a:r>
              <a:rPr lang="fr-FR" sz="2800" dirty="0"/>
              <a:t>et </a:t>
            </a:r>
            <a:r>
              <a:rPr lang="fr-FR" sz="2800" dirty="0" smtClean="0"/>
              <a:t>Worthington, 2004)</a:t>
            </a:r>
            <a:r>
              <a:rPr lang="fr-FR" sz="2800" dirty="0"/>
              <a:t> </a:t>
            </a:r>
            <a:r>
              <a:rPr lang="fr-FR" sz="2800" dirty="0" smtClean="0"/>
              <a:t>: les aliments </a:t>
            </a:r>
            <a:r>
              <a:rPr lang="fr-FR" sz="2800" dirty="0"/>
              <a:t>AB </a:t>
            </a:r>
            <a:r>
              <a:rPr lang="fr-FR" sz="2800" dirty="0" smtClean="0"/>
              <a:t>contiennent </a:t>
            </a:r>
            <a:r>
              <a:rPr lang="fr-FR" sz="2800" dirty="0"/>
              <a:t>plus d’antioxydants, de vitamine C et de nutriments secs (fer, manganèse, </a:t>
            </a:r>
            <a:r>
              <a:rPr lang="fr-FR" sz="2800" dirty="0" smtClean="0"/>
              <a:t>phosphore).</a:t>
            </a:r>
            <a:endParaRPr lang="fr-FR" sz="2800" dirty="0"/>
          </a:p>
          <a:p>
            <a:pPr lvl="1" algn="just"/>
            <a:r>
              <a:rPr lang="fr-FR" sz="2800" dirty="0" smtClean="0"/>
              <a:t>Respecter l’environnement (</a:t>
            </a:r>
            <a:r>
              <a:rPr lang="fr-FR" sz="2800" dirty="0" err="1" smtClean="0"/>
              <a:t>Tuomisto</a:t>
            </a:r>
            <a:r>
              <a:rPr lang="fr-FR" sz="2800" dirty="0" smtClean="0"/>
              <a:t> </a:t>
            </a:r>
            <a:r>
              <a:rPr lang="fr-FR" sz="2800" i="1" dirty="0"/>
              <a:t>et al.</a:t>
            </a:r>
            <a:r>
              <a:rPr lang="fr-FR" sz="2800" dirty="0"/>
              <a:t> (2012) </a:t>
            </a:r>
            <a:r>
              <a:rPr lang="fr-FR" sz="2800" dirty="0" smtClean="0"/>
              <a:t>: l’AB préserve </a:t>
            </a:r>
            <a:r>
              <a:rPr lang="fr-FR" sz="2800" dirty="0"/>
              <a:t>la qualité des sols, </a:t>
            </a:r>
            <a:r>
              <a:rPr lang="fr-FR" sz="2800" dirty="0" smtClean="0"/>
              <a:t>la </a:t>
            </a:r>
            <a:r>
              <a:rPr lang="fr-FR" sz="2800" dirty="0"/>
              <a:t>biodiversité ainsi </a:t>
            </a:r>
            <a:r>
              <a:rPr lang="fr-FR" sz="2800" dirty="0" smtClean="0"/>
              <a:t>qu’un faible taux en nitrates.</a:t>
            </a:r>
            <a:endParaRPr lang="fr-FR" sz="2800" dirty="0"/>
          </a:p>
        </p:txBody>
      </p:sp>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4</a:t>
            </a:fld>
            <a:endParaRPr lang="fr-FR">
              <a:solidFill>
                <a:schemeClr val="tx1"/>
              </a:solidFill>
              <a:latin typeface="Arial" pitchFamily="34" charset="0"/>
            </a:endParaRPr>
          </a:p>
        </p:txBody>
      </p:sp>
    </p:spTree>
    <p:extLst>
      <p:ext uri="{BB962C8B-B14F-4D97-AF65-F5344CB8AC3E}">
        <p14:creationId xmlns:p14="http://schemas.microsoft.com/office/powerpoint/2010/main" val="26620115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comportement du consommateur :</a:t>
            </a:r>
            <a:br>
              <a:rPr lang="fr-FR" dirty="0" smtClean="0"/>
            </a:br>
            <a:r>
              <a:rPr lang="fr-FR" dirty="0" smtClean="0"/>
              <a:t>les études économétriques</a:t>
            </a:r>
            <a:endParaRPr lang="fr-FR" dirty="0"/>
          </a:p>
        </p:txBody>
      </p:sp>
      <p:sp>
        <p:nvSpPr>
          <p:cNvPr id="3" name="Espace réservé du contenu 2"/>
          <p:cNvSpPr>
            <a:spLocks noGrp="1"/>
          </p:cNvSpPr>
          <p:nvPr>
            <p:ph idx="1"/>
          </p:nvPr>
        </p:nvSpPr>
        <p:spPr>
          <a:xfrm>
            <a:off x="1066800" y="1765201"/>
            <a:ext cx="9144000" cy="5016599"/>
          </a:xfrm>
        </p:spPr>
        <p:txBody>
          <a:bodyPr/>
          <a:lstStyle/>
          <a:p>
            <a:pPr marL="360000" algn="just">
              <a:spcBef>
                <a:spcPts val="1800"/>
              </a:spcBef>
            </a:pPr>
            <a:r>
              <a:rPr lang="fr-FR" dirty="0" smtClean="0"/>
              <a:t>Des études basées </a:t>
            </a:r>
            <a:r>
              <a:rPr lang="fr-FR" dirty="0"/>
              <a:t>sur des d’achats effectifs </a:t>
            </a:r>
            <a:r>
              <a:rPr lang="fr-FR" dirty="0" smtClean="0"/>
              <a:t>et </a:t>
            </a:r>
            <a:r>
              <a:rPr lang="fr-FR" dirty="0"/>
              <a:t>sur un questionnaire déclaratif </a:t>
            </a:r>
            <a:r>
              <a:rPr lang="fr-FR" dirty="0" smtClean="0"/>
              <a:t>d’intentions :</a:t>
            </a:r>
          </a:p>
          <a:p>
            <a:pPr marL="1037862" lvl="1" algn="just">
              <a:spcBef>
                <a:spcPts val="1800"/>
              </a:spcBef>
            </a:pPr>
            <a:r>
              <a:rPr lang="fr-FR" dirty="0" err="1" smtClean="0"/>
              <a:t>Wier</a:t>
            </a:r>
            <a:r>
              <a:rPr lang="fr-FR" dirty="0" smtClean="0"/>
              <a:t> </a:t>
            </a:r>
            <a:r>
              <a:rPr lang="fr-FR" i="1" dirty="0"/>
              <a:t>et al.</a:t>
            </a:r>
            <a:r>
              <a:rPr lang="fr-FR" dirty="0"/>
              <a:t> (2005) étudient les déterminants de la demande de produits biologiques en Grande-Bretagne et au </a:t>
            </a:r>
            <a:r>
              <a:rPr lang="fr-FR" dirty="0" smtClean="0"/>
              <a:t>Danemark</a:t>
            </a:r>
            <a:r>
              <a:rPr lang="fr-FR" dirty="0" smtClean="0">
                <a:sym typeface="Wingdings" pitchFamily="2" charset="2"/>
              </a:rPr>
              <a:t></a:t>
            </a:r>
            <a:r>
              <a:rPr lang="fr-FR" dirty="0" smtClean="0"/>
              <a:t> les </a:t>
            </a:r>
            <a:r>
              <a:rPr lang="fr-FR" dirty="0"/>
              <a:t>achats de produits Bio sont </a:t>
            </a:r>
            <a:r>
              <a:rPr lang="fr-FR" dirty="0" smtClean="0"/>
              <a:t>principalement </a:t>
            </a:r>
            <a:r>
              <a:rPr lang="fr-FR" dirty="0"/>
              <a:t>motivés par les caractéristiques privées </a:t>
            </a:r>
            <a:r>
              <a:rPr lang="fr-FR" dirty="0" smtClean="0"/>
              <a:t>du </a:t>
            </a:r>
            <a:r>
              <a:rPr lang="fr-FR" dirty="0"/>
              <a:t>bien </a:t>
            </a:r>
            <a:r>
              <a:rPr lang="fr-FR" dirty="0" smtClean="0"/>
              <a:t>(le </a:t>
            </a:r>
            <a:r>
              <a:rPr lang="fr-FR" dirty="0"/>
              <a:t>goût, la qualité et la </a:t>
            </a:r>
            <a:r>
              <a:rPr lang="fr-FR" dirty="0" smtClean="0"/>
              <a:t>santé) et non par les attributs «bien public» (environnement, bien être animal, offre locale) ;</a:t>
            </a:r>
          </a:p>
          <a:p>
            <a:pPr marL="1037862" lvl="1" algn="just">
              <a:spcBef>
                <a:spcPts val="1800"/>
              </a:spcBef>
            </a:pPr>
            <a:r>
              <a:rPr lang="fr-FR" dirty="0" smtClean="0"/>
              <a:t>Griffith </a:t>
            </a:r>
            <a:r>
              <a:rPr lang="fr-FR" dirty="0"/>
              <a:t>et </a:t>
            </a:r>
            <a:r>
              <a:rPr lang="fr-FR" dirty="0" err="1"/>
              <a:t>Nesheim</a:t>
            </a:r>
            <a:r>
              <a:rPr lang="fr-FR" dirty="0"/>
              <a:t> (</a:t>
            </a:r>
            <a:r>
              <a:rPr lang="fr-FR" dirty="0" smtClean="0"/>
              <a:t>2010) montrent que l’aspect </a:t>
            </a:r>
            <a:r>
              <a:rPr lang="fr-FR" dirty="0"/>
              <a:t>qualité est le facteur le plus important, suivi par le critère santé. Le respect de l’environnement est </a:t>
            </a:r>
            <a:r>
              <a:rPr lang="fr-FR" dirty="0" smtClean="0"/>
              <a:t> </a:t>
            </a:r>
            <a:r>
              <a:rPr lang="fr-FR" dirty="0"/>
              <a:t>une motivation peu importante</a:t>
            </a:r>
            <a:r>
              <a:rPr lang="fr-FR" dirty="0" smtClean="0"/>
              <a:t>.</a:t>
            </a:r>
            <a:endParaRPr lang="fr-FR" dirty="0"/>
          </a:p>
        </p:txBody>
      </p:sp>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5</a:t>
            </a:fld>
            <a:endParaRPr lang="fr-FR">
              <a:solidFill>
                <a:schemeClr val="tx1"/>
              </a:solidFill>
              <a:latin typeface="Arial" pitchFamily="34" charset="0"/>
            </a:endParaRPr>
          </a:p>
        </p:txBody>
      </p:sp>
    </p:spTree>
    <p:extLst>
      <p:ext uri="{BB962C8B-B14F-4D97-AF65-F5344CB8AC3E}">
        <p14:creationId xmlns:p14="http://schemas.microsoft.com/office/powerpoint/2010/main" val="36860853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comportement du consommateur</a:t>
            </a:r>
            <a:r>
              <a:rPr lang="fr-FR" dirty="0" smtClean="0"/>
              <a:t>:</a:t>
            </a:r>
            <a:br>
              <a:rPr lang="fr-FR" dirty="0" smtClean="0"/>
            </a:br>
            <a:r>
              <a:rPr lang="fr-FR" dirty="0" smtClean="0"/>
              <a:t>les enquêtes d’opinion et leur limite</a:t>
            </a:r>
            <a:endParaRPr lang="fr-FR" dirty="0"/>
          </a:p>
        </p:txBody>
      </p:sp>
      <p:sp>
        <p:nvSpPr>
          <p:cNvPr id="3" name="Espace réservé du contenu 2"/>
          <p:cNvSpPr>
            <a:spLocks noGrp="1"/>
          </p:cNvSpPr>
          <p:nvPr>
            <p:ph idx="1"/>
          </p:nvPr>
        </p:nvSpPr>
        <p:spPr>
          <a:xfrm>
            <a:off x="663799" y="1837209"/>
            <a:ext cx="9547001" cy="4944591"/>
          </a:xfrm>
        </p:spPr>
        <p:txBody>
          <a:bodyPr/>
          <a:lstStyle/>
          <a:p>
            <a:pPr algn="just"/>
            <a:r>
              <a:rPr lang="fr-FR" sz="2400" dirty="0" smtClean="0"/>
              <a:t>Une conclusion inverse des études économétriques :</a:t>
            </a:r>
          </a:p>
          <a:p>
            <a:pPr lvl="1" algn="just"/>
            <a:r>
              <a:rPr lang="fr-FR" sz="2000" dirty="0" smtClean="0"/>
              <a:t>Les résultats </a:t>
            </a:r>
            <a:r>
              <a:rPr lang="fr-FR" sz="2000" dirty="0"/>
              <a:t>obtenus par Durham (2007) et l’Agence BIO (2010) à partir </a:t>
            </a:r>
            <a:r>
              <a:rPr lang="fr-FR" sz="2000" u="sng" dirty="0"/>
              <a:t>uniquement</a:t>
            </a:r>
            <a:r>
              <a:rPr lang="fr-FR" sz="2000" dirty="0"/>
              <a:t> d’enquêtes </a:t>
            </a:r>
            <a:r>
              <a:rPr lang="fr-FR" sz="2000" dirty="0" smtClean="0"/>
              <a:t>d’opinion : le </a:t>
            </a:r>
            <a:r>
              <a:rPr lang="fr-FR" sz="2000" dirty="0"/>
              <a:t>critère environnemental </a:t>
            </a:r>
            <a:r>
              <a:rPr lang="fr-FR" sz="2000" dirty="0" smtClean="0"/>
              <a:t>est </a:t>
            </a:r>
            <a:r>
              <a:rPr lang="fr-FR" sz="2000" dirty="0"/>
              <a:t>la première raison d’achat des consommateurs, suivi de près par le critère </a:t>
            </a:r>
            <a:r>
              <a:rPr lang="fr-FR" sz="2000" dirty="0" smtClean="0"/>
              <a:t>santé ;</a:t>
            </a:r>
          </a:p>
          <a:p>
            <a:pPr lvl="1" algn="just"/>
            <a:r>
              <a:rPr lang="fr-FR" sz="2000" dirty="0"/>
              <a:t>Les résultats ne sont pas </a:t>
            </a:r>
            <a:r>
              <a:rPr lang="fr-FR" sz="2000" dirty="0" smtClean="0"/>
              <a:t>unanimes : il existe un biais des déclarations d’intentions (outre la dépense) dû au renforcement </a:t>
            </a:r>
            <a:r>
              <a:rPr lang="fr-FR" sz="2000" dirty="0"/>
              <a:t>de l’estime personnelle du consommateur déclarant acheter des produits AB pour protéger </a:t>
            </a:r>
            <a:r>
              <a:rPr lang="fr-FR" sz="2000" dirty="0" smtClean="0"/>
              <a:t>l’environnement.</a:t>
            </a:r>
          </a:p>
          <a:p>
            <a:pPr lvl="1" algn="just"/>
            <a:r>
              <a:rPr lang="fr-FR" sz="2000" dirty="0"/>
              <a:t>Les études économétriques portent exclusivement sur l’analyse de la demande en produits biologiques et les motivations sur des enquêtes déclaratives</a:t>
            </a:r>
            <a:r>
              <a:rPr lang="fr-FR" sz="2000" dirty="0" smtClean="0"/>
              <a:t>.</a:t>
            </a:r>
            <a:endParaRPr lang="fr-FR" sz="2000" dirty="0"/>
          </a:p>
        </p:txBody>
      </p:sp>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6</a:t>
            </a:fld>
            <a:endParaRPr lang="fr-FR">
              <a:solidFill>
                <a:schemeClr val="tx1"/>
              </a:solidFill>
              <a:latin typeface="Arial" pitchFamily="34" charset="0"/>
            </a:endParaRPr>
          </a:p>
        </p:txBody>
      </p:sp>
    </p:spTree>
    <p:extLst>
      <p:ext uri="{BB962C8B-B14F-4D97-AF65-F5344CB8AC3E}">
        <p14:creationId xmlns:p14="http://schemas.microsoft.com/office/powerpoint/2010/main" val="592989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Notre étude</a:t>
            </a:r>
            <a:endParaRPr lang="fr-FR" dirty="0"/>
          </a:p>
        </p:txBody>
      </p:sp>
      <p:sp>
        <p:nvSpPr>
          <p:cNvPr id="3" name="Espace réservé du contenu 2"/>
          <p:cNvSpPr>
            <a:spLocks noGrp="1"/>
          </p:cNvSpPr>
          <p:nvPr>
            <p:ph idx="1"/>
          </p:nvPr>
        </p:nvSpPr>
        <p:spPr>
          <a:xfrm>
            <a:off x="1066800" y="1837209"/>
            <a:ext cx="9144000" cy="5112568"/>
          </a:xfrm>
        </p:spPr>
        <p:txBody>
          <a:bodyPr/>
          <a:lstStyle/>
          <a:p>
            <a:pPr algn="just"/>
            <a:r>
              <a:rPr lang="fr-FR" sz="2400" dirty="0" smtClean="0"/>
              <a:t>Analyser les </a:t>
            </a:r>
            <a:r>
              <a:rPr lang="fr-FR" sz="2400" dirty="0"/>
              <a:t>motivations </a:t>
            </a:r>
            <a:r>
              <a:rPr lang="fr-FR" sz="2400" dirty="0" smtClean="0"/>
              <a:t>d’achat AB uniquement à </a:t>
            </a:r>
            <a:r>
              <a:rPr lang="fr-FR" sz="2400" dirty="0"/>
              <a:t>partir des </a:t>
            </a:r>
            <a:r>
              <a:rPr lang="fr-FR" sz="2400" b="1" dirty="0"/>
              <a:t>comportements effectifs </a:t>
            </a:r>
            <a:r>
              <a:rPr lang="fr-FR" sz="2400" dirty="0"/>
              <a:t>des </a:t>
            </a:r>
            <a:r>
              <a:rPr lang="fr-FR" sz="2400" dirty="0" smtClean="0"/>
              <a:t>ménages.</a:t>
            </a:r>
          </a:p>
          <a:p>
            <a:pPr algn="just"/>
            <a:r>
              <a:rPr lang="fr-FR" sz="2400" dirty="0" smtClean="0"/>
              <a:t>Mettre à jour les variables </a:t>
            </a:r>
            <a:r>
              <a:rPr lang="fr-FR" sz="2400" dirty="0" err="1" smtClean="0"/>
              <a:t>socio-démographiques</a:t>
            </a:r>
            <a:r>
              <a:rPr lang="fr-FR" sz="2400" dirty="0" smtClean="0"/>
              <a:t> susceptibles d’affecter les motivations d’achat du bio.</a:t>
            </a:r>
          </a:p>
          <a:p>
            <a:pPr algn="just"/>
            <a:r>
              <a:rPr lang="fr-FR" sz="2400" dirty="0" smtClean="0"/>
              <a:t>Nous </a:t>
            </a:r>
            <a:r>
              <a:rPr lang="fr-FR" sz="2400" dirty="0"/>
              <a:t>étudions les motivations d’achat de produits AB </a:t>
            </a:r>
            <a:r>
              <a:rPr lang="fr-FR" sz="2400" dirty="0" smtClean="0"/>
              <a:t>sur :</a:t>
            </a:r>
          </a:p>
          <a:p>
            <a:pPr lvl="1" algn="just"/>
            <a:r>
              <a:rPr lang="fr-FR" sz="2000" dirty="0" smtClean="0"/>
              <a:t>Un </a:t>
            </a:r>
            <a:r>
              <a:rPr lang="fr-FR" sz="2000" dirty="0"/>
              <a:t>panel de consommateurs français </a:t>
            </a:r>
            <a:r>
              <a:rPr lang="fr-FR" sz="2000" dirty="0" smtClean="0"/>
              <a:t>(29 000) à </a:t>
            </a:r>
            <a:r>
              <a:rPr lang="fr-FR" sz="2000" dirty="0"/>
              <a:t>partir de l’analyse de </a:t>
            </a:r>
            <a:r>
              <a:rPr lang="fr-FR" sz="2000" dirty="0" smtClean="0"/>
              <a:t>leurs paniers </a:t>
            </a:r>
            <a:r>
              <a:rPr lang="fr-FR" sz="2000" dirty="0"/>
              <a:t>de consommation. Il s’agit de caractériser les différentes combinaisons de produits présents dans les paniers achetés par les consommateurs, et notamment l’achat de produits AB</a:t>
            </a:r>
            <a:r>
              <a:rPr lang="fr-FR" sz="2000" dirty="0" smtClean="0"/>
              <a:t>.</a:t>
            </a:r>
          </a:p>
          <a:p>
            <a:pPr lvl="1" algn="just"/>
            <a:r>
              <a:rPr lang="fr-FR" sz="2000" dirty="0" smtClean="0"/>
              <a:t>4 produits de consommation courante retenus: œufs, café, margarine, jambon blanc.</a:t>
            </a:r>
          </a:p>
        </p:txBody>
      </p:sp>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7</a:t>
            </a:fld>
            <a:endParaRPr lang="fr-FR">
              <a:solidFill>
                <a:schemeClr val="tx1"/>
              </a:solidFill>
              <a:latin typeface="Arial" pitchFamily="34" charset="0"/>
            </a:endParaRPr>
          </a:p>
        </p:txBody>
      </p:sp>
    </p:spTree>
    <p:extLst>
      <p:ext uri="{BB962C8B-B14F-4D97-AF65-F5344CB8AC3E}">
        <p14:creationId xmlns:p14="http://schemas.microsoft.com/office/powerpoint/2010/main" val="22768874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données utilisées</a:t>
            </a:r>
            <a:endParaRPr lang="fr-FR" dirty="0"/>
          </a:p>
        </p:txBody>
      </p:sp>
      <p:sp>
        <p:nvSpPr>
          <p:cNvPr id="3" name="Espace réservé du contenu 2"/>
          <p:cNvSpPr>
            <a:spLocks noGrp="1"/>
          </p:cNvSpPr>
          <p:nvPr>
            <p:ph idx="1"/>
          </p:nvPr>
        </p:nvSpPr>
        <p:spPr>
          <a:xfrm>
            <a:off x="447775" y="1693193"/>
            <a:ext cx="9865096" cy="5472608"/>
          </a:xfrm>
        </p:spPr>
        <p:txBody>
          <a:bodyPr/>
          <a:lstStyle/>
          <a:p>
            <a:pPr>
              <a:spcBef>
                <a:spcPts val="0"/>
              </a:spcBef>
            </a:pPr>
            <a:r>
              <a:rPr lang="fr-FR" sz="3200" dirty="0" smtClean="0"/>
              <a:t>Panel </a:t>
            </a:r>
            <a:r>
              <a:rPr lang="fr-FR" sz="3200" dirty="0"/>
              <a:t>« TNS </a:t>
            </a:r>
            <a:r>
              <a:rPr lang="fr-FR" sz="3200" dirty="0" err="1"/>
              <a:t>Worldpanel</a:t>
            </a:r>
            <a:r>
              <a:rPr lang="fr-FR" sz="3200" dirty="0"/>
              <a:t> » de </a:t>
            </a:r>
            <a:r>
              <a:rPr lang="fr-FR" sz="3200" dirty="0" err="1"/>
              <a:t>Kantar</a:t>
            </a:r>
            <a:r>
              <a:rPr lang="fr-FR" sz="3200" dirty="0"/>
              <a:t> pour l’année </a:t>
            </a:r>
            <a:r>
              <a:rPr lang="fr-FR" sz="3200" dirty="0" smtClean="0"/>
              <a:t>2009, 22 </a:t>
            </a:r>
            <a:r>
              <a:rPr lang="fr-FR" sz="3200" dirty="0"/>
              <a:t>539 ménages représentatifs de la population </a:t>
            </a:r>
            <a:r>
              <a:rPr lang="fr-FR" sz="3200" dirty="0" smtClean="0"/>
              <a:t>française.</a:t>
            </a:r>
          </a:p>
          <a:p>
            <a:pPr marL="0" indent="0">
              <a:spcBef>
                <a:spcPts val="0"/>
              </a:spcBef>
              <a:buNone/>
            </a:pPr>
            <a:endParaRPr lang="fr-FR" sz="1050" dirty="0" smtClean="0"/>
          </a:p>
          <a:p>
            <a:pPr>
              <a:spcBef>
                <a:spcPts val="0"/>
              </a:spcBef>
            </a:pPr>
            <a:r>
              <a:rPr lang="fr-FR" sz="3200" dirty="0" smtClean="0"/>
              <a:t>4 produits </a:t>
            </a:r>
            <a:r>
              <a:rPr lang="fr-FR" sz="3200" dirty="0"/>
              <a:t>de consommation courante </a:t>
            </a:r>
            <a:r>
              <a:rPr lang="fr-FR" sz="3200" dirty="0" smtClean="0"/>
              <a:t>pour </a:t>
            </a:r>
            <a:r>
              <a:rPr lang="fr-FR" sz="3200" dirty="0"/>
              <a:t>étudier l’arbitrage </a:t>
            </a:r>
            <a:r>
              <a:rPr lang="fr-FR" sz="3200" dirty="0" smtClean="0"/>
              <a:t>version </a:t>
            </a:r>
            <a:r>
              <a:rPr lang="fr-FR" sz="3200" dirty="0"/>
              <a:t>conventionnelle </a:t>
            </a:r>
            <a:r>
              <a:rPr lang="fr-FR" sz="3200" dirty="0" smtClean="0"/>
              <a:t>/ version </a:t>
            </a:r>
            <a:r>
              <a:rPr lang="fr-FR" sz="3200" dirty="0"/>
              <a:t>« labellisée </a:t>
            </a:r>
            <a:r>
              <a:rPr lang="fr-FR" sz="3200" dirty="0" smtClean="0"/>
              <a:t>» :</a:t>
            </a:r>
          </a:p>
          <a:p>
            <a:pPr lvl="1">
              <a:spcBef>
                <a:spcPts val="0"/>
              </a:spcBef>
            </a:pPr>
            <a:r>
              <a:rPr lang="fr-FR" sz="2400" dirty="0" smtClean="0"/>
              <a:t>Les </a:t>
            </a:r>
            <a:r>
              <a:rPr lang="fr-FR" sz="2800" dirty="0" smtClean="0"/>
              <a:t>œufs </a:t>
            </a:r>
            <a:r>
              <a:rPr lang="fr-FR" sz="2800" dirty="0"/>
              <a:t>(label Agriculture Biologique </a:t>
            </a:r>
            <a:r>
              <a:rPr lang="fr-FR" sz="2800" dirty="0" smtClean="0"/>
              <a:t>et </a:t>
            </a:r>
            <a:r>
              <a:rPr lang="fr-FR" sz="2800" dirty="0"/>
              <a:t>conventionnel</a:t>
            </a:r>
            <a:r>
              <a:rPr lang="fr-FR" sz="2800" dirty="0" smtClean="0"/>
              <a:t>) ; </a:t>
            </a:r>
          </a:p>
          <a:p>
            <a:pPr lvl="1">
              <a:spcBef>
                <a:spcPts val="0"/>
              </a:spcBef>
            </a:pPr>
            <a:r>
              <a:rPr lang="fr-FR" sz="2800" dirty="0" smtClean="0"/>
              <a:t>Le </a:t>
            </a:r>
            <a:r>
              <a:rPr lang="fr-FR" sz="2800" dirty="0"/>
              <a:t>café (label Commerce Equitable </a:t>
            </a:r>
            <a:r>
              <a:rPr lang="fr-FR" sz="2800" dirty="0" smtClean="0"/>
              <a:t>et </a:t>
            </a:r>
            <a:r>
              <a:rPr lang="fr-FR" sz="2800" dirty="0"/>
              <a:t>conventionnel</a:t>
            </a:r>
            <a:r>
              <a:rPr lang="fr-FR" sz="2800" dirty="0" smtClean="0"/>
              <a:t>) ;</a:t>
            </a:r>
          </a:p>
          <a:p>
            <a:pPr lvl="1">
              <a:spcBef>
                <a:spcPts val="0"/>
              </a:spcBef>
            </a:pPr>
            <a:r>
              <a:rPr lang="fr-FR" sz="2800" dirty="0" smtClean="0"/>
              <a:t>La </a:t>
            </a:r>
            <a:r>
              <a:rPr lang="fr-FR" sz="2800" dirty="0"/>
              <a:t>margarine (enrichie en omégas 3-6 et standard) </a:t>
            </a:r>
            <a:r>
              <a:rPr lang="fr-FR" sz="2800" dirty="0" smtClean="0"/>
              <a:t>;</a:t>
            </a:r>
          </a:p>
          <a:p>
            <a:pPr lvl="1">
              <a:spcBef>
                <a:spcPts val="0"/>
              </a:spcBef>
            </a:pPr>
            <a:r>
              <a:rPr lang="fr-FR" sz="2800" dirty="0" smtClean="0"/>
              <a:t>Le jambon </a:t>
            </a:r>
            <a:r>
              <a:rPr lang="fr-FR" sz="2800" dirty="0"/>
              <a:t>blanc (qualité supérieure ou standard). </a:t>
            </a:r>
          </a:p>
        </p:txBody>
      </p:sp>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8</a:t>
            </a:fld>
            <a:endParaRPr lang="fr-FR">
              <a:solidFill>
                <a:schemeClr val="tx1"/>
              </a:solidFill>
              <a:latin typeface="Arial" pitchFamily="34" charset="0"/>
            </a:endParaRPr>
          </a:p>
        </p:txBody>
      </p:sp>
    </p:spTree>
    <p:extLst>
      <p:ext uri="{BB962C8B-B14F-4D97-AF65-F5344CB8AC3E}">
        <p14:creationId xmlns:p14="http://schemas.microsoft.com/office/powerpoint/2010/main" val="22211505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caractérisation des motivations</a:t>
            </a:r>
            <a:endParaRPr lang="fr-FR" dirty="0"/>
          </a:p>
        </p:txBody>
      </p:sp>
      <p:sp>
        <p:nvSpPr>
          <p:cNvPr id="3" name="Espace réservé du contenu 2"/>
          <p:cNvSpPr>
            <a:spLocks noGrp="1"/>
          </p:cNvSpPr>
          <p:nvPr>
            <p:ph idx="1"/>
          </p:nvPr>
        </p:nvSpPr>
        <p:spPr>
          <a:xfrm>
            <a:off x="1066800" y="1837209"/>
            <a:ext cx="9144000" cy="4944591"/>
          </a:xfrm>
        </p:spPr>
        <p:txBody>
          <a:bodyPr/>
          <a:lstStyle/>
          <a:p>
            <a:pPr algn="just"/>
            <a:r>
              <a:rPr lang="fr-FR" sz="2800" dirty="0"/>
              <a:t>La décision d’achat de produits </a:t>
            </a:r>
            <a:r>
              <a:rPr lang="fr-FR" sz="2800" dirty="0" smtClean="0"/>
              <a:t>AB </a:t>
            </a:r>
            <a:r>
              <a:rPr lang="fr-FR" sz="2800" dirty="0"/>
              <a:t>peut révéler </a:t>
            </a:r>
            <a:r>
              <a:rPr lang="fr-FR" sz="2800" dirty="0" smtClean="0"/>
              <a:t>un comportement:</a:t>
            </a:r>
          </a:p>
          <a:p>
            <a:pPr lvl="1" algn="just"/>
            <a:r>
              <a:rPr lang="fr-FR" sz="2800" b="1" dirty="0" smtClean="0"/>
              <a:t>Altruiste</a:t>
            </a:r>
            <a:r>
              <a:rPr lang="fr-FR" sz="2800" dirty="0" smtClean="0"/>
              <a:t> </a:t>
            </a:r>
            <a:r>
              <a:rPr lang="fr-FR" sz="2800" dirty="0"/>
              <a:t>(développement durable</a:t>
            </a:r>
            <a:r>
              <a:rPr lang="fr-FR" sz="2800" dirty="0" smtClean="0"/>
              <a:t>) : la </a:t>
            </a:r>
            <a:r>
              <a:rPr lang="fr-FR" sz="2800" dirty="0"/>
              <a:t>présence de biens avec le label « Commerce Équitable » </a:t>
            </a:r>
            <a:r>
              <a:rPr lang="fr-FR" sz="2800" dirty="0" smtClean="0"/>
              <a:t>permet </a:t>
            </a:r>
            <a:r>
              <a:rPr lang="fr-FR" sz="2800" dirty="0"/>
              <a:t>de qualifier </a:t>
            </a:r>
            <a:r>
              <a:rPr lang="fr-FR" sz="2800" dirty="0" smtClean="0"/>
              <a:t>une telle  motivation ;</a:t>
            </a:r>
          </a:p>
          <a:p>
            <a:pPr lvl="1" algn="just"/>
            <a:r>
              <a:rPr lang="fr-FR" sz="2800" b="1" dirty="0" smtClean="0"/>
              <a:t>Égoïste</a:t>
            </a:r>
            <a:r>
              <a:rPr lang="fr-FR" sz="2800" dirty="0" smtClean="0"/>
              <a:t> </a:t>
            </a:r>
            <a:r>
              <a:rPr lang="fr-FR" sz="2800" dirty="0"/>
              <a:t>(santé, qualité</a:t>
            </a:r>
            <a:r>
              <a:rPr lang="fr-FR" sz="2800" dirty="0" smtClean="0"/>
              <a:t>) : la présence dans </a:t>
            </a:r>
            <a:r>
              <a:rPr lang="fr-FR" sz="2800" dirty="0"/>
              <a:t>le panier de biens ayant une allégation santé ou un signe de qualité supérieure </a:t>
            </a:r>
            <a:r>
              <a:rPr lang="fr-FR" sz="2800" dirty="0" smtClean="0"/>
              <a:t>dénote un tel comportement.</a:t>
            </a:r>
            <a:endParaRPr lang="fr-FR" sz="2800" dirty="0"/>
          </a:p>
        </p:txBody>
      </p:sp>
      <p:sp>
        <p:nvSpPr>
          <p:cNvPr id="4" name="Espace réservé du numéro de diapositive 3"/>
          <p:cNvSpPr>
            <a:spLocks noGrp="1"/>
          </p:cNvSpPr>
          <p:nvPr>
            <p:ph type="sldNum" sz="quarter" idx="10"/>
          </p:nvPr>
        </p:nvSpPr>
        <p:spPr/>
        <p:txBody>
          <a:bodyPr/>
          <a:lstStyle/>
          <a:p>
            <a:pPr>
              <a:defRPr/>
            </a:pPr>
            <a:fld id="{AE336B69-71C6-4BDA-BE5C-D8AFF7442448}" type="slidenum">
              <a:rPr lang="fr-FR" smtClean="0"/>
              <a:pPr>
                <a:defRPr/>
              </a:pPr>
              <a:t>9</a:t>
            </a:fld>
            <a:endParaRPr lang="fr-FR">
              <a:solidFill>
                <a:schemeClr val="tx1"/>
              </a:solidFill>
              <a:latin typeface="Arial" pitchFamily="34" charset="0"/>
            </a:endParaRPr>
          </a:p>
        </p:txBody>
      </p:sp>
    </p:spTree>
    <p:extLst>
      <p:ext uri="{BB962C8B-B14F-4D97-AF65-F5344CB8AC3E}">
        <p14:creationId xmlns:p14="http://schemas.microsoft.com/office/powerpoint/2010/main" val="1284035099"/>
      </p:ext>
    </p:extLst>
  </p:cSld>
  <p:clrMapOvr>
    <a:masterClrMapping/>
  </p:clrMapOvr>
  <p:timing>
    <p:tnLst>
      <p:par>
        <p:cTn id="1" dur="indefinite" restart="never" nodeType="tmRoot"/>
      </p:par>
    </p:tnLst>
  </p:timing>
</p:sld>
</file>

<file path=ppt/theme/theme1.xml><?xml version="1.0" encoding="utf-8"?>
<a:theme xmlns:a="http://schemas.openxmlformats.org/drawingml/2006/main" name="Bande verticale">
  <a:themeElements>
    <a:clrScheme name="">
      <a:dk1>
        <a:srgbClr val="000000"/>
      </a:dk1>
      <a:lt1>
        <a:srgbClr val="FFFFFF"/>
      </a:lt1>
      <a:dk2>
        <a:srgbClr val="006288"/>
      </a:dk2>
      <a:lt2>
        <a:srgbClr val="C7CAC9"/>
      </a:lt2>
      <a:accent1>
        <a:srgbClr val="5B5D5C"/>
      </a:accent1>
      <a:accent2>
        <a:srgbClr val="484949"/>
      </a:accent2>
      <a:accent3>
        <a:srgbClr val="FFFFFF"/>
      </a:accent3>
      <a:accent4>
        <a:srgbClr val="000000"/>
      </a:accent4>
      <a:accent5>
        <a:srgbClr val="B5B6B5"/>
      </a:accent5>
      <a:accent6>
        <a:srgbClr val="404141"/>
      </a:accent6>
      <a:hlink>
        <a:srgbClr val="99CCFF"/>
      </a:hlink>
      <a:folHlink>
        <a:srgbClr val="E1E1B7"/>
      </a:folHlink>
    </a:clrScheme>
    <a:fontScheme name="Bande verticale">
      <a:majorFont>
        <a:latin typeface="Myriad-Medium"/>
        <a:ea typeface=""/>
        <a:cs typeface=""/>
      </a:majorFont>
      <a:minorFont>
        <a:latin typeface="Myriad-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ande verticale 1">
        <a:dk1>
          <a:srgbClr val="5490A8"/>
        </a:dk1>
        <a:lt1>
          <a:srgbClr val="DDDDDD"/>
        </a:lt1>
        <a:dk2>
          <a:srgbClr val="00172E"/>
        </a:dk2>
        <a:lt2>
          <a:srgbClr val="CCECFF"/>
        </a:lt2>
        <a:accent1>
          <a:srgbClr val="0099CC"/>
        </a:accent1>
        <a:accent2>
          <a:srgbClr val="3366CC"/>
        </a:accent2>
        <a:accent3>
          <a:srgbClr val="AAABAD"/>
        </a:accent3>
        <a:accent4>
          <a:srgbClr val="BDBDBD"/>
        </a:accent4>
        <a:accent5>
          <a:srgbClr val="AACAE2"/>
        </a:accent5>
        <a:accent6>
          <a:srgbClr val="2D5CB9"/>
        </a:accent6>
        <a:hlink>
          <a:srgbClr val="99CCFF"/>
        </a:hlink>
        <a:folHlink>
          <a:srgbClr val="E1E1B7"/>
        </a:folHlink>
      </a:clrScheme>
      <a:clrMap bg1="dk2" tx1="lt1" bg2="dk1" tx2="lt2" accent1="accent1" accent2="accent2" accent3="accent3" accent4="accent4" accent5="accent5" accent6="accent6" hlink="hlink" folHlink="folHlink"/>
    </a:extraClrScheme>
    <a:extraClrScheme>
      <a:clrScheme name="Bande verticale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clrMap bg1="lt1" tx1="dk1" bg2="lt2" tx2="dk2" accent1="accent1" accent2="accent2" accent3="accent3" accent4="accent4" accent5="accent5" accent6="accent6" hlink="hlink" folHlink="folHlink"/>
    </a:extraClrScheme>
    <a:extraClrScheme>
      <a:clrScheme name="Bande verticale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ande verticale 4">
        <a:dk1>
          <a:srgbClr val="000000"/>
        </a:dk1>
        <a:lt1>
          <a:srgbClr val="FFFFFF"/>
        </a:lt1>
        <a:dk2>
          <a:srgbClr val="666633"/>
        </a:dk2>
        <a:lt2>
          <a:srgbClr val="908A6C"/>
        </a:lt2>
        <a:accent1>
          <a:srgbClr val="808000"/>
        </a:accent1>
        <a:accent2>
          <a:srgbClr val="996633"/>
        </a:accent2>
        <a:accent3>
          <a:srgbClr val="FFFFFF"/>
        </a:accent3>
        <a:accent4>
          <a:srgbClr val="000000"/>
        </a:accent4>
        <a:accent5>
          <a:srgbClr val="C0C0AA"/>
        </a:accent5>
        <a:accent6>
          <a:srgbClr val="8A5C2D"/>
        </a:accent6>
        <a:hlink>
          <a:srgbClr val="CCCC00"/>
        </a:hlink>
        <a:folHlink>
          <a:srgbClr val="D6DEB2"/>
        </a:folHlink>
      </a:clrScheme>
      <a:clrMap bg1="lt1" tx1="dk1" bg2="lt2" tx2="dk2" accent1="accent1" accent2="accent2" accent3="accent3" accent4="accent4" accent5="accent5" accent6="accent6" hlink="hlink" folHlink="folHlink"/>
    </a:extraClrScheme>
    <a:extraClrScheme>
      <a:clrScheme name="Bande verticale 5">
        <a:dk1>
          <a:srgbClr val="000000"/>
        </a:dk1>
        <a:lt1>
          <a:srgbClr val="FFFFFF"/>
        </a:lt1>
        <a:dk2>
          <a:srgbClr val="181848"/>
        </a:dk2>
        <a:lt2>
          <a:srgbClr val="656F97"/>
        </a:lt2>
        <a:accent1>
          <a:srgbClr val="6666FF"/>
        </a:accent1>
        <a:accent2>
          <a:srgbClr val="333399"/>
        </a:accent2>
        <a:accent3>
          <a:srgbClr val="FFFFFF"/>
        </a:accent3>
        <a:accent4>
          <a:srgbClr val="000000"/>
        </a:accent4>
        <a:accent5>
          <a:srgbClr val="B8B8FF"/>
        </a:accent5>
        <a:accent6>
          <a:srgbClr val="2D2D8A"/>
        </a:accent6>
        <a:hlink>
          <a:srgbClr val="9A9ABC"/>
        </a:hlink>
        <a:folHlink>
          <a:srgbClr val="D2B6CE"/>
        </a:folHlink>
      </a:clrScheme>
      <a:clrMap bg1="lt1" tx1="dk1" bg2="lt2" tx2="dk2" accent1="accent1" accent2="accent2" accent3="accent3" accent4="accent4" accent5="accent5" accent6="accent6" hlink="hlink" folHlink="folHlink"/>
    </a:extraClrScheme>
    <a:extraClrScheme>
      <a:clrScheme name="Bande verticale 6">
        <a:dk1>
          <a:srgbClr val="CC0066"/>
        </a:dk1>
        <a:lt1>
          <a:srgbClr val="FFFFFF"/>
        </a:lt1>
        <a:dk2>
          <a:srgbClr val="000000"/>
        </a:dk2>
        <a:lt2>
          <a:srgbClr val="CC0099"/>
        </a:lt2>
        <a:accent1>
          <a:srgbClr val="FF9900"/>
        </a:accent1>
        <a:accent2>
          <a:srgbClr val="CC6600"/>
        </a:accent2>
        <a:accent3>
          <a:srgbClr val="AAAAAA"/>
        </a:accent3>
        <a:accent4>
          <a:srgbClr val="DADADA"/>
        </a:accent4>
        <a:accent5>
          <a:srgbClr val="FFCAAA"/>
        </a:accent5>
        <a:accent6>
          <a:srgbClr val="B95C00"/>
        </a:accent6>
        <a:hlink>
          <a:srgbClr val="009900"/>
        </a:hlink>
        <a:folHlink>
          <a:srgbClr val="A50021"/>
        </a:folHlink>
      </a:clrScheme>
      <a:clrMap bg1="dk2" tx1="lt1" bg2="dk1" tx2="lt2" accent1="accent1" accent2="accent2" accent3="accent3" accent4="accent4" accent5="accent5" accent6="accent6" hlink="hlink" folHlink="folHlink"/>
    </a:extraClrScheme>
    <a:extraClrScheme>
      <a:clrScheme name="Bande verticale 7">
        <a:dk1>
          <a:srgbClr val="000000"/>
        </a:dk1>
        <a:lt1>
          <a:srgbClr val="FFFFFF"/>
        </a:lt1>
        <a:dk2>
          <a:srgbClr val="006288"/>
        </a:dk2>
        <a:lt2>
          <a:srgbClr val="C7CAC9"/>
        </a:lt2>
        <a:accent1>
          <a:srgbClr val="7E8180"/>
        </a:accent1>
        <a:accent2>
          <a:srgbClr val="5E6160"/>
        </a:accent2>
        <a:accent3>
          <a:srgbClr val="FFFFFF"/>
        </a:accent3>
        <a:accent4>
          <a:srgbClr val="000000"/>
        </a:accent4>
        <a:accent5>
          <a:srgbClr val="C0C1C0"/>
        </a:accent5>
        <a:accent6>
          <a:srgbClr val="545756"/>
        </a:accent6>
        <a:hlink>
          <a:srgbClr val="99CCFF"/>
        </a:hlink>
        <a:folHlink>
          <a:srgbClr val="E1E1B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HD:Applications:Microsoft Office 2004:Modèles:Présentations:Conceptions:Bande verticale</Template>
  <TotalTime>13036</TotalTime>
  <Words>2741</Words>
  <Application>Microsoft Office PowerPoint</Application>
  <PresentationFormat>Personnalisé</PresentationFormat>
  <Paragraphs>627</Paragraphs>
  <Slides>19</Slides>
  <Notes>4</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Bande verticale</vt:lpstr>
      <vt:lpstr>Fabian Bergès Sylvette Monier-Dilhan </vt:lpstr>
      <vt:lpstr>La bio dans le monde et en France pour l’année 2010</vt:lpstr>
      <vt:lpstr>L’agriculture biologique et le développement durable</vt:lpstr>
      <vt:lpstr>Les motivations de l’achat de produits bio</vt:lpstr>
      <vt:lpstr>Le comportement du consommateur : les études économétriques</vt:lpstr>
      <vt:lpstr>Le comportement du consommateur: les enquêtes d’opinion et leur limite</vt:lpstr>
      <vt:lpstr>Notre étude</vt:lpstr>
      <vt:lpstr>Les données utilisées</vt:lpstr>
      <vt:lpstr>La caractérisation des motivations</vt:lpstr>
      <vt:lpstr>Statistiques descriptives  des biens (2009)</vt:lpstr>
      <vt:lpstr>Le modèle</vt:lpstr>
      <vt:lpstr>Le modèle d’achat de paniers</vt:lpstr>
      <vt:lpstr>Résultats : Modèle de base</vt:lpstr>
      <vt:lpstr>Résultats : Modèle de base</vt:lpstr>
      <vt:lpstr>Résultats de l’estimation (1)</vt:lpstr>
      <vt:lpstr>Le modèle avec les variables socio-démographiques</vt:lpstr>
      <vt:lpstr>Résultats avec les variables socio-démographiques</vt:lpstr>
      <vt:lpstr>Résultats de l’estimation (2)</vt:lpstr>
      <vt:lpstr>Conclusions</vt:lpstr>
    </vt:vector>
  </TitlesOfParts>
  <Company>Marie KONIRSCH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Marie KONIRSCH</dc:creator>
  <cp:lastModifiedBy>Fabian Bergès</cp:lastModifiedBy>
  <cp:revision>632</cp:revision>
  <cp:lastPrinted>2012-10-31T12:58:43Z</cp:lastPrinted>
  <dcterms:created xsi:type="dcterms:W3CDTF">2007-07-05T18:05:37Z</dcterms:created>
  <dcterms:modified xsi:type="dcterms:W3CDTF">2013-05-06T13:28:10Z</dcterms:modified>
</cp:coreProperties>
</file>