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21"/>
  </p:notesMasterIdLst>
  <p:handoutMasterIdLst>
    <p:handoutMasterId r:id="rId22"/>
  </p:handoutMasterIdLst>
  <p:sldIdLst>
    <p:sldId id="259" r:id="rId2"/>
    <p:sldId id="332" r:id="rId3"/>
    <p:sldId id="337" r:id="rId4"/>
    <p:sldId id="313" r:id="rId5"/>
    <p:sldId id="315" r:id="rId6"/>
    <p:sldId id="333" r:id="rId7"/>
    <p:sldId id="317" r:id="rId8"/>
    <p:sldId id="320" r:id="rId9"/>
    <p:sldId id="318" r:id="rId10"/>
    <p:sldId id="321" r:id="rId11"/>
    <p:sldId id="341" r:id="rId12"/>
    <p:sldId id="331" r:id="rId13"/>
    <p:sldId id="342" r:id="rId14"/>
    <p:sldId id="328" r:id="rId15"/>
    <p:sldId id="338" r:id="rId16"/>
    <p:sldId id="343" r:id="rId17"/>
    <p:sldId id="326" r:id="rId18"/>
    <p:sldId id="339" r:id="rId19"/>
    <p:sldId id="330" r:id="rId20"/>
  </p:sldIdLst>
  <p:sldSz cx="10688638" cy="7562850"/>
  <p:notesSz cx="7010400" cy="9296400"/>
  <p:defaultTextStyle>
    <a:defPPr>
      <a:defRPr lang="fr-FR"/>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BB85"/>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97" autoAdjust="0"/>
    <p:restoredTop sz="87387" autoAdjust="0"/>
  </p:normalViewPr>
  <p:slideViewPr>
    <p:cSldViewPr>
      <p:cViewPr>
        <p:scale>
          <a:sx n="80" d="100"/>
          <a:sy n="80" d="100"/>
        </p:scale>
        <p:origin x="-696" y="-72"/>
      </p:cViewPr>
      <p:guideLst>
        <p:guide orient="horz" pos="2382"/>
        <p:guide orient="horz" pos="590"/>
        <p:guide orient="horz" pos="1344"/>
        <p:guide orient="horz" pos="4272"/>
        <p:guide pos="6432"/>
        <p:guide pos="432"/>
        <p:guide pos="6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2376" y="-72"/>
      </p:cViewPr>
      <p:guideLst>
        <p:guide orient="horz" pos="2929"/>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38604" cy="465340"/>
          </a:xfrm>
          <a:prstGeom prst="rect">
            <a:avLst/>
          </a:prstGeom>
        </p:spPr>
        <p:txBody>
          <a:bodyPr vert="horz" lIns="91477" tIns="45738" rIns="91477" bIns="45738" rtlCol="0"/>
          <a:lstStyle>
            <a:lvl1pPr algn="l">
              <a:defRPr sz="1200"/>
            </a:lvl1pPr>
          </a:lstStyle>
          <a:p>
            <a:pPr>
              <a:defRPr/>
            </a:pPr>
            <a:endParaRPr lang="fr-FR"/>
          </a:p>
        </p:txBody>
      </p:sp>
      <p:sp>
        <p:nvSpPr>
          <p:cNvPr id="3" name="Espace réservé de la date 2"/>
          <p:cNvSpPr>
            <a:spLocks noGrp="1"/>
          </p:cNvSpPr>
          <p:nvPr>
            <p:ph type="dt" sz="quarter" idx="1"/>
          </p:nvPr>
        </p:nvSpPr>
        <p:spPr>
          <a:xfrm>
            <a:off x="3970159" y="1"/>
            <a:ext cx="3038604" cy="465340"/>
          </a:xfrm>
          <a:prstGeom prst="rect">
            <a:avLst/>
          </a:prstGeom>
        </p:spPr>
        <p:txBody>
          <a:bodyPr vert="horz" lIns="91477" tIns="45738" rIns="91477" bIns="45738" rtlCol="0"/>
          <a:lstStyle>
            <a:lvl1pPr algn="r">
              <a:defRPr sz="1200"/>
            </a:lvl1pPr>
          </a:lstStyle>
          <a:p>
            <a:pPr>
              <a:defRPr/>
            </a:pPr>
            <a:fld id="{DA225A09-8151-4293-807F-AFB7FF26D813}" type="datetimeFigureOut">
              <a:rPr lang="fr-FR"/>
              <a:pPr>
                <a:defRPr/>
              </a:pPr>
              <a:t>06/05/2013</a:t>
            </a:fld>
            <a:endParaRPr lang="fr-FR"/>
          </a:p>
        </p:txBody>
      </p:sp>
      <p:sp>
        <p:nvSpPr>
          <p:cNvPr id="4" name="Espace réservé du pied de page 3"/>
          <p:cNvSpPr>
            <a:spLocks noGrp="1"/>
          </p:cNvSpPr>
          <p:nvPr>
            <p:ph type="ftr" sz="quarter" idx="2"/>
          </p:nvPr>
        </p:nvSpPr>
        <p:spPr>
          <a:xfrm>
            <a:off x="0" y="8829574"/>
            <a:ext cx="3038604" cy="465339"/>
          </a:xfrm>
          <a:prstGeom prst="rect">
            <a:avLst/>
          </a:prstGeom>
        </p:spPr>
        <p:txBody>
          <a:bodyPr vert="horz" lIns="91477" tIns="45738" rIns="91477" bIns="45738" rtlCol="0" anchor="b"/>
          <a:lstStyle>
            <a:lvl1pPr algn="l">
              <a:defRPr sz="1200"/>
            </a:lvl1pPr>
          </a:lstStyle>
          <a:p>
            <a:pPr>
              <a:defRPr/>
            </a:pPr>
            <a:endParaRPr lang="fr-FR"/>
          </a:p>
        </p:txBody>
      </p:sp>
      <p:sp>
        <p:nvSpPr>
          <p:cNvPr id="5" name="Espace réservé du numéro de diapositive 4"/>
          <p:cNvSpPr>
            <a:spLocks noGrp="1"/>
          </p:cNvSpPr>
          <p:nvPr>
            <p:ph type="sldNum" sz="quarter" idx="3"/>
          </p:nvPr>
        </p:nvSpPr>
        <p:spPr>
          <a:xfrm>
            <a:off x="3970159" y="8829574"/>
            <a:ext cx="3038604" cy="465339"/>
          </a:xfrm>
          <a:prstGeom prst="rect">
            <a:avLst/>
          </a:prstGeom>
        </p:spPr>
        <p:txBody>
          <a:bodyPr vert="horz" lIns="91477" tIns="45738" rIns="91477" bIns="45738" rtlCol="0" anchor="b"/>
          <a:lstStyle>
            <a:lvl1pPr algn="r">
              <a:defRPr sz="1200"/>
            </a:lvl1pPr>
          </a:lstStyle>
          <a:p>
            <a:pPr>
              <a:defRPr/>
            </a:pPr>
            <a:fld id="{A2B65A2D-D441-4452-97A8-80BD53E01253}" type="slidenum">
              <a:rPr lang="fr-FR"/>
              <a:pPr>
                <a:defRPr/>
              </a:pPr>
              <a:t>‹N°›</a:t>
            </a:fld>
            <a:endParaRPr lang="fr-FR"/>
          </a:p>
        </p:txBody>
      </p:sp>
    </p:spTree>
    <p:extLst>
      <p:ext uri="{BB962C8B-B14F-4D97-AF65-F5344CB8AC3E}">
        <p14:creationId xmlns:p14="http://schemas.microsoft.com/office/powerpoint/2010/main" val="4039477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1"/>
            <a:ext cx="3038604" cy="465340"/>
          </a:xfrm>
          <a:prstGeom prst="rect">
            <a:avLst/>
          </a:prstGeom>
          <a:noFill/>
          <a:ln w="9525">
            <a:noFill/>
            <a:miter lim="800000"/>
            <a:headEnd/>
            <a:tailEnd/>
          </a:ln>
        </p:spPr>
        <p:txBody>
          <a:bodyPr vert="horz" wrap="square" lIns="91477" tIns="45738" rIns="91477" bIns="45738" numCol="1" anchor="t" anchorCtr="0" compatLnSpc="1">
            <a:prstTxWarp prst="textNoShape">
              <a:avLst/>
            </a:prstTxWarp>
          </a:bodyPr>
          <a:lstStyle>
            <a:lvl1pPr eaLnBrk="0" hangingPunct="0">
              <a:defRPr sz="1200">
                <a:latin typeface="Arial" charset="0"/>
                <a:ea typeface="ＭＳ Ｐゴシック" pitchFamily="1" charset="-128"/>
                <a:cs typeface="+mn-cs"/>
              </a:defRPr>
            </a:lvl1pPr>
          </a:lstStyle>
          <a:p>
            <a:pPr>
              <a:defRPr/>
            </a:pPr>
            <a:endParaRPr lang="fr-FR"/>
          </a:p>
        </p:txBody>
      </p:sp>
      <p:sp>
        <p:nvSpPr>
          <p:cNvPr id="1027" name="Rectangle 3"/>
          <p:cNvSpPr>
            <a:spLocks noGrp="1" noChangeArrowheads="1"/>
          </p:cNvSpPr>
          <p:nvPr>
            <p:ph type="dt" idx="1"/>
          </p:nvPr>
        </p:nvSpPr>
        <p:spPr bwMode="auto">
          <a:xfrm>
            <a:off x="3971796" y="1"/>
            <a:ext cx="3038604" cy="465340"/>
          </a:xfrm>
          <a:prstGeom prst="rect">
            <a:avLst/>
          </a:prstGeom>
          <a:noFill/>
          <a:ln w="9525">
            <a:noFill/>
            <a:miter lim="800000"/>
            <a:headEnd/>
            <a:tailEnd/>
          </a:ln>
        </p:spPr>
        <p:txBody>
          <a:bodyPr vert="horz" wrap="square" lIns="91477" tIns="45738" rIns="91477" bIns="45738" numCol="1" anchor="t" anchorCtr="0" compatLnSpc="1">
            <a:prstTxWarp prst="textNoShape">
              <a:avLst/>
            </a:prstTxWarp>
          </a:bodyPr>
          <a:lstStyle>
            <a:lvl1pPr algn="r" eaLnBrk="0" hangingPunct="0">
              <a:defRPr sz="1200">
                <a:latin typeface="Arial" charset="0"/>
                <a:ea typeface="ＭＳ Ｐゴシック" pitchFamily="1" charset="-128"/>
                <a:cs typeface="+mn-cs"/>
              </a:defRPr>
            </a:lvl1pPr>
          </a:lstStyle>
          <a:p>
            <a:pPr>
              <a:defRPr/>
            </a:pPr>
            <a:endParaRPr lang="fr-FR"/>
          </a:p>
        </p:txBody>
      </p:sp>
      <p:sp>
        <p:nvSpPr>
          <p:cNvPr id="36868" name="Rectangle 4"/>
          <p:cNvSpPr>
            <a:spLocks noGrp="1" noRot="1" noChangeAspect="1" noChangeArrowheads="1" noTextEdit="1"/>
          </p:cNvSpPr>
          <p:nvPr>
            <p:ph type="sldImg" idx="2"/>
          </p:nvPr>
        </p:nvSpPr>
        <p:spPr bwMode="auto">
          <a:xfrm>
            <a:off x="1041400" y="696913"/>
            <a:ext cx="4927600" cy="3486150"/>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34830" y="4415530"/>
            <a:ext cx="5140742" cy="4183603"/>
          </a:xfrm>
          <a:prstGeom prst="rect">
            <a:avLst/>
          </a:prstGeom>
          <a:noFill/>
          <a:ln w="9525">
            <a:noFill/>
            <a:miter lim="800000"/>
            <a:headEnd/>
            <a:tailEnd/>
          </a:ln>
        </p:spPr>
        <p:txBody>
          <a:bodyPr vert="horz" wrap="square" lIns="91477" tIns="45738" rIns="91477" bIns="45738"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030" name="Rectangle 6"/>
          <p:cNvSpPr>
            <a:spLocks noGrp="1" noChangeArrowheads="1"/>
          </p:cNvSpPr>
          <p:nvPr>
            <p:ph type="ftr" sz="quarter" idx="4"/>
          </p:nvPr>
        </p:nvSpPr>
        <p:spPr bwMode="auto">
          <a:xfrm>
            <a:off x="0" y="8831060"/>
            <a:ext cx="3038604" cy="465340"/>
          </a:xfrm>
          <a:prstGeom prst="rect">
            <a:avLst/>
          </a:prstGeom>
          <a:noFill/>
          <a:ln w="9525">
            <a:noFill/>
            <a:miter lim="800000"/>
            <a:headEnd/>
            <a:tailEnd/>
          </a:ln>
        </p:spPr>
        <p:txBody>
          <a:bodyPr vert="horz" wrap="square" lIns="91477" tIns="45738" rIns="91477" bIns="45738" numCol="1" anchor="b" anchorCtr="0" compatLnSpc="1">
            <a:prstTxWarp prst="textNoShape">
              <a:avLst/>
            </a:prstTxWarp>
          </a:bodyPr>
          <a:lstStyle>
            <a:lvl1pPr eaLnBrk="0" hangingPunct="0">
              <a:defRPr sz="1200">
                <a:latin typeface="Arial" charset="0"/>
                <a:ea typeface="ＭＳ Ｐゴシック" pitchFamily="1" charset="-128"/>
                <a:cs typeface="+mn-cs"/>
              </a:defRPr>
            </a:lvl1pPr>
          </a:lstStyle>
          <a:p>
            <a:pPr>
              <a:defRPr/>
            </a:pPr>
            <a:endParaRPr lang="fr-FR"/>
          </a:p>
        </p:txBody>
      </p:sp>
      <p:sp>
        <p:nvSpPr>
          <p:cNvPr id="1031" name="Rectangle 7"/>
          <p:cNvSpPr>
            <a:spLocks noGrp="1" noChangeArrowheads="1"/>
          </p:cNvSpPr>
          <p:nvPr>
            <p:ph type="sldNum" sz="quarter" idx="5"/>
          </p:nvPr>
        </p:nvSpPr>
        <p:spPr bwMode="auto">
          <a:xfrm>
            <a:off x="3971796" y="8831060"/>
            <a:ext cx="3038604" cy="465340"/>
          </a:xfrm>
          <a:prstGeom prst="rect">
            <a:avLst/>
          </a:prstGeom>
          <a:noFill/>
          <a:ln w="9525">
            <a:noFill/>
            <a:miter lim="800000"/>
            <a:headEnd/>
            <a:tailEnd/>
          </a:ln>
        </p:spPr>
        <p:txBody>
          <a:bodyPr vert="horz" wrap="square" lIns="91477" tIns="45738" rIns="91477" bIns="45738" numCol="1" anchor="b" anchorCtr="0" compatLnSpc="1">
            <a:prstTxWarp prst="textNoShape">
              <a:avLst/>
            </a:prstTxWarp>
          </a:bodyPr>
          <a:lstStyle>
            <a:lvl1pPr algn="r" eaLnBrk="0" hangingPunct="0">
              <a:defRPr sz="1200">
                <a:latin typeface="Arial" charset="0"/>
                <a:ea typeface="ＭＳ Ｐゴシック" pitchFamily="1" charset="-128"/>
                <a:cs typeface="+mn-cs"/>
              </a:defRPr>
            </a:lvl1pPr>
          </a:lstStyle>
          <a:p>
            <a:pPr>
              <a:defRPr/>
            </a:pPr>
            <a:fld id="{7E5BFFCF-EA16-4A36-900E-72B72C662B4C}" type="slidenum">
              <a:rPr lang="fr-FR"/>
              <a:pPr>
                <a:defRPr/>
              </a:pPr>
              <a:t>‹N°›</a:t>
            </a:fld>
            <a:endParaRPr lang="fr-FR"/>
          </a:p>
        </p:txBody>
      </p:sp>
    </p:spTree>
    <p:extLst>
      <p:ext uri="{BB962C8B-B14F-4D97-AF65-F5344CB8AC3E}">
        <p14:creationId xmlns:p14="http://schemas.microsoft.com/office/powerpoint/2010/main" val="13053042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E8DB566B-C924-4C2F-85E5-5A4F0B22C751}" type="slidenum">
              <a:rPr lang="fr-FR" smtClean="0">
                <a:latin typeface="Arial" pitchFamily="34" charset="0"/>
                <a:ea typeface="ＭＳ Ｐゴシック" pitchFamily="34" charset="-128"/>
              </a:rPr>
              <a:pPr/>
              <a:t>1</a:t>
            </a:fld>
            <a:endParaRPr lang="fr-FR" smtClean="0">
              <a:latin typeface="Arial" pitchFamily="34" charset="0"/>
              <a:ea typeface="ＭＳ Ｐゴシック" pitchFamily="34" charset="-128"/>
            </a:endParaRPr>
          </a:p>
        </p:txBody>
      </p:sp>
      <p:sp>
        <p:nvSpPr>
          <p:cNvPr id="37891" name="Rectangle 1026"/>
          <p:cNvSpPr>
            <a:spLocks noGrp="1" noRot="1" noChangeAspect="1" noChangeArrowheads="1" noTextEdit="1"/>
          </p:cNvSpPr>
          <p:nvPr>
            <p:ph type="sldImg"/>
          </p:nvPr>
        </p:nvSpPr>
        <p:spPr>
          <a:ln/>
        </p:spPr>
      </p:sp>
      <p:sp>
        <p:nvSpPr>
          <p:cNvPr id="37892" name="Rectangle 1027"/>
          <p:cNvSpPr>
            <a:spLocks noGrp="1" noChangeArrowheads="1"/>
          </p:cNvSpPr>
          <p:nvPr>
            <p:ph type="body" idx="1"/>
          </p:nvPr>
        </p:nvSpPr>
        <p:spPr>
          <a:noFill/>
          <a:ln/>
        </p:spPr>
        <p:txBody>
          <a:bodyPr/>
          <a:lstStyle/>
          <a:p>
            <a:pPr eaLnBrk="1" hangingPunct="1"/>
            <a:endParaRPr lang="fr-FR"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Lorsqu’on considère une paire de produits (œufs/café, margarine/jambon, café/margarine, …) la complémentarité entre les versions conventionnelles est plus forte qu’entre les versions labellisées, à l’exception de la paire œufs/café pour laquelle la complémentarité est plus importante entre les biens labellisés (les labels concernant ces biens sont AB pour les œufs  et CE pour le café). Ce premier résultat va donc dans le sens d’un comportement altruiste des acheteurs de bio. </a:t>
            </a:r>
          </a:p>
          <a:p>
            <a:endParaRPr lang="fr-FR" dirty="0"/>
          </a:p>
        </p:txBody>
      </p:sp>
      <p:sp>
        <p:nvSpPr>
          <p:cNvPr id="4" name="Espace réservé du numéro de diapositive 3"/>
          <p:cNvSpPr>
            <a:spLocks noGrp="1"/>
          </p:cNvSpPr>
          <p:nvPr>
            <p:ph type="sldNum" sz="quarter" idx="10"/>
          </p:nvPr>
        </p:nvSpPr>
        <p:spPr/>
        <p:txBody>
          <a:bodyPr/>
          <a:lstStyle/>
          <a:p>
            <a:pPr>
              <a:defRPr/>
            </a:pPr>
            <a:fld id="{7E5BFFCF-EA16-4A36-900E-72B72C662B4C}" type="slidenum">
              <a:rPr lang="fr-FR" smtClean="0"/>
              <a:pPr>
                <a:defRPr/>
              </a:pPr>
              <a:t>13</a:t>
            </a:fld>
            <a:endParaRPr lang="fr-FR"/>
          </a:p>
        </p:txBody>
      </p:sp>
    </p:spTree>
    <p:extLst>
      <p:ext uri="{BB962C8B-B14F-4D97-AF65-F5344CB8AC3E}">
        <p14:creationId xmlns:p14="http://schemas.microsoft.com/office/powerpoint/2010/main" val="3390194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r>
                  <a:rPr lang="fr-FR" dirty="0"/>
                  <a:t>En considérant les effets croisés du bien AB avec les autres biens labellisés,  l’utilité que le consommateur en retire est, en contrôlant les effets produit et prix, plus élevée lorsqu’il est associé au café CE qu’à la margarine enrichie en omégas 3 et 6 ou au jambon de qualité supérieure. En effet, les inégalités </a:t>
                </a:r>
                <a14:m>
                  <m:oMath xmlns:m="http://schemas.openxmlformats.org/officeDocument/2006/math">
                    <m:sSub>
                      <m:sSubPr>
                        <m:ctrlPr>
                          <a:rPr lang="fr-FR" i="1">
                            <a:latin typeface="Cambria Math"/>
                          </a:rPr>
                        </m:ctrlPr>
                      </m:sSubPr>
                      <m:e>
                        <m:r>
                          <a:rPr lang="fr-FR" i="1">
                            <a:latin typeface="Cambria Math"/>
                          </a:rPr>
                          <m:t>𝜃</m:t>
                        </m:r>
                      </m:e>
                      <m:sub>
                        <m:r>
                          <a:rPr lang="fr-FR" i="1">
                            <a:latin typeface="Cambria Math"/>
                          </a:rPr>
                          <m:t>13</m:t>
                        </m:r>
                      </m:sub>
                    </m:sSub>
                    <m:r>
                      <a:rPr lang="fr-FR" i="1">
                        <a:latin typeface="Cambria Math"/>
                      </a:rPr>
                      <m:t>&gt;</m:t>
                    </m:r>
                    <m:sSub>
                      <m:sSubPr>
                        <m:ctrlPr>
                          <a:rPr lang="fr-FR" i="1">
                            <a:latin typeface="Cambria Math"/>
                          </a:rPr>
                        </m:ctrlPr>
                      </m:sSubPr>
                      <m:e>
                        <m:r>
                          <a:rPr lang="fr-FR" i="1">
                            <a:latin typeface="Cambria Math"/>
                          </a:rPr>
                          <m:t>𝜃</m:t>
                        </m:r>
                      </m:e>
                      <m:sub>
                        <m:r>
                          <a:rPr lang="fr-FR" i="1">
                            <a:latin typeface="Cambria Math"/>
                          </a:rPr>
                          <m:t>17</m:t>
                        </m:r>
                      </m:sub>
                    </m:sSub>
                    <m:r>
                      <a:rPr lang="fr-FR" i="1">
                        <a:latin typeface="Cambria Math"/>
                      </a:rPr>
                      <m:t>&gt;</m:t>
                    </m:r>
                    <m:sSub>
                      <m:sSubPr>
                        <m:ctrlPr>
                          <a:rPr lang="fr-FR" i="1">
                            <a:latin typeface="Cambria Math"/>
                          </a:rPr>
                        </m:ctrlPr>
                      </m:sSubPr>
                      <m:e>
                        <m:r>
                          <a:rPr lang="fr-FR" i="1">
                            <a:latin typeface="Cambria Math"/>
                          </a:rPr>
                          <m:t>𝜃</m:t>
                        </m:r>
                      </m:e>
                      <m:sub>
                        <m:r>
                          <a:rPr lang="fr-FR" i="1">
                            <a:latin typeface="Cambria Math"/>
                          </a:rPr>
                          <m:t>15</m:t>
                        </m:r>
                      </m:sub>
                    </m:sSub>
                  </m:oMath>
                </a14:m>
                <a:r>
                  <a:rPr lang="fr-FR" dirty="0"/>
                  <a:t> (significatives à plus de 95 %), permettent de dire que la complémentarité du label « AB » est la plus forte avec le label « commerce équitable ». En termes de motivations, l’achat du Bio semble donc plus guidé par des considérations altruistes qu’égoïstes (préoccupations de santé ou de consommer des aliments de qualité supérieure).</a:t>
                </a:r>
              </a:p>
            </p:txBody>
          </p:sp>
        </mc:Choice>
        <mc:Fallback xmlns="">
          <p:sp>
            <p:nvSpPr>
              <p:cNvPr id="3" name="Espace réservé des commentaires 2"/>
              <p:cNvSpPr>
                <a:spLocks noGrp="1"/>
              </p:cNvSpPr>
              <p:nvPr>
                <p:ph type="body" idx="1"/>
              </p:nvPr>
            </p:nvSpPr>
            <p:spPr/>
            <p:txBody>
              <a:bodyPr/>
              <a:lstStyle/>
              <a:p>
                <a:r>
                  <a:rPr lang="fr-FR" dirty="0"/>
                  <a:t>En considérant les effets croisés du bien AB avec les autres biens labellisés,  l’utilité que le consommateur en retire est, en contrôlant les effets produit et prix, plus élevée lorsqu’il est associé au café CE qu’à la margarine enrichie en omégas 3 et 6 ou au jambon de qualité supérieure. En effet, les inégalités </a:t>
                </a:r>
                <a:r>
                  <a:rPr lang="fr-FR" i="0"/>
                  <a:t>𝜃_13&gt;𝜃_17&gt;𝜃_15</a:t>
                </a:r>
                <a:r>
                  <a:rPr lang="fr-FR" dirty="0"/>
                  <a:t> (significatives à plus de 95 %), permettent de dire que la complémentarité du label « AB » est la plus forte avec le label « commerce équitable ». En termes de motivations, l’achat du Bio semble donc plus guidé par des considérations altruistes qu’égoïstes (préoccupations de santé ou de consommer des aliments de qualité supérieure).</a:t>
                </a:r>
                <a:endParaRPr lang="fr-FR" dirty="0"/>
              </a:p>
            </p:txBody>
          </p:sp>
        </mc:Fallback>
      </mc:AlternateContent>
      <p:sp>
        <p:nvSpPr>
          <p:cNvPr id="4" name="Espace réservé du numéro de diapositive 3"/>
          <p:cNvSpPr>
            <a:spLocks noGrp="1"/>
          </p:cNvSpPr>
          <p:nvPr>
            <p:ph type="sldNum" sz="quarter" idx="10"/>
          </p:nvPr>
        </p:nvSpPr>
        <p:spPr/>
        <p:txBody>
          <a:bodyPr/>
          <a:lstStyle/>
          <a:p>
            <a:pPr>
              <a:defRPr/>
            </a:pPr>
            <a:fld id="{7E5BFFCF-EA16-4A36-900E-72B72C662B4C}" type="slidenum">
              <a:rPr lang="fr-FR" smtClean="0"/>
              <a:pPr>
                <a:defRPr/>
              </a:pPr>
              <a:t>14</a:t>
            </a:fld>
            <a:endParaRPr lang="fr-FR"/>
          </a:p>
        </p:txBody>
      </p:sp>
    </p:spTree>
    <p:extLst>
      <p:ext uri="{BB962C8B-B14F-4D97-AF65-F5344CB8AC3E}">
        <p14:creationId xmlns:p14="http://schemas.microsoft.com/office/powerpoint/2010/main" val="1125955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a:xfrm>
                <a:off x="934830" y="4415530"/>
                <a:ext cx="5243780" cy="4183603"/>
              </a:xfrm>
              <a:ln>
                <a:solidFill>
                  <a:schemeClr val="accent1"/>
                </a:solidFill>
              </a:ln>
            </p:spPr>
            <p:txBody>
              <a:bodyPr/>
              <a:lstStyle/>
              <a:p>
                <a:r>
                  <a:rPr lang="fr-FR" dirty="0"/>
                  <a:t>L’impact des caractéristiques des ménages sur la probabilité d’achat de paniers (</a:t>
                </a:r>
                <a14:m>
                  <m:oMath xmlns:m="http://schemas.openxmlformats.org/officeDocument/2006/math">
                    <m:sSub>
                      <m:sSubPr>
                        <m:ctrlPr>
                          <a:rPr lang="fr-FR" i="1">
                            <a:latin typeface="Cambria Math"/>
                          </a:rPr>
                        </m:ctrlPr>
                      </m:sSubPr>
                      <m:e>
                        <m:r>
                          <a:rPr lang="fr-FR" i="1">
                            <a:latin typeface="Cambria Math"/>
                          </a:rPr>
                          <m:t>𝜃</m:t>
                        </m:r>
                      </m:e>
                      <m:sub>
                        <m:r>
                          <a:rPr lang="fr-FR" i="1">
                            <a:latin typeface="Cambria Math"/>
                          </a:rPr>
                          <m:t>𝑖𝑗𝑘</m:t>
                        </m:r>
                      </m:sub>
                    </m:sSub>
                    <m:r>
                      <a:rPr lang="fr-FR" i="1">
                        <a:latin typeface="Cambria Math"/>
                      </a:rPr>
                      <m:t>= </m:t>
                    </m:r>
                    <m:sSub>
                      <m:sSubPr>
                        <m:ctrlPr>
                          <a:rPr lang="fr-FR" i="1">
                            <a:latin typeface="Cambria Math"/>
                          </a:rPr>
                        </m:ctrlPr>
                      </m:sSubPr>
                      <m:e>
                        <m:r>
                          <a:rPr lang="fr-FR" i="1">
                            <a:latin typeface="Cambria Math"/>
                          </a:rPr>
                          <m:t>𝜃</m:t>
                        </m:r>
                      </m:e>
                      <m:sub>
                        <m:r>
                          <a:rPr lang="fr-FR" i="1">
                            <a:latin typeface="Cambria Math"/>
                          </a:rPr>
                          <m:t>𝑖𝑗</m:t>
                        </m:r>
                      </m:sub>
                    </m:sSub>
                    <m:r>
                      <a:rPr lang="fr-FR" i="1">
                        <a:latin typeface="Cambria Math"/>
                      </a:rPr>
                      <m:t>+</m:t>
                    </m:r>
                    <m:sSub>
                      <m:sSubPr>
                        <m:ctrlPr>
                          <a:rPr lang="fr-FR" i="1">
                            <a:latin typeface="Cambria Math"/>
                          </a:rPr>
                        </m:ctrlPr>
                      </m:sSubPr>
                      <m:e>
                        <m:r>
                          <a:rPr lang="fr-FR" i="1">
                            <a:latin typeface="Cambria Math"/>
                          </a:rPr>
                          <m:t>𝛾</m:t>
                        </m:r>
                      </m:e>
                      <m:sub>
                        <m:r>
                          <a:rPr lang="fr-FR" i="1">
                            <a:latin typeface="Cambria Math"/>
                          </a:rPr>
                          <m:t>𝑖𝑗</m:t>
                        </m:r>
                      </m:sub>
                    </m:sSub>
                    <m:sSub>
                      <m:sSubPr>
                        <m:ctrlPr>
                          <a:rPr lang="fr-FR" i="1">
                            <a:latin typeface="Cambria Math"/>
                          </a:rPr>
                        </m:ctrlPr>
                      </m:sSubPr>
                      <m:e>
                        <m:r>
                          <a:rPr lang="fr-FR" i="1">
                            <a:latin typeface="Cambria Math"/>
                          </a:rPr>
                          <m:t>𝐷</m:t>
                        </m:r>
                      </m:e>
                      <m:sub>
                        <m:r>
                          <a:rPr lang="fr-FR" i="1">
                            <a:latin typeface="Cambria Math"/>
                          </a:rPr>
                          <m:t>𝑘</m:t>
                        </m:r>
                      </m:sub>
                    </m:sSub>
                  </m:oMath>
                </a14:m>
                <a:r>
                  <a:rPr lang="fr-FR" dirty="0"/>
                  <a:t>) contenant le produit issu de l’AB </a:t>
                </a:r>
                <a:r>
                  <a:rPr lang="fr-FR" dirty="0" smtClean="0"/>
                  <a:t>.</a:t>
                </a:r>
              </a:p>
              <a:p>
                <a:r>
                  <a:rPr lang="fr-FR" dirty="0" smtClean="0"/>
                  <a:t> </a:t>
                </a:r>
                <a:r>
                  <a:rPr lang="fr-FR" dirty="0"/>
                  <a:t>Les valeurs des autres paramètres estimés sont similaires à celles du modèle de base. La complémentarité la plus forte reste celle entre les labels Bio et </a:t>
                </a:r>
                <a:r>
                  <a:rPr lang="fr-FR" dirty="0" smtClean="0"/>
                  <a:t>CE, </a:t>
                </a:r>
                <a:r>
                  <a:rPr lang="fr-FR" dirty="0"/>
                  <a:t>et ce quelle que soit la variable sociodémographique prise en compte.</a:t>
                </a:r>
              </a:p>
              <a:p>
                <a:r>
                  <a:rPr lang="fr-FR" dirty="0"/>
                  <a:t>Les ménages se situant </a:t>
                </a:r>
                <a:r>
                  <a:rPr lang="fr-FR" dirty="0" smtClean="0"/>
                  <a:t>dans </a:t>
                </a:r>
                <a:r>
                  <a:rPr lang="fr-FR" dirty="0"/>
                  <a:t>la tranche supérieure </a:t>
                </a:r>
                <a:r>
                  <a:rPr lang="fr-FR" dirty="0" smtClean="0"/>
                  <a:t> de </a:t>
                </a:r>
                <a:r>
                  <a:rPr lang="fr-FR" b="1" u="sng" dirty="0" smtClean="0"/>
                  <a:t>revenu </a:t>
                </a:r>
                <a:r>
                  <a:rPr lang="fr-FR" dirty="0"/>
                  <a:t>ont des complémentarités entre les labels plus </a:t>
                </a:r>
                <a:r>
                  <a:rPr lang="fr-FR" dirty="0" smtClean="0"/>
                  <a:t>fortes. Leur </a:t>
                </a:r>
                <a:r>
                  <a:rPr lang="fr-FR" dirty="0"/>
                  <a:t>perception du label bio est plus « environnementale » que celle des autres ménages (1.32</a:t>
                </a:r>
                <a:r>
                  <a:rPr lang="fr-FR" dirty="0" smtClean="0"/>
                  <a:t>). </a:t>
                </a:r>
                <a:r>
                  <a:rPr lang="fr-FR" dirty="0"/>
                  <a:t>La </a:t>
                </a:r>
                <a:r>
                  <a:rPr lang="fr-FR" b="1" u="sng" dirty="0"/>
                  <a:t>taille de la famille </a:t>
                </a:r>
                <a:r>
                  <a:rPr lang="fr-FR" dirty="0"/>
                  <a:t>n’influence pas la complémentarité entre le Bio et le </a:t>
                </a:r>
                <a:r>
                  <a:rPr lang="fr-FR" dirty="0" smtClean="0"/>
                  <a:t>CE ni </a:t>
                </a:r>
                <a:r>
                  <a:rPr lang="fr-FR" dirty="0"/>
                  <a:t>celle entre le Bio et le label qualité supérieure. Par contre, plus la taille du ménage augmente, moins l’achat de Bio est lié à une motivation santé</a:t>
                </a:r>
                <a:r>
                  <a:rPr lang="fr-FR" dirty="0" smtClean="0"/>
                  <a:t>.</a:t>
                </a:r>
              </a:p>
              <a:p>
                <a:r>
                  <a:rPr lang="fr-FR" dirty="0" smtClean="0"/>
                  <a:t> </a:t>
                </a:r>
                <a:r>
                  <a:rPr lang="fr-FR" b="1" u="sng" dirty="0"/>
                  <a:t>Le niveau d’éducation </a:t>
                </a:r>
                <a:r>
                  <a:rPr lang="fr-FR" dirty="0" smtClean="0"/>
                  <a:t>favorise </a:t>
                </a:r>
                <a:r>
                  <a:rPr lang="fr-FR" dirty="0"/>
                  <a:t>la perception du Bio comme un bien environnemental </a:t>
                </a:r>
                <a:r>
                  <a:rPr lang="fr-FR" dirty="0" smtClean="0"/>
                  <a:t>(1.41) et amoindrit </a:t>
                </a:r>
                <a:r>
                  <a:rPr lang="fr-FR" dirty="0"/>
                  <a:t>la dimension santé. </a:t>
                </a:r>
                <a:endParaRPr lang="fr-FR" dirty="0" smtClean="0"/>
              </a:p>
              <a:p>
                <a:r>
                  <a:rPr lang="fr-FR" dirty="0" smtClean="0"/>
                  <a:t>Les </a:t>
                </a:r>
                <a:r>
                  <a:rPr lang="fr-FR" b="1" u="sng" dirty="0" smtClean="0"/>
                  <a:t>grands acheteurs </a:t>
                </a:r>
                <a:r>
                  <a:rPr lang="fr-FR" b="1" u="sng" dirty="0"/>
                  <a:t>de Bio </a:t>
                </a:r>
                <a:r>
                  <a:rPr lang="fr-FR" dirty="0"/>
                  <a:t>associent plus fréquemment dans leur panier des produits </a:t>
                </a:r>
                <a:r>
                  <a:rPr lang="fr-FR" dirty="0" smtClean="0"/>
                  <a:t>CE que </a:t>
                </a:r>
                <a:r>
                  <a:rPr lang="fr-FR" dirty="0"/>
                  <a:t>les autres, démontrant bien ainsi un renforcement de la motivation altruiste du consommateur bio convaincu.</a:t>
                </a:r>
              </a:p>
              <a:p>
                <a:endParaRPr lang="fr-FR" dirty="0"/>
              </a:p>
            </p:txBody>
          </p:sp>
        </mc:Choice>
        <mc:Fallback xmlns="">
          <p:sp>
            <p:nvSpPr>
              <p:cNvPr id="3" name="Espace réservé des commentaires 2"/>
              <p:cNvSpPr>
                <a:spLocks noGrp="1"/>
              </p:cNvSpPr>
              <p:nvPr>
                <p:ph type="body" idx="1"/>
              </p:nvPr>
            </p:nvSpPr>
            <p:spPr>
              <a:xfrm>
                <a:off x="906463" y="4715629"/>
                <a:ext cx="5084662" cy="4467939"/>
              </a:xfrm>
              <a:ln>
                <a:solidFill>
                  <a:schemeClr val="accent1"/>
                </a:solidFill>
              </a:ln>
            </p:spPr>
            <p:txBody>
              <a:bodyPr/>
              <a:lstStyle/>
              <a:p>
                <a:r>
                  <a:rPr lang="fr-FR" dirty="0"/>
                  <a:t>L’impact des caractéristiques des ménages sur la probabilité d’achat de paniers (</a:t>
                </a:r>
                <a:r>
                  <a:rPr lang="fr-FR" i="0">
                    <a:latin typeface="Cambria Math"/>
                  </a:rPr>
                  <a:t>𝜃_𝑖𝑗𝑘= 𝜃_𝑖𝑗+𝛾_𝑖𝑗 𝐷_𝑘</a:t>
                </a:r>
                <a:r>
                  <a:rPr lang="fr-FR" dirty="0"/>
                  <a:t>) contenant le produit issu de l’AB </a:t>
                </a:r>
                <a:r>
                  <a:rPr lang="fr-FR" dirty="0" smtClean="0"/>
                  <a:t>.</a:t>
                </a:r>
              </a:p>
              <a:p>
                <a:r>
                  <a:rPr lang="fr-FR" dirty="0" smtClean="0"/>
                  <a:t> </a:t>
                </a:r>
                <a:r>
                  <a:rPr lang="fr-FR" dirty="0"/>
                  <a:t>Les valeurs des autres paramètres estimés sont similaires à celles du modèle de base. La complémentarité la plus forte reste celle entre les labels Bio et </a:t>
                </a:r>
                <a:r>
                  <a:rPr lang="fr-FR" dirty="0" smtClean="0"/>
                  <a:t>CE, </a:t>
                </a:r>
                <a:r>
                  <a:rPr lang="fr-FR" dirty="0"/>
                  <a:t>et ce quelle que soit la variable sociodémographique prise en compte.</a:t>
                </a:r>
              </a:p>
              <a:p>
                <a:r>
                  <a:rPr lang="fr-FR" dirty="0"/>
                  <a:t>Les ménages se situant </a:t>
                </a:r>
                <a:r>
                  <a:rPr lang="fr-FR" dirty="0" smtClean="0"/>
                  <a:t>dans </a:t>
                </a:r>
                <a:r>
                  <a:rPr lang="fr-FR" dirty="0"/>
                  <a:t>la tranche supérieure </a:t>
                </a:r>
                <a:r>
                  <a:rPr lang="fr-FR" dirty="0" smtClean="0"/>
                  <a:t> de </a:t>
                </a:r>
                <a:r>
                  <a:rPr lang="fr-FR" b="1" u="sng" dirty="0" smtClean="0"/>
                  <a:t>revenu </a:t>
                </a:r>
                <a:r>
                  <a:rPr lang="fr-FR" dirty="0"/>
                  <a:t>ont des complémentarités entre les labels plus </a:t>
                </a:r>
                <a:r>
                  <a:rPr lang="fr-FR" dirty="0" smtClean="0"/>
                  <a:t>fortes. Leur </a:t>
                </a:r>
                <a:r>
                  <a:rPr lang="fr-FR" dirty="0"/>
                  <a:t>perception du label bio est plus « environnementale » que celle des autres </a:t>
                </a:r>
                <a:r>
                  <a:rPr lang="fr-FR" dirty="0"/>
                  <a:t>ménages (1.32</a:t>
                </a:r>
                <a:r>
                  <a:rPr lang="fr-FR" dirty="0" smtClean="0"/>
                  <a:t>). </a:t>
                </a:r>
                <a:r>
                  <a:rPr lang="fr-FR" dirty="0"/>
                  <a:t>La </a:t>
                </a:r>
                <a:r>
                  <a:rPr lang="fr-FR" b="1" u="sng" dirty="0"/>
                  <a:t>taille de la famille </a:t>
                </a:r>
                <a:r>
                  <a:rPr lang="fr-FR" dirty="0"/>
                  <a:t>n’influence pas la complémentarité entre le Bio et le </a:t>
                </a:r>
                <a:r>
                  <a:rPr lang="fr-FR" dirty="0" smtClean="0"/>
                  <a:t>CE ni </a:t>
                </a:r>
                <a:r>
                  <a:rPr lang="fr-FR" dirty="0"/>
                  <a:t>celle entre le Bio et le label qualité supérieure. Par contre, plus la taille du ménage augmente, moins l’achat de Bio est lié à une motivation santé</a:t>
                </a:r>
                <a:r>
                  <a:rPr lang="fr-FR" dirty="0" smtClean="0"/>
                  <a:t>.</a:t>
                </a:r>
              </a:p>
              <a:p>
                <a:r>
                  <a:rPr lang="fr-FR" dirty="0" smtClean="0"/>
                  <a:t> </a:t>
                </a:r>
                <a:r>
                  <a:rPr lang="fr-FR" b="1" u="sng" dirty="0"/>
                  <a:t>Le niveau d’éducation </a:t>
                </a:r>
                <a:r>
                  <a:rPr lang="fr-FR" dirty="0" smtClean="0"/>
                  <a:t>favorise </a:t>
                </a:r>
                <a:r>
                  <a:rPr lang="fr-FR" dirty="0"/>
                  <a:t>la perception du Bio comme un bien environnemental </a:t>
                </a:r>
                <a:r>
                  <a:rPr lang="fr-FR" dirty="0" smtClean="0"/>
                  <a:t>(1.41) et amoindrit </a:t>
                </a:r>
                <a:r>
                  <a:rPr lang="fr-FR" dirty="0"/>
                  <a:t>la dimension santé. </a:t>
                </a:r>
                <a:endParaRPr lang="fr-FR" dirty="0" smtClean="0"/>
              </a:p>
              <a:p>
                <a:r>
                  <a:rPr lang="fr-FR" dirty="0" smtClean="0"/>
                  <a:t>Les </a:t>
                </a:r>
                <a:r>
                  <a:rPr lang="fr-FR" b="1" u="sng" dirty="0" smtClean="0"/>
                  <a:t>grands acheteurs </a:t>
                </a:r>
                <a:r>
                  <a:rPr lang="fr-FR" b="1" u="sng" dirty="0"/>
                  <a:t>de Bio </a:t>
                </a:r>
                <a:r>
                  <a:rPr lang="fr-FR" dirty="0"/>
                  <a:t>associent plus fréquemment dans leur panier des produits </a:t>
                </a:r>
                <a:r>
                  <a:rPr lang="fr-FR" dirty="0" smtClean="0"/>
                  <a:t>CE que </a:t>
                </a:r>
                <a:r>
                  <a:rPr lang="fr-FR" dirty="0"/>
                  <a:t>les autres, démontrant bien ainsi un renforcement de la motivation altruiste du consommateur bio convaincu.</a:t>
                </a:r>
              </a:p>
              <a:p>
                <a:endParaRPr lang="fr-FR" dirty="0"/>
              </a:p>
            </p:txBody>
          </p:sp>
        </mc:Fallback>
      </mc:AlternateContent>
      <p:sp>
        <p:nvSpPr>
          <p:cNvPr id="4" name="Espace réservé du numéro de diapositive 3"/>
          <p:cNvSpPr>
            <a:spLocks noGrp="1"/>
          </p:cNvSpPr>
          <p:nvPr>
            <p:ph type="sldNum" sz="quarter" idx="10"/>
          </p:nvPr>
        </p:nvSpPr>
        <p:spPr/>
        <p:txBody>
          <a:bodyPr/>
          <a:lstStyle/>
          <a:p>
            <a:pPr>
              <a:defRPr/>
            </a:pPr>
            <a:fld id="{7E5BFFCF-EA16-4A36-900E-72B72C662B4C}" type="slidenum">
              <a:rPr lang="fr-FR" smtClean="0"/>
              <a:pPr>
                <a:defRPr/>
              </a:pPr>
              <a:t>17</a:t>
            </a:fld>
            <a:endParaRPr lang="fr-FR"/>
          </a:p>
        </p:txBody>
      </p:sp>
    </p:spTree>
    <p:extLst>
      <p:ext uri="{BB962C8B-B14F-4D97-AF65-F5344CB8AC3E}">
        <p14:creationId xmlns:p14="http://schemas.microsoft.com/office/powerpoint/2010/main" val="11880963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Picture 34" descr="mask_tse_1ok"/>
          <p:cNvPicPr>
            <a:picLocks noChangeAspect="1" noChangeArrowheads="1"/>
          </p:cNvPicPr>
          <p:nvPr userDrawn="1"/>
        </p:nvPicPr>
        <p:blipFill>
          <a:blip r:embed="rId2" cstate="print"/>
          <a:srcRect/>
          <a:stretch>
            <a:fillRect/>
          </a:stretch>
        </p:blipFill>
        <p:spPr bwMode="auto">
          <a:xfrm>
            <a:off x="-3175" y="0"/>
            <a:ext cx="10694988" cy="7561263"/>
          </a:xfrm>
          <a:prstGeom prst="rect">
            <a:avLst/>
          </a:prstGeom>
          <a:noFill/>
          <a:ln w="9525">
            <a:noFill/>
            <a:miter lim="800000"/>
            <a:headEnd/>
            <a:tailEnd/>
          </a:ln>
        </p:spPr>
      </p:pic>
      <p:sp>
        <p:nvSpPr>
          <p:cNvPr id="7193" name="Rectangle 25"/>
          <p:cNvSpPr>
            <a:spLocks noGrp="1" noChangeArrowheads="1"/>
          </p:cNvSpPr>
          <p:nvPr>
            <p:ph type="ctrTitle"/>
          </p:nvPr>
        </p:nvSpPr>
        <p:spPr>
          <a:xfrm>
            <a:off x="685800" y="3781425"/>
            <a:ext cx="9525000" cy="1227138"/>
          </a:xfrm>
        </p:spPr>
        <p:txBody>
          <a:bodyPr anchor="t"/>
          <a:lstStyle>
            <a:lvl1pPr>
              <a:defRPr sz="2500"/>
            </a:lvl1pPr>
          </a:lstStyle>
          <a:p>
            <a:r>
              <a:rPr lang="de-DE"/>
              <a:t>Cliquez et modifiez le titre</a:t>
            </a:r>
          </a:p>
        </p:txBody>
      </p:sp>
      <p:sp>
        <p:nvSpPr>
          <p:cNvPr id="7194" name="Rectangle 26"/>
          <p:cNvSpPr>
            <a:spLocks noGrp="1" noChangeArrowheads="1"/>
          </p:cNvSpPr>
          <p:nvPr>
            <p:ph type="subTitle" idx="1"/>
          </p:nvPr>
        </p:nvSpPr>
        <p:spPr>
          <a:xfrm>
            <a:off x="685800" y="2362200"/>
            <a:ext cx="9525000" cy="990600"/>
          </a:xfrm>
        </p:spPr>
        <p:txBody>
          <a:bodyPr/>
          <a:lstStyle>
            <a:lvl1pPr marL="0" indent="0">
              <a:spcBef>
                <a:spcPct val="20000"/>
              </a:spcBef>
              <a:buFont typeface="Wingdings" pitchFamily="2" charset="2"/>
              <a:buNone/>
              <a:defRPr sz="2000">
                <a:solidFill>
                  <a:schemeClr val="accent1"/>
                </a:solidFill>
              </a:defRPr>
            </a:lvl1pPr>
          </a:lstStyle>
          <a:p>
            <a:r>
              <a:rPr lang="de-DE"/>
              <a:t>Cliquez pour modifier le style des sous-titres du masque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pPr>
              <a:defRPr/>
            </a:pPr>
            <a:fld id="{708C945B-0952-4CC1-BDE9-480F1F4EC4A7}"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829550" y="152400"/>
            <a:ext cx="2381250" cy="6629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152400"/>
            <a:ext cx="6991350" cy="6629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pPr>
              <a:defRPr/>
            </a:pPr>
            <a:fld id="{5DCE4977-9454-4B88-9864-F2ACEBF8A39F}"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3"/>
          <p:cNvSpPr>
            <a:spLocks noGrp="1"/>
          </p:cNvSpPr>
          <p:nvPr>
            <p:ph type="sldNum" sz="quarter" idx="10"/>
          </p:nvPr>
        </p:nvSpPr>
        <p:spPr/>
        <p:txBody>
          <a:bodyPr/>
          <a:lstStyle>
            <a:lvl1pPr>
              <a:defRPr/>
            </a:lvl1pPr>
          </a:lstStyle>
          <a:p>
            <a:pPr>
              <a:defRPr/>
            </a:pPr>
            <a:fld id="{AE336B69-71C6-4BDA-BE5C-D8AFF7442448}"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85263" cy="15017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u numéro de diapositive 3"/>
          <p:cNvSpPr>
            <a:spLocks noGrp="1"/>
          </p:cNvSpPr>
          <p:nvPr>
            <p:ph type="sldNum" sz="quarter" idx="10"/>
          </p:nvPr>
        </p:nvSpPr>
        <p:spPr/>
        <p:txBody>
          <a:bodyPr/>
          <a:lstStyle>
            <a:lvl1pPr>
              <a:defRPr/>
            </a:lvl1pPr>
          </a:lstStyle>
          <a:p>
            <a:pPr>
              <a:defRPr/>
            </a:pPr>
            <a:fld id="{AFEE13AF-E3CD-4753-A4C1-5FC2279A953A}"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066800" y="2133600"/>
            <a:ext cx="4495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715000" y="2133600"/>
            <a:ext cx="4495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numéro de diapositive 4"/>
          <p:cNvSpPr>
            <a:spLocks noGrp="1"/>
          </p:cNvSpPr>
          <p:nvPr>
            <p:ph type="sldNum" sz="quarter" idx="10"/>
          </p:nvPr>
        </p:nvSpPr>
        <p:spPr/>
        <p:txBody>
          <a:bodyPr/>
          <a:lstStyle>
            <a:lvl1pPr>
              <a:defRPr/>
            </a:lvl1pPr>
          </a:lstStyle>
          <a:p>
            <a:pPr>
              <a:defRPr/>
            </a:pPr>
            <a:fld id="{3C875B85-FE71-4ADE-A517-0B80AB91C9DE}"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18662" cy="1260475"/>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p:cNvSpPr>
          <p:nvPr>
            <p:ph type="sldNum" sz="quarter" idx="10"/>
          </p:nvPr>
        </p:nvSpPr>
        <p:spPr/>
        <p:txBody>
          <a:bodyPr/>
          <a:lstStyle>
            <a:lvl1pPr>
              <a:defRPr/>
            </a:lvl1pPr>
          </a:lstStyle>
          <a:p>
            <a:pPr>
              <a:defRPr/>
            </a:pPr>
            <a:fld id="{39D0FE54-F9B1-471E-811E-B2FD9BA7786D}"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numéro de diapositive 2"/>
          <p:cNvSpPr>
            <a:spLocks noGrp="1"/>
          </p:cNvSpPr>
          <p:nvPr>
            <p:ph type="sldNum" sz="quarter" idx="10"/>
          </p:nvPr>
        </p:nvSpPr>
        <p:spPr/>
        <p:txBody>
          <a:bodyPr/>
          <a:lstStyle>
            <a:lvl1pPr>
              <a:defRPr/>
            </a:lvl1pPr>
          </a:lstStyle>
          <a:p>
            <a:pPr>
              <a:defRPr/>
            </a:pPr>
            <a:fld id="{E5DBBE04-9594-473A-924D-8DCB2C3646C7}"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lvl1pPr>
              <a:defRPr/>
            </a:lvl1pPr>
          </a:lstStyle>
          <a:p>
            <a:pPr>
              <a:defRPr/>
            </a:pPr>
            <a:fld id="{145BDFCD-E67C-46DE-9EED-7503CBCA6B59}"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6312" cy="1281113"/>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pPr>
              <a:defRPr/>
            </a:pPr>
            <a:fld id="{01EDE83F-6864-4AB5-8DF1-B4C9B3D6B4B6}" type="slidenum">
              <a:rPr lang="fr-FR"/>
              <a:pPr>
                <a:defRPr/>
              </a:pPr>
              <a:t>‹N°›</a:t>
            </a:fld>
            <a:endParaRPr lang="fr-FR">
              <a:solidFill>
                <a:schemeClr val="tx1"/>
              </a:solidFill>
              <a:latin typeface="Arial"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4313"/>
            <a:ext cx="6413500" cy="623887"/>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pPr>
              <a:defRPr/>
            </a:pPr>
            <a:fld id="{9CCE3A99-4D7D-4288-BBB5-813B28E411CE}" type="slidenum">
              <a:rPr lang="fr-FR"/>
              <a:pPr>
                <a:defRPr/>
              </a:pPr>
              <a:t>‹N°›</a:t>
            </a:fld>
            <a:endParaRPr lang="fr-FR">
              <a:solidFill>
                <a:schemeClr val="tx1"/>
              </a:solidFill>
              <a:latin typeface="Arial"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pic>
        <p:nvPicPr>
          <p:cNvPr id="1026" name="Picture 31" descr="mask_tse_2ok"/>
          <p:cNvPicPr>
            <a:picLocks noChangeAspect="1" noChangeArrowheads="1"/>
          </p:cNvPicPr>
          <p:nvPr userDrawn="1"/>
        </p:nvPicPr>
        <p:blipFill>
          <a:blip r:embed="rId13"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25"/>
          <p:cNvSpPr>
            <a:spLocks noGrp="1" noChangeArrowheads="1"/>
          </p:cNvSpPr>
          <p:nvPr>
            <p:ph type="title"/>
          </p:nvPr>
        </p:nvSpPr>
        <p:spPr bwMode="auto">
          <a:xfrm>
            <a:off x="685800" y="152400"/>
            <a:ext cx="9085263" cy="1260475"/>
          </a:xfrm>
          <a:prstGeom prst="rect">
            <a:avLst/>
          </a:prstGeom>
          <a:noFill/>
          <a:ln w="9525">
            <a:noFill/>
            <a:miter lim="800000"/>
            <a:headEnd/>
            <a:tailEnd/>
          </a:ln>
        </p:spPr>
        <p:txBody>
          <a:bodyPr vert="horz" wrap="square" lIns="99551" tIns="49775" rIns="99551" bIns="49775" numCol="1" anchor="ctr" anchorCtr="0" compatLnSpc="1">
            <a:prstTxWarp prst="textNoShape">
              <a:avLst/>
            </a:prstTxWarp>
          </a:bodyPr>
          <a:lstStyle/>
          <a:p>
            <a:pPr lvl="0"/>
            <a:r>
              <a:rPr lang="fr-FR" smtClean="0"/>
              <a:t>Cliquez et modifiez le titre</a:t>
            </a:r>
          </a:p>
        </p:txBody>
      </p:sp>
      <p:sp>
        <p:nvSpPr>
          <p:cNvPr id="1028" name="Rectangle 26"/>
          <p:cNvSpPr>
            <a:spLocks noGrp="1" noChangeArrowheads="1"/>
          </p:cNvSpPr>
          <p:nvPr>
            <p:ph type="body" idx="1"/>
          </p:nvPr>
        </p:nvSpPr>
        <p:spPr bwMode="auto">
          <a:xfrm>
            <a:off x="1066800" y="2133600"/>
            <a:ext cx="9144000" cy="4648200"/>
          </a:xfrm>
          <a:prstGeom prst="rect">
            <a:avLst/>
          </a:prstGeom>
          <a:noFill/>
          <a:ln w="9525">
            <a:noFill/>
            <a:miter lim="800000"/>
            <a:headEnd/>
            <a:tailEnd/>
          </a:ln>
        </p:spPr>
        <p:txBody>
          <a:bodyPr vert="horz" wrap="square" lIns="99551" tIns="49775" rIns="99551" bIns="49775"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173" name="Rectangle 29"/>
          <p:cNvSpPr>
            <a:spLocks noGrp="1" noChangeArrowheads="1"/>
          </p:cNvSpPr>
          <p:nvPr>
            <p:ph type="sldNum" sz="quarter" idx="4"/>
          </p:nvPr>
        </p:nvSpPr>
        <p:spPr bwMode="auto">
          <a:xfrm>
            <a:off x="9677400" y="6934200"/>
            <a:ext cx="817563" cy="3048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ctr">
              <a:spcBef>
                <a:spcPct val="50000"/>
              </a:spcBef>
              <a:defRPr sz="1500">
                <a:solidFill>
                  <a:schemeClr val="bg1"/>
                </a:solidFill>
                <a:latin typeface="Myriad-Medium"/>
                <a:ea typeface="ＭＳ Ｐゴシック"/>
                <a:cs typeface="ＭＳ Ｐゴシック"/>
              </a:defRPr>
            </a:lvl1pPr>
          </a:lstStyle>
          <a:p>
            <a:pPr>
              <a:defRPr/>
            </a:pPr>
            <a:fld id="{8D5CAAC4-E41E-4188-9561-D12ED956F9C5}"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540" r:id="rId1"/>
    <p:sldLayoutId id="2147484541" r:id="rId2"/>
    <p:sldLayoutId id="2147484542" r:id="rId3"/>
    <p:sldLayoutId id="2147484543" r:id="rId4"/>
    <p:sldLayoutId id="2147484544" r:id="rId5"/>
    <p:sldLayoutId id="2147484545" r:id="rId6"/>
    <p:sldLayoutId id="2147484546" r:id="rId7"/>
    <p:sldLayoutId id="2147484547" r:id="rId8"/>
    <p:sldLayoutId id="2147484548" r:id="rId9"/>
    <p:sldLayoutId id="2147484549" r:id="rId10"/>
    <p:sldLayoutId id="2147484550" r:id="rId11"/>
  </p:sldLayoutIdLst>
  <p:hf hdr="0" ftr="0" dt="0"/>
  <p:txStyles>
    <p:titleStyle>
      <a:lvl1pPr algn="l" defTabSz="995363" rtl="0" eaLnBrk="0" fontAlgn="base" hangingPunct="0">
        <a:spcBef>
          <a:spcPct val="0"/>
        </a:spcBef>
        <a:spcAft>
          <a:spcPct val="0"/>
        </a:spcAft>
        <a:defRPr sz="3600">
          <a:solidFill>
            <a:schemeClr val="tx2"/>
          </a:solidFill>
          <a:latin typeface="+mj-lt"/>
          <a:ea typeface="+mj-ea"/>
          <a:cs typeface="+mj-cs"/>
        </a:defRPr>
      </a:lvl1pPr>
      <a:lvl2pPr algn="l" defTabSz="995363" rtl="0" eaLnBrk="0" fontAlgn="base" hangingPunct="0">
        <a:spcBef>
          <a:spcPct val="0"/>
        </a:spcBef>
        <a:spcAft>
          <a:spcPct val="0"/>
        </a:spcAft>
        <a:defRPr sz="3600">
          <a:solidFill>
            <a:schemeClr val="tx2"/>
          </a:solidFill>
          <a:latin typeface="Myriad-Medium" pitchFamily="8" charset="0"/>
        </a:defRPr>
      </a:lvl2pPr>
      <a:lvl3pPr algn="l" defTabSz="995363" rtl="0" eaLnBrk="0" fontAlgn="base" hangingPunct="0">
        <a:spcBef>
          <a:spcPct val="0"/>
        </a:spcBef>
        <a:spcAft>
          <a:spcPct val="0"/>
        </a:spcAft>
        <a:defRPr sz="3600">
          <a:solidFill>
            <a:schemeClr val="tx2"/>
          </a:solidFill>
          <a:latin typeface="Myriad-Medium" pitchFamily="8" charset="0"/>
        </a:defRPr>
      </a:lvl3pPr>
      <a:lvl4pPr algn="l" defTabSz="995363" rtl="0" eaLnBrk="0" fontAlgn="base" hangingPunct="0">
        <a:spcBef>
          <a:spcPct val="0"/>
        </a:spcBef>
        <a:spcAft>
          <a:spcPct val="0"/>
        </a:spcAft>
        <a:defRPr sz="3600">
          <a:solidFill>
            <a:schemeClr val="tx2"/>
          </a:solidFill>
          <a:latin typeface="Myriad-Medium" pitchFamily="8" charset="0"/>
        </a:defRPr>
      </a:lvl4pPr>
      <a:lvl5pPr algn="l" defTabSz="995363" rtl="0" eaLnBrk="0" fontAlgn="base" hangingPunct="0">
        <a:spcBef>
          <a:spcPct val="0"/>
        </a:spcBef>
        <a:spcAft>
          <a:spcPct val="0"/>
        </a:spcAft>
        <a:defRPr sz="3600">
          <a:solidFill>
            <a:schemeClr val="tx2"/>
          </a:solidFill>
          <a:latin typeface="Myriad-Medium" pitchFamily="8" charset="0"/>
        </a:defRPr>
      </a:lvl5pPr>
      <a:lvl6pPr marL="457200" algn="l" defTabSz="995363" rtl="0" fontAlgn="base">
        <a:spcBef>
          <a:spcPct val="0"/>
        </a:spcBef>
        <a:spcAft>
          <a:spcPct val="0"/>
        </a:spcAft>
        <a:defRPr sz="3600">
          <a:solidFill>
            <a:schemeClr val="tx2"/>
          </a:solidFill>
          <a:latin typeface="Myriad-Medium" pitchFamily="8" charset="0"/>
        </a:defRPr>
      </a:lvl6pPr>
      <a:lvl7pPr marL="914400" algn="l" defTabSz="995363" rtl="0" fontAlgn="base">
        <a:spcBef>
          <a:spcPct val="0"/>
        </a:spcBef>
        <a:spcAft>
          <a:spcPct val="0"/>
        </a:spcAft>
        <a:defRPr sz="3600">
          <a:solidFill>
            <a:schemeClr val="tx2"/>
          </a:solidFill>
          <a:latin typeface="Myriad-Medium" pitchFamily="8" charset="0"/>
        </a:defRPr>
      </a:lvl7pPr>
      <a:lvl8pPr marL="1371600" algn="l" defTabSz="995363" rtl="0" fontAlgn="base">
        <a:spcBef>
          <a:spcPct val="0"/>
        </a:spcBef>
        <a:spcAft>
          <a:spcPct val="0"/>
        </a:spcAft>
        <a:defRPr sz="3600">
          <a:solidFill>
            <a:schemeClr val="tx2"/>
          </a:solidFill>
          <a:latin typeface="Myriad-Medium" pitchFamily="8" charset="0"/>
        </a:defRPr>
      </a:lvl8pPr>
      <a:lvl9pPr marL="1828800" algn="l" defTabSz="995363" rtl="0" fontAlgn="base">
        <a:spcBef>
          <a:spcPct val="0"/>
        </a:spcBef>
        <a:spcAft>
          <a:spcPct val="0"/>
        </a:spcAft>
        <a:defRPr sz="3600">
          <a:solidFill>
            <a:schemeClr val="tx2"/>
          </a:solidFill>
          <a:latin typeface="Myriad-Medium" pitchFamily="8" charset="0"/>
        </a:defRPr>
      </a:lvl9pPr>
    </p:titleStyle>
    <p:bodyStyle>
      <a:lvl1pPr marL="373063" indent="-373063" algn="l" defTabSz="995363" rtl="0" eaLnBrk="0" fontAlgn="base" hangingPunct="0">
        <a:spcBef>
          <a:spcPct val="120000"/>
        </a:spcBef>
        <a:spcAft>
          <a:spcPct val="0"/>
        </a:spcAft>
        <a:buClr>
          <a:schemeClr val="accent1"/>
        </a:buClr>
        <a:buFont typeface="Wingdings" pitchFamily="2" charset="2"/>
        <a:buBlip>
          <a:blip r:embed="rId14"/>
        </a:buBlip>
        <a:defRPr sz="2600">
          <a:solidFill>
            <a:schemeClr val="accent2"/>
          </a:solidFill>
          <a:latin typeface="+mn-lt"/>
          <a:ea typeface="+mn-ea"/>
          <a:cs typeface="+mn-cs"/>
        </a:defRPr>
      </a:lvl1pPr>
      <a:lvl2pPr marL="1050925" indent="-377825" algn="l" defTabSz="995363" rtl="0" eaLnBrk="0" fontAlgn="base" hangingPunct="0">
        <a:spcBef>
          <a:spcPct val="50000"/>
        </a:spcBef>
        <a:spcAft>
          <a:spcPct val="0"/>
        </a:spcAft>
        <a:buSzPct val="80000"/>
        <a:buBlip>
          <a:blip r:embed="rId15"/>
        </a:buBlip>
        <a:defRPr sz="2200">
          <a:solidFill>
            <a:schemeClr val="accent1"/>
          </a:solidFill>
          <a:latin typeface="+mn-lt"/>
        </a:defRPr>
      </a:lvl2pPr>
      <a:lvl3pPr marL="1490663" indent="-249238" algn="l" defTabSz="995363" rtl="0" eaLnBrk="0" fontAlgn="base" hangingPunct="0">
        <a:spcBef>
          <a:spcPct val="20000"/>
        </a:spcBef>
        <a:spcAft>
          <a:spcPct val="0"/>
        </a:spcAft>
        <a:buSzPct val="70000"/>
        <a:buBlip>
          <a:blip r:embed="rId15"/>
        </a:buBlip>
        <a:defRPr sz="2400">
          <a:solidFill>
            <a:schemeClr val="accent1"/>
          </a:solidFill>
          <a:latin typeface="+mn-lt"/>
        </a:defRPr>
      </a:lvl3pPr>
      <a:lvl4pPr marL="1928813" indent="-247650" algn="l" defTabSz="995363" rtl="0" eaLnBrk="0" fontAlgn="base" hangingPunct="0">
        <a:spcBef>
          <a:spcPct val="20000"/>
        </a:spcBef>
        <a:spcAft>
          <a:spcPct val="0"/>
        </a:spcAft>
        <a:buChar char="–"/>
        <a:defRPr sz="1600">
          <a:solidFill>
            <a:schemeClr val="accent1"/>
          </a:solidFill>
          <a:latin typeface="+mn-lt"/>
        </a:defRPr>
      </a:lvl4pPr>
      <a:lvl5pPr marL="2368550" indent="-249238" algn="l" defTabSz="995363" rtl="0" eaLnBrk="0" fontAlgn="base" hangingPunct="0">
        <a:spcBef>
          <a:spcPct val="20000"/>
        </a:spcBef>
        <a:spcAft>
          <a:spcPct val="0"/>
        </a:spcAft>
        <a:buChar char="»"/>
        <a:defRPr sz="1400">
          <a:solidFill>
            <a:schemeClr val="accent1"/>
          </a:solidFill>
          <a:latin typeface="+mn-lt"/>
        </a:defRPr>
      </a:lvl5pPr>
      <a:lvl6pPr marL="2825750" indent="-249238" algn="l" defTabSz="995363" rtl="0" fontAlgn="base">
        <a:spcBef>
          <a:spcPct val="20000"/>
        </a:spcBef>
        <a:spcAft>
          <a:spcPct val="0"/>
        </a:spcAft>
        <a:buChar char="»"/>
        <a:defRPr sz="1400">
          <a:solidFill>
            <a:schemeClr val="accent1"/>
          </a:solidFill>
          <a:latin typeface="+mn-lt"/>
        </a:defRPr>
      </a:lvl6pPr>
      <a:lvl7pPr marL="3282950" indent="-249238" algn="l" defTabSz="995363" rtl="0" fontAlgn="base">
        <a:spcBef>
          <a:spcPct val="20000"/>
        </a:spcBef>
        <a:spcAft>
          <a:spcPct val="0"/>
        </a:spcAft>
        <a:buChar char="»"/>
        <a:defRPr sz="1400">
          <a:solidFill>
            <a:schemeClr val="accent1"/>
          </a:solidFill>
          <a:latin typeface="+mn-lt"/>
        </a:defRPr>
      </a:lvl7pPr>
      <a:lvl8pPr marL="3740150" indent="-249238" algn="l" defTabSz="995363" rtl="0" fontAlgn="base">
        <a:spcBef>
          <a:spcPct val="20000"/>
        </a:spcBef>
        <a:spcAft>
          <a:spcPct val="0"/>
        </a:spcAft>
        <a:buChar char="»"/>
        <a:defRPr sz="1400">
          <a:solidFill>
            <a:schemeClr val="accent1"/>
          </a:solidFill>
          <a:latin typeface="+mn-lt"/>
        </a:defRPr>
      </a:lvl8pPr>
      <a:lvl9pPr marL="4197350" indent="-249238" algn="l" defTabSz="995363" rtl="0" fontAlgn="base">
        <a:spcBef>
          <a:spcPct val="20000"/>
        </a:spcBef>
        <a:spcAft>
          <a:spcPct val="0"/>
        </a:spcAft>
        <a:buChar char="»"/>
        <a:defRPr sz="1400">
          <a:solidFill>
            <a:schemeClr val="accent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7"/>
          <p:cNvSpPr>
            <a:spLocks noGrp="1"/>
          </p:cNvSpPr>
          <p:nvPr>
            <p:ph type="ctrTitle"/>
          </p:nvPr>
        </p:nvSpPr>
        <p:spPr>
          <a:xfrm>
            <a:off x="842963" y="4281488"/>
            <a:ext cx="9525000" cy="1227137"/>
          </a:xfrm>
        </p:spPr>
        <p:txBody>
          <a:bodyPr/>
          <a:lstStyle/>
          <a:p>
            <a:pPr algn="ctr"/>
            <a:r>
              <a:rPr lang="fr-FR" sz="2400" dirty="0" smtClean="0"/>
              <a:t>Fabian Bergès</a:t>
            </a:r>
            <a:br>
              <a:rPr lang="fr-FR" sz="2400" dirty="0" smtClean="0"/>
            </a:br>
            <a:r>
              <a:rPr lang="fr-FR" sz="2400" dirty="0" smtClean="0"/>
              <a:t>Sylvette Monier-Dilhan</a:t>
            </a:r>
            <a:br>
              <a:rPr lang="fr-FR" sz="2400" dirty="0" smtClean="0"/>
            </a:br>
            <a:endParaRPr lang="fr-FR" dirty="0" smtClean="0"/>
          </a:p>
        </p:txBody>
      </p:sp>
      <p:sp>
        <p:nvSpPr>
          <p:cNvPr id="13315" name="Text Box 13"/>
          <p:cNvSpPr>
            <a:spLocks noGrp="1" noChangeArrowheads="1"/>
          </p:cNvSpPr>
          <p:nvPr>
            <p:ph type="subTitle" idx="1"/>
          </p:nvPr>
        </p:nvSpPr>
        <p:spPr>
          <a:xfrm>
            <a:off x="736600" y="3133725"/>
            <a:ext cx="9731375" cy="967081"/>
          </a:xfrm>
          <a:noFill/>
        </p:spPr>
        <p:txBody>
          <a:bodyPr lIns="104287" tIns="52144" rIns="104287" bIns="52144">
            <a:spAutoFit/>
          </a:bodyPr>
          <a:lstStyle/>
          <a:p>
            <a:pPr algn="ctr"/>
            <a:r>
              <a:rPr lang="fr-FR" sz="2800" b="1" dirty="0"/>
              <a:t>La consommation de produits biologiques :</a:t>
            </a:r>
            <a:br>
              <a:rPr lang="fr-FR" sz="2800" b="1" dirty="0"/>
            </a:br>
            <a:r>
              <a:rPr lang="fr-FR" sz="2800" b="1" dirty="0" smtClean="0"/>
              <a:t>une motivation </a:t>
            </a:r>
            <a:r>
              <a:rPr lang="fr-FR" sz="2800" b="1" dirty="0"/>
              <a:t>altruiste ou égoïste ?</a:t>
            </a:r>
            <a:endParaRPr lang="fr-FR" sz="2800" dirty="0"/>
          </a:p>
        </p:txBody>
      </p:sp>
      <p:pic>
        <p:nvPicPr>
          <p:cNvPr id="4" name="Picture 16" descr="logo inr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080623" y="181025"/>
            <a:ext cx="2317623" cy="1154241"/>
          </a:xfrm>
          <a:prstGeom prst="rect">
            <a:avLst/>
          </a:prstGeom>
          <a:noFill/>
          <a:ln w="9525" algn="in">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9783" y="181025"/>
            <a:ext cx="9085263" cy="1260475"/>
          </a:xfrm>
        </p:spPr>
        <p:txBody>
          <a:bodyPr/>
          <a:lstStyle/>
          <a:p>
            <a:r>
              <a:rPr lang="fr-FR" dirty="0"/>
              <a:t>Statistiques descriptives </a:t>
            </a:r>
            <a:r>
              <a:rPr lang="fr-FR" dirty="0" smtClean="0"/>
              <a:t> des biens</a:t>
            </a:r>
            <a:br>
              <a:rPr lang="fr-FR" dirty="0" smtClean="0"/>
            </a:br>
            <a:r>
              <a:rPr lang="fr-FR" dirty="0" smtClean="0"/>
              <a:t>(2009)</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673487267"/>
              </p:ext>
            </p:extLst>
          </p:nvPr>
        </p:nvGraphicFramePr>
        <p:xfrm>
          <a:off x="1023839" y="2125240"/>
          <a:ext cx="9000999" cy="4392488"/>
        </p:xfrm>
        <a:graphic>
          <a:graphicData uri="http://schemas.openxmlformats.org/drawingml/2006/table">
            <a:tbl>
              <a:tblPr firstRow="1" firstCol="1" bandRow="1">
                <a:tableStyleId>{5C22544A-7EE6-4342-B048-85BDC9FD1C3A}</a:tableStyleId>
              </a:tblPr>
              <a:tblGrid>
                <a:gridCol w="1325563"/>
                <a:gridCol w="1977258"/>
                <a:gridCol w="933595"/>
                <a:gridCol w="1089591"/>
                <a:gridCol w="1281219"/>
                <a:gridCol w="1281219"/>
                <a:gridCol w="1112554"/>
              </a:tblGrid>
              <a:tr h="947176">
                <a:tc rowSpan="2">
                  <a:txBody>
                    <a:bodyPr/>
                    <a:lstStyle/>
                    <a:p>
                      <a:pPr algn="ctr">
                        <a:lnSpc>
                          <a:spcPct val="115000"/>
                        </a:lnSpc>
                        <a:spcAft>
                          <a:spcPts val="1000"/>
                        </a:spcAft>
                      </a:pPr>
                      <a:r>
                        <a:rPr lang="fr-FR" sz="1200" dirty="0">
                          <a:effectLst/>
                        </a:rPr>
                        <a:t> </a:t>
                      </a:r>
                      <a:endParaRPr lang="fr-FR" sz="1100" dirty="0">
                        <a:effectLst/>
                        <a:latin typeface="Calibri"/>
                        <a:ea typeface="Calibri"/>
                        <a:cs typeface="Times New Roman"/>
                      </a:endParaRPr>
                    </a:p>
                  </a:txBody>
                  <a:tcPr marL="68580" marR="68580" marT="0" marB="0" anchor="ctr"/>
                </a:tc>
                <a:tc rowSpan="2">
                  <a:txBody>
                    <a:bodyPr/>
                    <a:lstStyle/>
                    <a:p>
                      <a:pPr algn="ctr">
                        <a:lnSpc>
                          <a:spcPct val="115000"/>
                        </a:lnSpc>
                        <a:spcAft>
                          <a:spcPts val="1000"/>
                        </a:spcAft>
                      </a:pPr>
                      <a:r>
                        <a:rPr lang="fr-FR" sz="1200">
                          <a:effectLst/>
                        </a:rPr>
                        <a:t>Alternative</a:t>
                      </a:r>
                      <a:br>
                        <a:rPr lang="fr-FR" sz="1200">
                          <a:effectLst/>
                        </a:rPr>
                      </a:br>
                      <a:r>
                        <a:rPr lang="fr-FR" sz="1200">
                          <a:effectLst/>
                        </a:rPr>
                        <a:t>à la version conventionnelle</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Part de marché de la version labellisée (%)</a:t>
                      </a:r>
                      <a:endParaRPr lang="fr-FR" sz="1100">
                        <a:effectLst/>
                        <a:latin typeface="Calibri"/>
                        <a:ea typeface="Calibri"/>
                        <a:cs typeface="Times New Roman"/>
                      </a:endParaRPr>
                    </a:p>
                  </a:txBody>
                  <a:tcPr marL="68580" marR="68580" marT="0" marB="0" anchor="ctr"/>
                </a:tc>
                <a:tc hMerge="1">
                  <a:txBody>
                    <a:bodyPr/>
                    <a:lstStyle/>
                    <a:p>
                      <a:endParaRPr lang="fr-FR"/>
                    </a:p>
                  </a:txBody>
                  <a:tcPr/>
                </a:tc>
                <a:tc gridSpan="3">
                  <a:txBody>
                    <a:bodyPr/>
                    <a:lstStyle/>
                    <a:p>
                      <a:pPr algn="ctr">
                        <a:lnSpc>
                          <a:spcPct val="115000"/>
                        </a:lnSpc>
                        <a:spcAft>
                          <a:spcPts val="1000"/>
                        </a:spcAft>
                      </a:pPr>
                      <a:endParaRPr lang="fr-FR" sz="1200" dirty="0" smtClean="0">
                        <a:effectLst/>
                      </a:endParaRPr>
                    </a:p>
                    <a:p>
                      <a:pPr algn="ctr">
                        <a:lnSpc>
                          <a:spcPct val="115000"/>
                        </a:lnSpc>
                        <a:spcAft>
                          <a:spcPts val="1000"/>
                        </a:spcAft>
                      </a:pPr>
                      <a:r>
                        <a:rPr lang="fr-FR" sz="1200" dirty="0" smtClean="0">
                          <a:effectLst/>
                        </a:rPr>
                        <a:t>Prix </a:t>
                      </a:r>
                      <a:r>
                        <a:rPr lang="fr-FR" sz="1200" dirty="0">
                          <a:effectLst/>
                        </a:rPr>
                        <a:t>unitaire moyen en €</a:t>
                      </a:r>
                      <a:br>
                        <a:rPr lang="fr-FR" sz="1200" dirty="0">
                          <a:effectLst/>
                        </a:rPr>
                      </a:br>
                      <a:r>
                        <a:rPr lang="fr-FR" sz="1200" dirty="0">
                          <a:effectLst/>
                        </a:rPr>
                        <a:t>(écart-type)</a:t>
                      </a:r>
                      <a:endParaRPr lang="fr-FR" sz="1100" dirty="0">
                        <a:effectLst/>
                        <a:latin typeface="Calibri"/>
                        <a:ea typeface="Calibri"/>
                        <a:cs typeface="Times New Roman"/>
                      </a:endParaRPr>
                    </a:p>
                  </a:txBody>
                  <a:tcPr marL="68580" marR="68580" marT="0" marB="0"/>
                </a:tc>
                <a:tc hMerge="1">
                  <a:txBody>
                    <a:bodyPr/>
                    <a:lstStyle/>
                    <a:p>
                      <a:endParaRPr lang="fr-FR"/>
                    </a:p>
                  </a:txBody>
                  <a:tcPr/>
                </a:tc>
                <a:tc hMerge="1">
                  <a:txBody>
                    <a:bodyPr/>
                    <a:lstStyle/>
                    <a:p>
                      <a:endParaRPr lang="fr-FR"/>
                    </a:p>
                  </a:txBody>
                  <a:tcPr/>
                </a:tc>
              </a:tr>
              <a:tr h="947176">
                <a:tc vMerge="1">
                  <a:txBody>
                    <a:bodyPr/>
                    <a:lstStyle/>
                    <a:p>
                      <a:endParaRPr lang="fr-FR"/>
                    </a:p>
                  </a:txBody>
                  <a:tcPr/>
                </a:tc>
                <a:tc vMerge="1">
                  <a:txBody>
                    <a:bodyPr/>
                    <a:lstStyle/>
                    <a:p>
                      <a:endParaRPr lang="fr-FR"/>
                    </a:p>
                  </a:txBody>
                  <a:tcPr/>
                </a:tc>
                <a:tc>
                  <a:txBody>
                    <a:bodyPr/>
                    <a:lstStyle/>
                    <a:p>
                      <a:pPr algn="ctr">
                        <a:lnSpc>
                          <a:spcPct val="115000"/>
                        </a:lnSpc>
                        <a:spcAft>
                          <a:spcPts val="0"/>
                        </a:spcAft>
                      </a:pPr>
                      <a:r>
                        <a:rPr lang="fr-FR" sz="1200">
                          <a:effectLst/>
                        </a:rPr>
                        <a:t>Valeur</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Volume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Unité de mesure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Produit conventionnel</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Produit labellisé</a:t>
                      </a:r>
                      <a:endParaRPr lang="fr-FR" sz="1100">
                        <a:effectLst/>
                        <a:latin typeface="Calibri"/>
                        <a:ea typeface="Calibri"/>
                        <a:cs typeface="Times New Roman"/>
                      </a:endParaRPr>
                    </a:p>
                  </a:txBody>
                  <a:tcPr marL="68580" marR="68580" marT="0" marB="0" anchor="ctr"/>
                </a:tc>
              </a:tr>
              <a:tr h="624534">
                <a:tc>
                  <a:txBody>
                    <a:bodyPr/>
                    <a:lstStyle/>
                    <a:p>
                      <a:pPr algn="ctr">
                        <a:lnSpc>
                          <a:spcPct val="115000"/>
                        </a:lnSpc>
                        <a:spcAft>
                          <a:spcPts val="0"/>
                        </a:spcAft>
                      </a:pPr>
                      <a:r>
                        <a:rPr lang="fr-FR" sz="1200">
                          <a:effectLst/>
                        </a:rPr>
                        <a:t>Œufs </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Agriculture Biologique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7.30</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6.20</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6 œufs</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1.26</a:t>
                      </a:r>
                      <a:br>
                        <a:rPr lang="fr-FR" sz="1200">
                          <a:effectLst/>
                        </a:rPr>
                      </a:br>
                      <a:r>
                        <a:rPr lang="fr-FR" sz="1200">
                          <a:effectLst/>
                        </a:rPr>
                        <a:t>(0.44)</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2.7</a:t>
                      </a:r>
                      <a:br>
                        <a:rPr lang="fr-FR" sz="1200">
                          <a:effectLst/>
                        </a:rPr>
                      </a:br>
                      <a:r>
                        <a:rPr lang="fr-FR" sz="1200">
                          <a:effectLst/>
                        </a:rPr>
                        <a:t>(0.60)</a:t>
                      </a:r>
                      <a:endParaRPr lang="fr-FR" sz="1100">
                        <a:effectLst/>
                        <a:latin typeface="Calibri"/>
                        <a:ea typeface="Calibri"/>
                        <a:cs typeface="Times New Roman"/>
                      </a:endParaRPr>
                    </a:p>
                  </a:txBody>
                  <a:tcPr marL="68580" marR="68580" marT="0" marB="0" anchor="ctr"/>
                </a:tc>
              </a:tr>
              <a:tr h="624534">
                <a:tc>
                  <a:txBody>
                    <a:bodyPr/>
                    <a:lstStyle/>
                    <a:p>
                      <a:pPr algn="ctr">
                        <a:lnSpc>
                          <a:spcPct val="115000"/>
                        </a:lnSpc>
                        <a:spcAft>
                          <a:spcPts val="0"/>
                        </a:spcAft>
                      </a:pPr>
                      <a:r>
                        <a:rPr lang="fr-FR" sz="1200">
                          <a:effectLst/>
                        </a:rPr>
                        <a:t>Café</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Commerce Équitable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4.40</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4.18</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 kg</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10.96</a:t>
                      </a:r>
                      <a:br>
                        <a:rPr lang="fr-FR" sz="1200">
                          <a:effectLst/>
                        </a:rPr>
                      </a:br>
                      <a:r>
                        <a:rPr lang="fr-FR" sz="1200">
                          <a:effectLst/>
                        </a:rPr>
                        <a:t>(0.61)</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13.38</a:t>
                      </a:r>
                      <a:br>
                        <a:rPr lang="fr-FR" sz="1200">
                          <a:effectLst/>
                        </a:rPr>
                      </a:br>
                      <a:r>
                        <a:rPr lang="fr-FR" sz="1200">
                          <a:effectLst/>
                        </a:rPr>
                        <a:t>(0.57)</a:t>
                      </a:r>
                      <a:endParaRPr lang="fr-FR" sz="1100">
                        <a:effectLst/>
                        <a:latin typeface="Calibri"/>
                        <a:ea typeface="Calibri"/>
                        <a:cs typeface="Times New Roman"/>
                      </a:endParaRPr>
                    </a:p>
                  </a:txBody>
                  <a:tcPr marL="68580" marR="68580" marT="0" marB="0" anchor="ctr"/>
                </a:tc>
              </a:tr>
              <a:tr h="624534">
                <a:tc>
                  <a:txBody>
                    <a:bodyPr/>
                    <a:lstStyle/>
                    <a:p>
                      <a:pPr algn="ctr">
                        <a:lnSpc>
                          <a:spcPct val="115000"/>
                        </a:lnSpc>
                        <a:spcAft>
                          <a:spcPts val="0"/>
                        </a:spcAft>
                      </a:pPr>
                      <a:r>
                        <a:rPr lang="fr-FR" sz="1200">
                          <a:effectLst/>
                        </a:rPr>
                        <a:t>Margarine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Riche en </a:t>
                      </a:r>
                      <a:r>
                        <a:rPr lang="fr-FR" sz="1200">
                          <a:effectLst/>
                          <a:sym typeface="Symbol"/>
                        </a:rPr>
                        <a:t></a:t>
                      </a:r>
                      <a:r>
                        <a:rPr lang="fr-FR" sz="1200">
                          <a:effectLst/>
                        </a:rPr>
                        <a:t> 3-6 </a:t>
                      </a:r>
                      <a:endParaRPr lang="fr-FR" sz="1100">
                        <a:effectLst/>
                      </a:endParaRPr>
                    </a:p>
                    <a:p>
                      <a:pPr algn="ctr">
                        <a:lnSpc>
                          <a:spcPct val="115000"/>
                        </a:lnSpc>
                        <a:spcAft>
                          <a:spcPts val="0"/>
                        </a:spcAft>
                      </a:pPr>
                      <a:r>
                        <a:rPr lang="fr-FR" sz="1200">
                          <a:effectLst/>
                        </a:rPr>
                        <a:t>(Santé)</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52.85</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49.91</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 kg</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3.21</a:t>
                      </a:r>
                      <a:br>
                        <a:rPr lang="fr-FR" sz="1200">
                          <a:effectLst/>
                        </a:rPr>
                      </a:br>
                      <a:r>
                        <a:rPr lang="fr-FR" sz="1200">
                          <a:effectLst/>
                        </a:rPr>
                        <a:t>(1.48)</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5.40</a:t>
                      </a:r>
                      <a:br>
                        <a:rPr lang="fr-FR" sz="1200">
                          <a:effectLst/>
                        </a:rPr>
                      </a:br>
                      <a:r>
                        <a:rPr lang="fr-FR" sz="1200">
                          <a:effectLst/>
                        </a:rPr>
                        <a:t>(1.82)</a:t>
                      </a:r>
                      <a:endParaRPr lang="fr-FR" sz="1100">
                        <a:effectLst/>
                        <a:latin typeface="Calibri"/>
                        <a:ea typeface="Calibri"/>
                        <a:cs typeface="Times New Roman"/>
                      </a:endParaRPr>
                    </a:p>
                  </a:txBody>
                  <a:tcPr marL="68580" marR="68580" marT="0" marB="0" anchor="ctr"/>
                </a:tc>
              </a:tr>
              <a:tr h="624534">
                <a:tc>
                  <a:txBody>
                    <a:bodyPr/>
                    <a:lstStyle/>
                    <a:p>
                      <a:pPr algn="ctr">
                        <a:lnSpc>
                          <a:spcPct val="115000"/>
                        </a:lnSpc>
                        <a:spcAft>
                          <a:spcPts val="0"/>
                        </a:spcAft>
                      </a:pPr>
                      <a:r>
                        <a:rPr lang="fr-FR" sz="1200">
                          <a:effectLst/>
                        </a:rPr>
                        <a:t>Jambon blanc</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Qualité Supérieure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11.07</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10.17</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 kg</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11.00</a:t>
                      </a:r>
                      <a:br>
                        <a:rPr lang="fr-FR" sz="1200">
                          <a:effectLst/>
                        </a:rPr>
                      </a:br>
                      <a:r>
                        <a:rPr lang="fr-FR" sz="1200">
                          <a:effectLst/>
                        </a:rPr>
                        <a:t>(0.33)</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15.09</a:t>
                      </a:r>
                      <a:br>
                        <a:rPr lang="fr-FR" sz="1200" dirty="0">
                          <a:effectLst/>
                        </a:rPr>
                      </a:br>
                      <a:r>
                        <a:rPr lang="fr-FR" sz="1200" dirty="0">
                          <a:effectLst/>
                        </a:rPr>
                        <a:t>(0.46)</a:t>
                      </a:r>
                      <a:endParaRPr lang="fr-FR" sz="1100" dirty="0">
                        <a:effectLst/>
                        <a:latin typeface="Calibri"/>
                        <a:ea typeface="Calibri"/>
                        <a:cs typeface="Times New Roman"/>
                      </a:endParaRPr>
                    </a:p>
                  </a:txBody>
                  <a:tcPr marL="68580" marR="68580" marT="0" marB="0" anchor="ctr"/>
                </a:tc>
              </a:tr>
            </a:tbl>
          </a:graphicData>
        </a:graphic>
      </p:graphicFrame>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10</a:t>
            </a:fld>
            <a:endParaRPr lang="fr-FR">
              <a:solidFill>
                <a:schemeClr val="tx1"/>
              </a:solidFill>
              <a:latin typeface="Arial" pitchFamily="34" charset="0"/>
            </a:endParaRPr>
          </a:p>
        </p:txBody>
      </p:sp>
    </p:spTree>
    <p:extLst>
      <p:ext uri="{BB962C8B-B14F-4D97-AF65-F5344CB8AC3E}">
        <p14:creationId xmlns:p14="http://schemas.microsoft.com/office/powerpoint/2010/main" val="2757382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modèle</a:t>
            </a:r>
            <a:endParaRPr lang="fr-FR" dirty="0"/>
          </a:p>
        </p:txBody>
      </p:sp>
      <mc:AlternateContent xmlns:mc="http://schemas.openxmlformats.org/markup-compatibility/2006">
        <mc:Choice xmlns:a14="http://schemas.microsoft.com/office/drawing/2010/main" Requires="a14">
          <p:sp>
            <p:nvSpPr>
              <p:cNvPr id="3" name="Espace réservé du contenu 2"/>
              <p:cNvSpPr>
                <a:spLocks noGrp="1"/>
              </p:cNvSpPr>
              <p:nvPr>
                <p:ph idx="1"/>
              </p:nvPr>
            </p:nvSpPr>
            <p:spPr>
              <a:xfrm>
                <a:off x="663799" y="1621185"/>
                <a:ext cx="9547001" cy="5400600"/>
              </a:xfrm>
            </p:spPr>
            <p:txBody>
              <a:bodyPr/>
              <a:lstStyle/>
              <a:p>
                <a:r>
                  <a:rPr lang="fr-FR" dirty="0" smtClean="0">
                    <a:solidFill>
                      <a:schemeClr val="tx1"/>
                    </a:solidFill>
                  </a:rPr>
                  <a:t>De la probabilité d’acheter un bien</a:t>
                </a:r>
              </a:p>
              <a:p>
                <a:pPr marL="0" indent="0">
                  <a:buNone/>
                </a:pPr>
                <a14:m>
                  <m:oMathPara xmlns:m="http://schemas.openxmlformats.org/officeDocument/2006/math">
                    <m:oMathParaPr>
                      <m:jc m:val="centerGroup"/>
                    </m:oMathParaPr>
                    <m:oMath xmlns:m="http://schemas.openxmlformats.org/officeDocument/2006/math">
                      <m:r>
                        <a:rPr lang="fr-FR" sz="2400" i="1">
                          <a:solidFill>
                            <a:schemeClr val="tx1"/>
                          </a:solidFill>
                          <a:latin typeface="Cambria Math"/>
                        </a:rPr>
                        <m:t>𝑃</m:t>
                      </m:r>
                      <m:d>
                        <m:dPr>
                          <m:ctrlPr>
                            <a:rPr lang="fr-FR" sz="2400" i="1">
                              <a:solidFill>
                                <a:schemeClr val="tx1"/>
                              </a:solidFill>
                              <a:latin typeface="Cambria Math"/>
                            </a:rPr>
                          </m:ctrlPr>
                        </m:dPr>
                        <m:e>
                          <m:r>
                            <a:rPr lang="fr-FR" sz="2400" i="1">
                              <a:solidFill>
                                <a:schemeClr val="tx1"/>
                              </a:solidFill>
                              <a:latin typeface="Cambria Math"/>
                            </a:rPr>
                            <m:t>𝐼</m:t>
                          </m:r>
                          <m:d>
                            <m:dPr>
                              <m:ctrlPr>
                                <a:rPr lang="fr-FR" sz="2400" i="1">
                                  <a:solidFill>
                                    <a:schemeClr val="tx1"/>
                                  </a:solidFill>
                                  <a:latin typeface="Cambria Math"/>
                                </a:rPr>
                              </m:ctrlPr>
                            </m:dPr>
                            <m:e>
                              <m:r>
                                <a:rPr lang="fr-FR" sz="2400" i="1">
                                  <a:solidFill>
                                    <a:schemeClr val="tx1"/>
                                  </a:solidFill>
                                  <a:latin typeface="Cambria Math"/>
                                </a:rPr>
                                <m:t>𝑖</m:t>
                              </m:r>
                              <m:r>
                                <a:rPr lang="en-US" sz="2400" i="1">
                                  <a:solidFill>
                                    <a:schemeClr val="tx1"/>
                                  </a:solidFill>
                                  <a:latin typeface="Cambria Math"/>
                                </a:rPr>
                                <m:t>,</m:t>
                              </m:r>
                              <m:r>
                                <a:rPr lang="fr-FR" sz="2400" i="1">
                                  <a:solidFill>
                                    <a:schemeClr val="tx1"/>
                                  </a:solidFill>
                                  <a:latin typeface="Cambria Math"/>
                                </a:rPr>
                                <m:t>𝑘</m:t>
                              </m:r>
                            </m:e>
                          </m:d>
                          <m:r>
                            <a:rPr lang="en-US" sz="2400" i="1">
                              <a:solidFill>
                                <a:schemeClr val="tx1"/>
                              </a:solidFill>
                              <a:latin typeface="Cambria Math"/>
                            </a:rPr>
                            <m:t>=1|</m:t>
                          </m:r>
                          <m:r>
                            <a:rPr lang="fr-FR" sz="2400" i="1">
                              <a:solidFill>
                                <a:schemeClr val="tx1"/>
                              </a:solidFill>
                              <a:latin typeface="Cambria Math"/>
                            </a:rPr>
                            <m:t>𝐼</m:t>
                          </m:r>
                          <m:d>
                            <m:dPr>
                              <m:ctrlPr>
                                <a:rPr lang="fr-FR" sz="2400" i="1">
                                  <a:solidFill>
                                    <a:schemeClr val="tx1"/>
                                  </a:solidFill>
                                  <a:latin typeface="Cambria Math"/>
                                </a:rPr>
                              </m:ctrlPr>
                            </m:dPr>
                            <m:e>
                              <m:r>
                                <a:rPr lang="fr-FR" sz="2400" i="1">
                                  <a:solidFill>
                                    <a:schemeClr val="tx1"/>
                                  </a:solidFill>
                                  <a:latin typeface="Cambria Math"/>
                                </a:rPr>
                                <m:t>𝑗</m:t>
                              </m:r>
                              <m:r>
                                <a:rPr lang="en-US" sz="2400" i="1">
                                  <a:solidFill>
                                    <a:schemeClr val="tx1"/>
                                  </a:solidFill>
                                  <a:latin typeface="Cambria Math"/>
                                </a:rPr>
                                <m:t>,</m:t>
                              </m:r>
                              <m:r>
                                <a:rPr lang="fr-FR" sz="2400" i="1">
                                  <a:solidFill>
                                    <a:schemeClr val="tx1"/>
                                  </a:solidFill>
                                  <a:latin typeface="Cambria Math"/>
                                </a:rPr>
                                <m:t>𝑘</m:t>
                              </m:r>
                            </m:e>
                          </m:d>
                          <m:r>
                            <m:rPr>
                              <m:nor/>
                            </m:rPr>
                            <a:rPr lang="en-US" sz="2400">
                              <a:solidFill>
                                <a:schemeClr val="tx1"/>
                              </a:solidFill>
                            </a:rPr>
                            <m:t> </m:t>
                          </m:r>
                          <m:r>
                            <m:rPr>
                              <m:nor/>
                            </m:rPr>
                            <a:rPr lang="en-US" sz="2400">
                              <a:solidFill>
                                <a:schemeClr val="tx1"/>
                              </a:solidFill>
                            </a:rPr>
                            <m:t>for</m:t>
                          </m:r>
                          <m:r>
                            <m:rPr>
                              <m:nor/>
                            </m:rPr>
                            <a:rPr lang="en-US" sz="2400">
                              <a:solidFill>
                                <a:schemeClr val="tx1"/>
                              </a:solidFill>
                            </a:rPr>
                            <m:t> </m:t>
                          </m:r>
                          <m:r>
                            <a:rPr lang="fr-FR" sz="2400" i="1">
                              <a:solidFill>
                                <a:schemeClr val="tx1"/>
                              </a:solidFill>
                              <a:latin typeface="Cambria Math"/>
                            </a:rPr>
                            <m:t>𝑗</m:t>
                          </m:r>
                          <m:r>
                            <a:rPr lang="en-US" sz="2400" i="1">
                              <a:solidFill>
                                <a:schemeClr val="tx1"/>
                              </a:solidFill>
                              <a:latin typeface="Cambria Math"/>
                            </a:rPr>
                            <m:t>≠</m:t>
                          </m:r>
                          <m:r>
                            <a:rPr lang="fr-FR" sz="2400" i="1">
                              <a:solidFill>
                                <a:schemeClr val="tx1"/>
                              </a:solidFill>
                              <a:latin typeface="Cambria Math"/>
                            </a:rPr>
                            <m:t>𝑖</m:t>
                          </m:r>
                        </m:e>
                      </m:d>
                      <m:r>
                        <a:rPr lang="en-US" sz="2400" i="1">
                          <a:solidFill>
                            <a:schemeClr val="tx1"/>
                          </a:solidFill>
                          <a:latin typeface="Cambria Math"/>
                        </a:rPr>
                        <m:t>=</m:t>
                      </m:r>
                      <m:f>
                        <m:fPr>
                          <m:ctrlPr>
                            <a:rPr lang="fr-FR" sz="2400" i="1">
                              <a:solidFill>
                                <a:schemeClr val="tx1"/>
                              </a:solidFill>
                              <a:latin typeface="Cambria Math"/>
                            </a:rPr>
                          </m:ctrlPr>
                        </m:fPr>
                        <m:num>
                          <m:r>
                            <a:rPr lang="en-US" sz="2400" i="1">
                              <a:solidFill>
                                <a:schemeClr val="tx1"/>
                              </a:solidFill>
                              <a:latin typeface="Cambria Math"/>
                            </a:rPr>
                            <m:t>1</m:t>
                          </m:r>
                        </m:num>
                        <m:den>
                          <m:r>
                            <a:rPr lang="en-US" sz="2400" i="1">
                              <a:solidFill>
                                <a:schemeClr val="tx1"/>
                              </a:solidFill>
                              <a:latin typeface="Cambria Math"/>
                            </a:rPr>
                            <m:t>1+</m:t>
                          </m:r>
                          <m:sSup>
                            <m:sSupPr>
                              <m:ctrlPr>
                                <a:rPr lang="fr-FR" sz="2400" i="1">
                                  <a:solidFill>
                                    <a:schemeClr val="tx1"/>
                                  </a:solidFill>
                                  <a:latin typeface="Cambria Math"/>
                                </a:rPr>
                              </m:ctrlPr>
                            </m:sSupPr>
                            <m:e>
                              <m:r>
                                <a:rPr lang="fr-FR" sz="2400" i="1">
                                  <a:solidFill>
                                    <a:schemeClr val="tx1"/>
                                  </a:solidFill>
                                  <a:latin typeface="Cambria Math"/>
                                </a:rPr>
                                <m:t>𝑒</m:t>
                              </m:r>
                            </m:e>
                            <m:sup>
                              <m:r>
                                <a:rPr lang="en-US" sz="2400" i="1">
                                  <a:solidFill>
                                    <a:schemeClr val="tx1"/>
                                  </a:solidFill>
                                  <a:latin typeface="Cambria Math"/>
                                </a:rPr>
                                <m:t>−</m:t>
                              </m:r>
                              <m:r>
                                <a:rPr lang="fr-FR" sz="2400" i="1">
                                  <a:solidFill>
                                    <a:schemeClr val="tx1"/>
                                  </a:solidFill>
                                  <a:latin typeface="Cambria Math"/>
                                </a:rPr>
                                <m:t>𝑍</m:t>
                              </m:r>
                              <m:r>
                                <a:rPr lang="en-US" sz="2400" i="1">
                                  <a:solidFill>
                                    <a:schemeClr val="tx1"/>
                                  </a:solidFill>
                                  <a:latin typeface="Cambria Math"/>
                                </a:rPr>
                                <m:t>(</m:t>
                              </m:r>
                              <m:r>
                                <a:rPr lang="fr-FR" sz="2400" i="1">
                                  <a:solidFill>
                                    <a:schemeClr val="tx1"/>
                                  </a:solidFill>
                                  <a:latin typeface="Cambria Math"/>
                                </a:rPr>
                                <m:t>𝑖</m:t>
                              </m:r>
                              <m:r>
                                <a:rPr lang="en-US" sz="2400" i="1">
                                  <a:solidFill>
                                    <a:schemeClr val="tx1"/>
                                  </a:solidFill>
                                  <a:latin typeface="Cambria Math"/>
                                </a:rPr>
                                <m:t>,</m:t>
                              </m:r>
                              <m:r>
                                <a:rPr lang="fr-FR" sz="2400" i="1">
                                  <a:solidFill>
                                    <a:schemeClr val="tx1"/>
                                  </a:solidFill>
                                  <a:latin typeface="Cambria Math"/>
                                </a:rPr>
                                <m:t>𝑘</m:t>
                              </m:r>
                              <m:r>
                                <a:rPr lang="en-US" sz="2400" i="1">
                                  <a:solidFill>
                                    <a:schemeClr val="tx1"/>
                                  </a:solidFill>
                                  <a:latin typeface="Cambria Math"/>
                                </a:rPr>
                                <m:t>)</m:t>
                              </m:r>
                            </m:sup>
                          </m:sSup>
                        </m:den>
                      </m:f>
                    </m:oMath>
                  </m:oMathPara>
                </a14:m>
                <a:endParaRPr lang="fr-FR" sz="2400" dirty="0" smtClean="0">
                  <a:solidFill>
                    <a:schemeClr val="tx1"/>
                  </a:solidFill>
                </a:endParaRPr>
              </a:p>
              <a:p>
                <a:pPr marL="0" indent="0">
                  <a:spcBef>
                    <a:spcPts val="0"/>
                  </a:spcBef>
                  <a:buNone/>
                </a:pPr>
                <a:r>
                  <a:rPr lang="fr-FR" sz="2200" dirty="0" smtClean="0">
                    <a:solidFill>
                      <a:schemeClr val="tx1"/>
                    </a:solidFill>
                  </a:rPr>
                  <a:t>Avec  </a:t>
                </a:r>
                <a:endParaRPr lang="fr-FR" sz="2400" dirty="0" smtClean="0">
                  <a:solidFill>
                    <a:schemeClr val="tx1"/>
                  </a:solidFill>
                  <a:latin typeface="Cambria Math"/>
                </a:endParaRPr>
              </a:p>
              <a:p>
                <a:pPr marL="0" indent="0">
                  <a:spcBef>
                    <a:spcPts val="0"/>
                  </a:spcBef>
                  <a:buNone/>
                </a:pPr>
                <a14:m>
                  <m:oMath xmlns:m="http://schemas.openxmlformats.org/officeDocument/2006/math">
                    <m:r>
                      <a:rPr lang="fr-FR" sz="2400">
                        <a:solidFill>
                          <a:schemeClr val="tx1"/>
                        </a:solidFill>
                        <a:latin typeface="Cambria Math"/>
                      </a:rPr>
                      <m:t>𝑈</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𝑘</m:t>
                        </m:r>
                      </m:e>
                    </m:d>
                    <m:r>
                      <a:rPr lang="fr-FR" sz="2400">
                        <a:solidFill>
                          <a:schemeClr val="tx1"/>
                        </a:solidFill>
                        <a:latin typeface="Cambria Math"/>
                      </a:rPr>
                      <m:t>=</m:t>
                    </m:r>
                    <m:r>
                      <a:rPr lang="fr-FR" sz="2400">
                        <a:solidFill>
                          <a:schemeClr val="tx1"/>
                        </a:solidFill>
                        <a:latin typeface="Cambria Math"/>
                      </a:rPr>
                      <m:t>𝑍</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𝑘</m:t>
                        </m:r>
                      </m:e>
                    </m:d>
                    <m:r>
                      <a:rPr lang="fr-FR" sz="2400">
                        <a:solidFill>
                          <a:schemeClr val="tx1"/>
                        </a:solidFill>
                        <a:latin typeface="Cambria Math"/>
                      </a:rPr>
                      <m:t>+</m:t>
                    </m:r>
                    <m:r>
                      <a:rPr lang="fr-FR" sz="2400">
                        <a:solidFill>
                          <a:schemeClr val="tx1"/>
                        </a:solidFill>
                        <a:latin typeface="Cambria Math"/>
                      </a:rPr>
                      <m:t>𝜀</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𝑘</m:t>
                        </m:r>
                      </m:e>
                    </m:d>
                    <m:r>
                      <a:rPr lang="fr-FR" sz="2400">
                        <a:solidFill>
                          <a:schemeClr val="tx1"/>
                        </a:solidFill>
                        <a:latin typeface="Cambria Math"/>
                      </a:rPr>
                      <m:t>=</m:t>
                    </m:r>
                    <m:r>
                      <a:rPr lang="fr-FR" sz="2400" smtClean="0">
                        <a:solidFill>
                          <a:schemeClr val="tx1"/>
                        </a:solidFill>
                        <a:latin typeface="Cambria Math"/>
                      </a:rPr>
                      <m:t> </m:t>
                    </m:r>
                    <m:sSub>
                      <m:sSubPr>
                        <m:ctrlPr>
                          <a:rPr lang="fr-FR" sz="2400" i="1">
                            <a:solidFill>
                              <a:schemeClr val="tx1"/>
                            </a:solidFill>
                            <a:latin typeface="Cambria Math"/>
                          </a:rPr>
                        </m:ctrlPr>
                      </m:sSubPr>
                      <m:e>
                        <m:r>
                          <a:rPr lang="fr-FR" sz="2400">
                            <a:solidFill>
                              <a:schemeClr val="tx1"/>
                            </a:solidFill>
                            <a:latin typeface="Cambria Math"/>
                          </a:rPr>
                          <m:t>𝛼</m:t>
                        </m:r>
                      </m:e>
                      <m:sub>
                        <m:r>
                          <a:rPr lang="fr-FR" sz="2400">
                            <a:solidFill>
                              <a:schemeClr val="tx1"/>
                            </a:solidFill>
                            <a:latin typeface="Cambria Math"/>
                          </a:rPr>
                          <m:t>𝑖</m:t>
                        </m:r>
                      </m:sub>
                    </m:sSub>
                    <m:r>
                      <a:rPr lang="fr-FR" sz="2400">
                        <a:solidFill>
                          <a:schemeClr val="tx1"/>
                        </a:solidFill>
                        <a:latin typeface="Cambria Math"/>
                      </a:rPr>
                      <m:t>+ </m:t>
                    </m:r>
                    <m:sSub>
                      <m:sSubPr>
                        <m:ctrlPr>
                          <a:rPr lang="fr-FR" sz="2400" i="1">
                            <a:solidFill>
                              <a:schemeClr val="tx1"/>
                            </a:solidFill>
                            <a:latin typeface="Cambria Math"/>
                          </a:rPr>
                        </m:ctrlPr>
                      </m:sSubPr>
                      <m:e>
                        <m:r>
                          <a:rPr lang="fr-FR" sz="2400">
                            <a:solidFill>
                              <a:schemeClr val="tx1"/>
                            </a:solidFill>
                            <a:latin typeface="Cambria Math"/>
                          </a:rPr>
                          <m:t>𝛽</m:t>
                        </m:r>
                      </m:e>
                      <m:sub>
                        <m:r>
                          <a:rPr lang="fr-FR" sz="2400">
                            <a:solidFill>
                              <a:schemeClr val="tx1"/>
                            </a:solidFill>
                            <a:latin typeface="Cambria Math"/>
                          </a:rPr>
                          <m:t>𝑖</m:t>
                        </m:r>
                      </m:sub>
                    </m:sSub>
                    <m:r>
                      <a:rPr lang="fr-FR" sz="2400">
                        <a:solidFill>
                          <a:schemeClr val="tx1"/>
                        </a:solidFill>
                        <a:latin typeface="Cambria Math"/>
                      </a:rPr>
                      <m:t> </m:t>
                    </m:r>
                    <m:sSub>
                      <m:sSubPr>
                        <m:ctrlPr>
                          <a:rPr lang="fr-FR" sz="2400" i="1">
                            <a:solidFill>
                              <a:schemeClr val="tx1"/>
                            </a:solidFill>
                            <a:latin typeface="Cambria Math"/>
                          </a:rPr>
                        </m:ctrlPr>
                      </m:sSubPr>
                      <m:e>
                        <m:r>
                          <a:rPr lang="fr-FR" sz="2400">
                            <a:solidFill>
                              <a:schemeClr val="tx1"/>
                            </a:solidFill>
                            <a:latin typeface="Cambria Math"/>
                          </a:rPr>
                          <m:t>𝑝</m:t>
                        </m:r>
                      </m:e>
                      <m:sub>
                        <m:r>
                          <a:rPr lang="fr-FR" sz="2400">
                            <a:solidFill>
                              <a:schemeClr val="tx1"/>
                            </a:solidFill>
                            <a:latin typeface="Cambria Math"/>
                          </a:rPr>
                          <m:t>𝑖𝑘</m:t>
                        </m:r>
                      </m:sub>
                    </m:sSub>
                    <m:r>
                      <a:rPr lang="fr-FR" sz="2400">
                        <a:solidFill>
                          <a:schemeClr val="tx1"/>
                        </a:solidFill>
                        <a:latin typeface="Cambria Math"/>
                      </a:rPr>
                      <m:t>+ </m:t>
                    </m:r>
                    <m:nary>
                      <m:naryPr>
                        <m:chr m:val="∑"/>
                        <m:limLoc m:val="undOvr"/>
                        <m:supHide m:val="on"/>
                        <m:ctrlPr>
                          <a:rPr lang="fr-FR" sz="2400" i="1">
                            <a:solidFill>
                              <a:schemeClr val="tx1"/>
                            </a:solidFill>
                            <a:latin typeface="Cambria Math"/>
                          </a:rPr>
                        </m:ctrlPr>
                      </m:naryPr>
                      <m:sub>
                        <m:r>
                          <a:rPr lang="fr-FR" sz="2400">
                            <a:solidFill>
                              <a:schemeClr val="tx1"/>
                            </a:solidFill>
                            <a:latin typeface="Cambria Math"/>
                          </a:rPr>
                          <m:t>𝑗</m:t>
                        </m:r>
                        <m:r>
                          <a:rPr lang="fr-FR" sz="2400">
                            <a:solidFill>
                              <a:schemeClr val="tx1"/>
                            </a:solidFill>
                            <a:latin typeface="Cambria Math"/>
                          </a:rPr>
                          <m:t>≠</m:t>
                        </m:r>
                        <m:r>
                          <a:rPr lang="fr-FR" sz="2400">
                            <a:solidFill>
                              <a:schemeClr val="tx1"/>
                            </a:solidFill>
                            <a:latin typeface="Cambria Math"/>
                          </a:rPr>
                          <m:t>𝑖</m:t>
                        </m:r>
                      </m:sub>
                      <m:sup/>
                      <m:e>
                        <m:sSub>
                          <m:sSubPr>
                            <m:ctrlPr>
                              <a:rPr lang="fr-FR" sz="2400" i="1">
                                <a:solidFill>
                                  <a:schemeClr val="tx1"/>
                                </a:solidFill>
                                <a:latin typeface="Cambria Math"/>
                              </a:rPr>
                            </m:ctrlPr>
                          </m:sSubPr>
                          <m:e>
                            <m:r>
                              <a:rPr lang="fr-FR" sz="2400">
                                <a:solidFill>
                                  <a:schemeClr val="tx1"/>
                                </a:solidFill>
                                <a:latin typeface="Cambria Math"/>
                              </a:rPr>
                              <m:t>𝜃</m:t>
                            </m:r>
                          </m:e>
                          <m:sub>
                            <m:r>
                              <a:rPr lang="fr-FR" sz="2400">
                                <a:solidFill>
                                  <a:schemeClr val="tx1"/>
                                </a:solidFill>
                                <a:latin typeface="Cambria Math"/>
                              </a:rPr>
                              <m:t>𝑖𝑗</m:t>
                            </m:r>
                          </m:sub>
                        </m:sSub>
                      </m:e>
                    </m:nary>
                    <m:r>
                      <a:rPr lang="fr-FR" sz="2400" b="0" i="0" smtClean="0">
                        <a:solidFill>
                          <a:schemeClr val="tx1"/>
                        </a:solidFill>
                        <a:latin typeface="Cambria Math"/>
                      </a:rPr>
                      <m:t>.</m:t>
                    </m:r>
                    <m:r>
                      <a:rPr lang="fr-FR" sz="2400">
                        <a:solidFill>
                          <a:schemeClr val="tx1"/>
                        </a:solidFill>
                        <a:latin typeface="Cambria Math"/>
                      </a:rPr>
                      <m:t>𝐼</m:t>
                    </m:r>
                    <m:d>
                      <m:dPr>
                        <m:ctrlPr>
                          <a:rPr lang="fr-FR" sz="2400" i="1">
                            <a:solidFill>
                              <a:schemeClr val="tx1"/>
                            </a:solidFill>
                            <a:latin typeface="Cambria Math"/>
                          </a:rPr>
                        </m:ctrlPr>
                      </m:dPr>
                      <m:e>
                        <m:r>
                          <a:rPr lang="fr-FR" sz="2400">
                            <a:solidFill>
                              <a:schemeClr val="tx1"/>
                            </a:solidFill>
                            <a:latin typeface="Cambria Math"/>
                          </a:rPr>
                          <m:t>𝑗</m:t>
                        </m:r>
                        <m:r>
                          <a:rPr lang="fr-FR" sz="2400">
                            <a:solidFill>
                              <a:schemeClr val="tx1"/>
                            </a:solidFill>
                            <a:latin typeface="Cambria Math"/>
                          </a:rPr>
                          <m:t>,</m:t>
                        </m:r>
                        <m:r>
                          <a:rPr lang="fr-FR" sz="2400">
                            <a:solidFill>
                              <a:schemeClr val="tx1"/>
                            </a:solidFill>
                            <a:latin typeface="Cambria Math"/>
                          </a:rPr>
                          <m:t>𝑘</m:t>
                        </m:r>
                      </m:e>
                    </m:d>
                  </m:oMath>
                </a14:m>
                <a:r>
                  <a:rPr lang="fr-FR" sz="2400" dirty="0" smtClean="0">
                    <a:solidFill>
                      <a:schemeClr val="tx1"/>
                    </a:solidFill>
                  </a:rPr>
                  <a:t> +</a:t>
                </a:r>
                <a:r>
                  <a:rPr lang="fr-FR" sz="2400" dirty="0">
                    <a:solidFill>
                      <a:schemeClr val="tx1"/>
                    </a:solidFill>
                  </a:rPr>
                  <a:t> </a:t>
                </a:r>
                <a14:m>
                  <m:oMath xmlns:m="http://schemas.openxmlformats.org/officeDocument/2006/math">
                    <m:r>
                      <a:rPr lang="fr-FR" sz="2400">
                        <a:solidFill>
                          <a:schemeClr val="tx1"/>
                        </a:solidFill>
                        <a:latin typeface="Cambria Math"/>
                      </a:rPr>
                      <m:t>𝜀</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𝑘</m:t>
                        </m:r>
                      </m:e>
                    </m:d>
                    <m:r>
                      <a:rPr lang="fr-FR" sz="2400">
                        <a:solidFill>
                          <a:schemeClr val="tx1"/>
                        </a:solidFill>
                        <a:latin typeface="Cambria Math"/>
                      </a:rPr>
                      <m:t> </m:t>
                    </m:r>
                  </m:oMath>
                </a14:m>
                <a:endParaRPr lang="fr-FR" sz="2400" dirty="0" smtClean="0">
                  <a:solidFill>
                    <a:schemeClr val="tx1"/>
                  </a:solidFill>
                </a:endParaRPr>
              </a:p>
              <a:p>
                <a:r>
                  <a:rPr lang="fr-FR" dirty="0" smtClean="0">
                    <a:solidFill>
                      <a:schemeClr val="tx1"/>
                    </a:solidFill>
                  </a:rPr>
                  <a:t>A la probabilité d’acheter un panier de biens</a:t>
                </a:r>
              </a:p>
              <a:p>
                <a:pPr marL="0" indent="0">
                  <a:spcBef>
                    <a:spcPts val="0"/>
                  </a:spcBef>
                  <a:buNone/>
                </a:pPr>
                <a14:m>
                  <m:oMathPara xmlns:m="http://schemas.openxmlformats.org/officeDocument/2006/math">
                    <m:oMathParaPr>
                      <m:jc m:val="centerGroup"/>
                    </m:oMathParaPr>
                    <m:oMath xmlns:m="http://schemas.openxmlformats.org/officeDocument/2006/math">
                      <m:r>
                        <a:rPr lang="fr-FR" sz="2400" i="1">
                          <a:solidFill>
                            <a:schemeClr val="tx1"/>
                          </a:solidFill>
                          <a:latin typeface="Cambria Math"/>
                        </a:rPr>
                        <m:t>𝑃</m:t>
                      </m:r>
                      <m:d>
                        <m:dPr>
                          <m:ctrlPr>
                            <a:rPr lang="fr-FR" sz="2400" i="1">
                              <a:solidFill>
                                <a:schemeClr val="tx1"/>
                              </a:solidFill>
                              <a:latin typeface="Cambria Math"/>
                            </a:rPr>
                          </m:ctrlPr>
                        </m:dPr>
                        <m:e>
                          <m:r>
                            <a:rPr lang="fr-FR" sz="2400" i="1">
                              <a:solidFill>
                                <a:schemeClr val="tx1"/>
                              </a:solidFill>
                              <a:latin typeface="Cambria Math"/>
                            </a:rPr>
                            <m:t>𝐵</m:t>
                          </m:r>
                          <m:d>
                            <m:dPr>
                              <m:ctrlPr>
                                <a:rPr lang="fr-FR" sz="2400" i="1">
                                  <a:solidFill>
                                    <a:schemeClr val="tx1"/>
                                  </a:solidFill>
                                  <a:latin typeface="Cambria Math"/>
                                </a:rPr>
                              </m:ctrlPr>
                            </m:dPr>
                            <m:e>
                              <m:r>
                                <a:rPr lang="fr-FR" sz="2400" i="1">
                                  <a:solidFill>
                                    <a:schemeClr val="tx1"/>
                                  </a:solidFill>
                                  <a:latin typeface="Cambria Math"/>
                                </a:rPr>
                                <m:t>𝑘</m:t>
                              </m:r>
                            </m:e>
                          </m:d>
                          <m:r>
                            <a:rPr lang="fr-FR" sz="2400" i="1">
                              <a:solidFill>
                                <a:schemeClr val="tx1"/>
                              </a:solidFill>
                              <a:latin typeface="Cambria Math"/>
                            </a:rPr>
                            <m:t>=</m:t>
                          </m:r>
                          <m:r>
                            <a:rPr lang="fr-FR" sz="2400" i="1">
                              <a:solidFill>
                                <a:schemeClr val="tx1"/>
                              </a:solidFill>
                              <a:latin typeface="Cambria Math"/>
                            </a:rPr>
                            <m:t>𝑏</m:t>
                          </m:r>
                        </m:e>
                      </m:d>
                      <m:r>
                        <a:rPr lang="fr-FR" sz="2400" i="1">
                          <a:solidFill>
                            <a:schemeClr val="tx1"/>
                          </a:solidFill>
                          <a:latin typeface="Cambria Math"/>
                        </a:rPr>
                        <m:t>=</m:t>
                      </m:r>
                      <m:f>
                        <m:fPr>
                          <m:ctrlPr>
                            <a:rPr lang="fr-FR" sz="2400" i="1">
                              <a:solidFill>
                                <a:schemeClr val="tx1"/>
                              </a:solidFill>
                              <a:latin typeface="Cambria Math"/>
                            </a:rPr>
                          </m:ctrlPr>
                        </m:fPr>
                        <m:num>
                          <m:sSup>
                            <m:sSupPr>
                              <m:ctrlPr>
                                <a:rPr lang="fr-FR" sz="2400" i="1">
                                  <a:solidFill>
                                    <a:schemeClr val="tx1"/>
                                  </a:solidFill>
                                  <a:latin typeface="Cambria Math"/>
                                </a:rPr>
                              </m:ctrlPr>
                            </m:sSupPr>
                            <m:e>
                              <m:r>
                                <a:rPr lang="fr-FR" sz="2400" i="1">
                                  <a:solidFill>
                                    <a:schemeClr val="tx1"/>
                                  </a:solidFill>
                                  <a:latin typeface="Cambria Math"/>
                                </a:rPr>
                                <m:t>𝑒</m:t>
                              </m:r>
                            </m:e>
                            <m:sup>
                              <m:r>
                                <a:rPr lang="fr-FR" sz="2400" i="1">
                                  <a:solidFill>
                                    <a:schemeClr val="tx1"/>
                                  </a:solidFill>
                                  <a:latin typeface="Cambria Math"/>
                                </a:rPr>
                                <m:t>𝜇</m:t>
                              </m:r>
                              <m:r>
                                <a:rPr lang="fr-FR" sz="2400" i="1">
                                  <a:solidFill>
                                    <a:schemeClr val="tx1"/>
                                  </a:solidFill>
                                  <a:latin typeface="Cambria Math"/>
                                </a:rPr>
                                <m:t>(</m:t>
                              </m:r>
                              <m:r>
                                <a:rPr lang="fr-FR" sz="2400" i="1">
                                  <a:solidFill>
                                    <a:schemeClr val="tx1"/>
                                  </a:solidFill>
                                  <a:latin typeface="Cambria Math"/>
                                </a:rPr>
                                <m:t>𝑏</m:t>
                              </m:r>
                              <m:r>
                                <a:rPr lang="fr-FR" sz="2400" i="1">
                                  <a:solidFill>
                                    <a:schemeClr val="tx1"/>
                                  </a:solidFill>
                                  <a:latin typeface="Cambria Math"/>
                                </a:rPr>
                                <m:t>,</m:t>
                              </m:r>
                              <m:r>
                                <a:rPr lang="fr-FR" sz="2400" i="1">
                                  <a:solidFill>
                                    <a:schemeClr val="tx1"/>
                                  </a:solidFill>
                                  <a:latin typeface="Cambria Math"/>
                                </a:rPr>
                                <m:t>𝑘</m:t>
                              </m:r>
                              <m:r>
                                <a:rPr lang="fr-FR" sz="2400" i="1">
                                  <a:solidFill>
                                    <a:schemeClr val="tx1"/>
                                  </a:solidFill>
                                  <a:latin typeface="Cambria Math"/>
                                </a:rPr>
                                <m:t>)</m:t>
                              </m:r>
                            </m:sup>
                          </m:sSup>
                        </m:num>
                        <m:den>
                          <m:nary>
                            <m:naryPr>
                              <m:chr m:val="∑"/>
                              <m:limLoc m:val="undOvr"/>
                              <m:supHide m:val="on"/>
                              <m:ctrlPr>
                                <a:rPr lang="fr-FR" sz="2400" i="1">
                                  <a:solidFill>
                                    <a:schemeClr val="tx1"/>
                                  </a:solidFill>
                                  <a:latin typeface="Cambria Math"/>
                                </a:rPr>
                              </m:ctrlPr>
                            </m:naryPr>
                            <m:sub>
                              <m:sSup>
                                <m:sSupPr>
                                  <m:ctrlPr>
                                    <a:rPr lang="fr-FR" sz="2400" i="1">
                                      <a:solidFill>
                                        <a:schemeClr val="tx1"/>
                                      </a:solidFill>
                                      <a:latin typeface="Cambria Math"/>
                                    </a:rPr>
                                  </m:ctrlPr>
                                </m:sSupPr>
                                <m:e>
                                  <m:r>
                                    <a:rPr lang="fr-FR" sz="2400" i="1">
                                      <a:solidFill>
                                        <a:schemeClr val="tx1"/>
                                      </a:solidFill>
                                      <a:latin typeface="Cambria Math"/>
                                    </a:rPr>
                                    <m:t>𝑏</m:t>
                                  </m:r>
                                </m:e>
                                <m:sup>
                                  <m:r>
                                    <a:rPr lang="fr-FR" sz="2400" i="1">
                                      <a:solidFill>
                                        <a:schemeClr val="tx1"/>
                                      </a:solidFill>
                                      <a:latin typeface="Cambria Math"/>
                                    </a:rPr>
                                    <m:t>∗</m:t>
                                  </m:r>
                                </m:sup>
                              </m:sSup>
                            </m:sub>
                            <m:sup/>
                            <m:e>
                              <m:sSup>
                                <m:sSupPr>
                                  <m:ctrlPr>
                                    <a:rPr lang="fr-FR" sz="2400" i="1">
                                      <a:solidFill>
                                        <a:schemeClr val="tx1"/>
                                      </a:solidFill>
                                      <a:latin typeface="Cambria Math"/>
                                    </a:rPr>
                                  </m:ctrlPr>
                                </m:sSupPr>
                                <m:e>
                                  <m:r>
                                    <a:rPr lang="fr-FR" sz="2400" i="1">
                                      <a:solidFill>
                                        <a:schemeClr val="tx1"/>
                                      </a:solidFill>
                                      <a:latin typeface="Cambria Math"/>
                                    </a:rPr>
                                    <m:t>𝑒</m:t>
                                  </m:r>
                                </m:e>
                                <m:sup>
                                  <m:r>
                                    <a:rPr lang="fr-FR" sz="2400" i="1">
                                      <a:solidFill>
                                        <a:schemeClr val="tx1"/>
                                      </a:solidFill>
                                      <a:latin typeface="Cambria Math"/>
                                    </a:rPr>
                                    <m:t>𝜇</m:t>
                                  </m:r>
                                  <m:r>
                                    <a:rPr lang="fr-FR" sz="2400" i="1">
                                      <a:solidFill>
                                        <a:schemeClr val="tx1"/>
                                      </a:solidFill>
                                      <a:latin typeface="Cambria Math"/>
                                    </a:rPr>
                                    <m:t>(</m:t>
                                  </m:r>
                                  <m:sSup>
                                    <m:sSupPr>
                                      <m:ctrlPr>
                                        <a:rPr lang="fr-FR" sz="2400" i="1">
                                          <a:solidFill>
                                            <a:schemeClr val="tx1"/>
                                          </a:solidFill>
                                          <a:latin typeface="Cambria Math"/>
                                        </a:rPr>
                                      </m:ctrlPr>
                                    </m:sSupPr>
                                    <m:e>
                                      <m:r>
                                        <a:rPr lang="fr-FR" sz="2400" i="1">
                                          <a:solidFill>
                                            <a:schemeClr val="tx1"/>
                                          </a:solidFill>
                                          <a:latin typeface="Cambria Math"/>
                                        </a:rPr>
                                        <m:t>𝑏</m:t>
                                      </m:r>
                                    </m:e>
                                    <m:sup>
                                      <m:r>
                                        <a:rPr lang="fr-FR" sz="2400" i="1">
                                          <a:solidFill>
                                            <a:schemeClr val="tx1"/>
                                          </a:solidFill>
                                          <a:latin typeface="Cambria Math"/>
                                        </a:rPr>
                                        <m:t>∗</m:t>
                                      </m:r>
                                    </m:sup>
                                  </m:sSup>
                                  <m:r>
                                    <a:rPr lang="fr-FR" sz="2400" i="1">
                                      <a:solidFill>
                                        <a:schemeClr val="tx1"/>
                                      </a:solidFill>
                                      <a:latin typeface="Cambria Math"/>
                                    </a:rPr>
                                    <m:t>,</m:t>
                                  </m:r>
                                  <m:r>
                                    <a:rPr lang="fr-FR" sz="2400" i="1">
                                      <a:solidFill>
                                        <a:schemeClr val="tx1"/>
                                      </a:solidFill>
                                      <a:latin typeface="Cambria Math"/>
                                    </a:rPr>
                                    <m:t>𝑘</m:t>
                                  </m:r>
                                  <m:r>
                                    <a:rPr lang="fr-FR" sz="2400" i="1">
                                      <a:solidFill>
                                        <a:schemeClr val="tx1"/>
                                      </a:solidFill>
                                      <a:latin typeface="Cambria Math"/>
                                    </a:rPr>
                                    <m:t>)</m:t>
                                  </m:r>
                                </m:sup>
                              </m:sSup>
                            </m:e>
                          </m:nary>
                        </m:den>
                      </m:f>
                    </m:oMath>
                  </m:oMathPara>
                </a14:m>
                <a:endParaRPr lang="fr-FR" sz="2400" dirty="0" smtClean="0">
                  <a:solidFill>
                    <a:schemeClr val="tx1"/>
                  </a:solidFill>
                </a:endParaRPr>
              </a:p>
              <a:p>
                <a:pPr marL="0" indent="0">
                  <a:spcBef>
                    <a:spcPts val="0"/>
                  </a:spcBef>
                  <a:buNone/>
                </a:pPr>
                <a:r>
                  <a:rPr lang="fr-FR" sz="2200" dirty="0">
                    <a:solidFill>
                      <a:schemeClr val="tx1"/>
                    </a:solidFill>
                  </a:rPr>
                  <a:t>Avec</a:t>
                </a:r>
              </a:p>
              <a:p>
                <a:pPr marL="0" indent="0" algn="just">
                  <a:spcBef>
                    <a:spcPts val="0"/>
                  </a:spcBef>
                  <a:buNone/>
                </a:pPr>
                <a:r>
                  <a:rPr lang="fr-FR" sz="2400" dirty="0" smtClean="0">
                    <a:solidFill>
                      <a:schemeClr val="tx1"/>
                    </a:solidFill>
                  </a:rPr>
                  <a:t> </a:t>
                </a:r>
                <a14:m>
                  <m:oMath xmlns:m="http://schemas.openxmlformats.org/officeDocument/2006/math">
                    <m:r>
                      <a:rPr lang="fr-FR" sz="2400">
                        <a:solidFill>
                          <a:schemeClr val="tx1"/>
                        </a:solidFill>
                        <a:latin typeface="Cambria Math"/>
                      </a:rPr>
                      <m:t>𝜇</m:t>
                    </m:r>
                    <m:d>
                      <m:dPr>
                        <m:ctrlPr>
                          <a:rPr lang="fr-FR" sz="2400" i="1">
                            <a:solidFill>
                              <a:schemeClr val="tx1"/>
                            </a:solidFill>
                            <a:latin typeface="Cambria Math"/>
                          </a:rPr>
                        </m:ctrlPr>
                      </m:dPr>
                      <m:e>
                        <m:r>
                          <a:rPr lang="fr-FR" sz="2400">
                            <a:solidFill>
                              <a:schemeClr val="tx1"/>
                            </a:solidFill>
                            <a:latin typeface="Cambria Math"/>
                          </a:rPr>
                          <m:t>𝑏</m:t>
                        </m:r>
                        <m:r>
                          <a:rPr lang="fr-FR" sz="2400">
                            <a:solidFill>
                              <a:schemeClr val="tx1"/>
                            </a:solidFill>
                            <a:latin typeface="Cambria Math"/>
                          </a:rPr>
                          <m:t>,</m:t>
                        </m:r>
                        <m:r>
                          <a:rPr lang="fr-FR" sz="2400">
                            <a:solidFill>
                              <a:schemeClr val="tx1"/>
                            </a:solidFill>
                            <a:latin typeface="Cambria Math"/>
                          </a:rPr>
                          <m:t>𝑘</m:t>
                        </m:r>
                      </m:e>
                    </m:d>
                    <m:r>
                      <a:rPr lang="fr-FR" sz="2400">
                        <a:solidFill>
                          <a:schemeClr val="tx1"/>
                        </a:solidFill>
                        <a:latin typeface="Cambria Math"/>
                      </a:rPr>
                      <m:t>=</m:t>
                    </m:r>
                    <m:nary>
                      <m:naryPr>
                        <m:chr m:val="∑"/>
                        <m:limLoc m:val="undOvr"/>
                        <m:supHide m:val="on"/>
                        <m:ctrlPr>
                          <a:rPr lang="fr-FR" sz="2400" i="1">
                            <a:solidFill>
                              <a:schemeClr val="tx1"/>
                            </a:solidFill>
                            <a:latin typeface="Cambria Math"/>
                          </a:rPr>
                        </m:ctrlPr>
                      </m:naryPr>
                      <m:sub>
                        <m:r>
                          <a:rPr lang="fr-FR" sz="2400">
                            <a:solidFill>
                              <a:schemeClr val="tx1"/>
                            </a:solidFill>
                            <a:latin typeface="Cambria Math"/>
                          </a:rPr>
                          <m:t>𝑖</m:t>
                        </m:r>
                      </m:sub>
                      <m:sup/>
                      <m:e>
                        <m:sSub>
                          <m:sSubPr>
                            <m:ctrlPr>
                              <a:rPr lang="fr-FR" sz="2400" i="1">
                                <a:solidFill>
                                  <a:schemeClr val="tx1"/>
                                </a:solidFill>
                                <a:latin typeface="Cambria Math"/>
                              </a:rPr>
                            </m:ctrlPr>
                          </m:sSubPr>
                          <m:e>
                            <m:r>
                              <a:rPr lang="fr-FR" sz="2400">
                                <a:solidFill>
                                  <a:schemeClr val="tx1"/>
                                </a:solidFill>
                                <a:latin typeface="Cambria Math"/>
                              </a:rPr>
                              <m:t>𝛼</m:t>
                            </m:r>
                          </m:e>
                          <m:sub>
                            <m:r>
                              <a:rPr lang="fr-FR" sz="2400">
                                <a:solidFill>
                                  <a:schemeClr val="tx1"/>
                                </a:solidFill>
                                <a:latin typeface="Cambria Math"/>
                              </a:rPr>
                              <m:t>𝑖</m:t>
                            </m:r>
                          </m:sub>
                        </m:sSub>
                        <m:r>
                          <a:rPr lang="fr-FR" sz="2400">
                            <a:solidFill>
                              <a:schemeClr val="tx1"/>
                            </a:solidFill>
                            <a:latin typeface="Cambria Math"/>
                          </a:rPr>
                          <m:t> </m:t>
                        </m:r>
                        <m:r>
                          <a:rPr lang="fr-FR" sz="2400">
                            <a:solidFill>
                              <a:schemeClr val="tx1"/>
                            </a:solidFill>
                            <a:latin typeface="Cambria Math"/>
                          </a:rPr>
                          <m:t>𝐼</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𝑏</m:t>
                            </m:r>
                          </m:e>
                        </m:d>
                        <m:r>
                          <a:rPr lang="fr-FR" sz="2400">
                            <a:solidFill>
                              <a:schemeClr val="tx1"/>
                            </a:solidFill>
                            <a:latin typeface="Cambria Math"/>
                          </a:rPr>
                          <m:t>+</m:t>
                        </m:r>
                        <m:nary>
                          <m:naryPr>
                            <m:chr m:val="∑"/>
                            <m:limLoc m:val="undOvr"/>
                            <m:supHide m:val="on"/>
                            <m:ctrlPr>
                              <a:rPr lang="fr-FR" sz="2400" i="1">
                                <a:solidFill>
                                  <a:schemeClr val="tx1"/>
                                </a:solidFill>
                                <a:latin typeface="Cambria Math"/>
                              </a:rPr>
                            </m:ctrlPr>
                          </m:naryPr>
                          <m:sub>
                            <m:r>
                              <a:rPr lang="fr-FR" sz="2400">
                                <a:solidFill>
                                  <a:schemeClr val="tx1"/>
                                </a:solidFill>
                                <a:latin typeface="Cambria Math"/>
                              </a:rPr>
                              <m:t>𝑖</m:t>
                            </m:r>
                          </m:sub>
                          <m:sup/>
                          <m:e>
                            <m:sSub>
                              <m:sSubPr>
                                <m:ctrlPr>
                                  <a:rPr lang="fr-FR" sz="2400" i="1">
                                    <a:solidFill>
                                      <a:schemeClr val="tx1"/>
                                    </a:solidFill>
                                    <a:latin typeface="Cambria Math"/>
                                  </a:rPr>
                                </m:ctrlPr>
                              </m:sSubPr>
                              <m:e>
                                <m:r>
                                  <a:rPr lang="fr-FR" sz="2400">
                                    <a:solidFill>
                                      <a:schemeClr val="tx1"/>
                                    </a:solidFill>
                                    <a:latin typeface="Cambria Math"/>
                                  </a:rPr>
                                  <m:t>𝛽</m:t>
                                </m:r>
                              </m:e>
                              <m:sub>
                                <m:r>
                                  <a:rPr lang="fr-FR" sz="2400">
                                    <a:solidFill>
                                      <a:schemeClr val="tx1"/>
                                    </a:solidFill>
                                    <a:latin typeface="Cambria Math"/>
                                  </a:rPr>
                                  <m:t>𝑖</m:t>
                                </m:r>
                              </m:sub>
                            </m:sSub>
                            <m:r>
                              <a:rPr lang="fr-FR" sz="2400">
                                <a:solidFill>
                                  <a:schemeClr val="tx1"/>
                                </a:solidFill>
                                <a:latin typeface="Cambria Math"/>
                              </a:rPr>
                              <m:t> </m:t>
                            </m:r>
                            <m:sSub>
                              <m:sSubPr>
                                <m:ctrlPr>
                                  <a:rPr lang="fr-FR" sz="2400" i="1">
                                    <a:solidFill>
                                      <a:schemeClr val="tx1"/>
                                    </a:solidFill>
                                    <a:latin typeface="Cambria Math"/>
                                  </a:rPr>
                                </m:ctrlPr>
                              </m:sSubPr>
                              <m:e>
                                <m:r>
                                  <a:rPr lang="fr-FR" sz="2400">
                                    <a:solidFill>
                                      <a:schemeClr val="tx1"/>
                                    </a:solidFill>
                                    <a:latin typeface="Cambria Math"/>
                                  </a:rPr>
                                  <m:t>𝑃</m:t>
                                </m:r>
                              </m:e>
                              <m:sub>
                                <m:r>
                                  <a:rPr lang="fr-FR" sz="2400">
                                    <a:solidFill>
                                      <a:schemeClr val="tx1"/>
                                    </a:solidFill>
                                    <a:latin typeface="Cambria Math"/>
                                  </a:rPr>
                                  <m:t>𝑖𝑘</m:t>
                                </m:r>
                              </m:sub>
                            </m:sSub>
                            <m:r>
                              <a:rPr lang="fr-FR" sz="2400">
                                <a:solidFill>
                                  <a:schemeClr val="tx1"/>
                                </a:solidFill>
                                <a:latin typeface="Cambria Math"/>
                              </a:rPr>
                              <m:t> </m:t>
                            </m:r>
                            <m:r>
                              <a:rPr lang="fr-FR" sz="2400">
                                <a:solidFill>
                                  <a:schemeClr val="tx1"/>
                                </a:solidFill>
                                <a:latin typeface="Cambria Math"/>
                              </a:rPr>
                              <m:t>𝑋</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𝑏</m:t>
                                </m:r>
                              </m:e>
                            </m:d>
                            <m:r>
                              <a:rPr lang="fr-FR" sz="2400">
                                <a:solidFill>
                                  <a:schemeClr val="tx1"/>
                                </a:solidFill>
                                <a:latin typeface="Cambria Math"/>
                              </a:rPr>
                              <m:t>+</m:t>
                            </m:r>
                            <m:nary>
                              <m:naryPr>
                                <m:chr m:val="∑"/>
                                <m:limLoc m:val="undOvr"/>
                                <m:supHide m:val="on"/>
                                <m:ctrlPr>
                                  <a:rPr lang="fr-FR" sz="2400" i="1">
                                    <a:solidFill>
                                      <a:schemeClr val="tx1"/>
                                    </a:solidFill>
                                    <a:latin typeface="Cambria Math"/>
                                  </a:rPr>
                                </m:ctrlPr>
                              </m:naryPr>
                              <m:sub>
                                <m:r>
                                  <a:rPr lang="fr-FR" sz="2400">
                                    <a:solidFill>
                                      <a:schemeClr val="tx1"/>
                                    </a:solidFill>
                                    <a:latin typeface="Cambria Math"/>
                                  </a:rPr>
                                  <m:t>𝑖</m:t>
                                </m:r>
                                <m:r>
                                  <a:rPr lang="fr-FR" sz="2400">
                                    <a:solidFill>
                                      <a:schemeClr val="tx1"/>
                                    </a:solidFill>
                                    <a:latin typeface="Cambria Math"/>
                                  </a:rPr>
                                  <m:t>&lt;</m:t>
                                </m:r>
                                <m:r>
                                  <a:rPr lang="fr-FR" sz="2400">
                                    <a:solidFill>
                                      <a:schemeClr val="tx1"/>
                                    </a:solidFill>
                                    <a:latin typeface="Cambria Math"/>
                                  </a:rPr>
                                  <m:t>𝑗</m:t>
                                </m:r>
                              </m:sub>
                              <m:sup/>
                              <m:e>
                                <m:sSub>
                                  <m:sSubPr>
                                    <m:ctrlPr>
                                      <a:rPr lang="fr-FR" sz="2400" i="1">
                                        <a:solidFill>
                                          <a:schemeClr val="tx1"/>
                                        </a:solidFill>
                                        <a:latin typeface="Cambria Math"/>
                                      </a:rPr>
                                    </m:ctrlPr>
                                  </m:sSubPr>
                                  <m:e>
                                    <m:r>
                                      <a:rPr lang="fr-FR" sz="2400">
                                        <a:solidFill>
                                          <a:schemeClr val="tx1"/>
                                        </a:solidFill>
                                        <a:latin typeface="Cambria Math"/>
                                      </a:rPr>
                                      <m:t>𝜃</m:t>
                                    </m:r>
                                  </m:e>
                                  <m:sub>
                                    <m:r>
                                      <a:rPr lang="fr-FR" sz="2400">
                                        <a:solidFill>
                                          <a:schemeClr val="tx1"/>
                                        </a:solidFill>
                                        <a:latin typeface="Cambria Math"/>
                                      </a:rPr>
                                      <m:t>𝑖𝑗</m:t>
                                    </m:r>
                                  </m:sub>
                                </m:sSub>
                                <m:r>
                                  <a:rPr lang="fr-FR" sz="2400">
                                    <a:solidFill>
                                      <a:schemeClr val="tx1"/>
                                    </a:solidFill>
                                    <a:latin typeface="Cambria Math"/>
                                  </a:rPr>
                                  <m:t> </m:t>
                                </m:r>
                                <m:r>
                                  <a:rPr lang="fr-FR" sz="2400" b="0" i="0" smtClean="0">
                                    <a:solidFill>
                                      <a:schemeClr val="tx1"/>
                                    </a:solidFill>
                                    <a:latin typeface="Cambria Math"/>
                                  </a:rPr>
                                  <m:t>.</m:t>
                                </m:r>
                                <m:r>
                                  <a:rPr lang="fr-FR" sz="2400">
                                    <a:solidFill>
                                      <a:schemeClr val="tx1"/>
                                    </a:solidFill>
                                    <a:latin typeface="Cambria Math"/>
                                  </a:rPr>
                                  <m:t>𝑋</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𝑏</m:t>
                                    </m:r>
                                  </m:e>
                                </m:d>
                                <m:r>
                                  <a:rPr lang="fr-FR" sz="2400">
                                    <a:solidFill>
                                      <a:schemeClr val="tx1"/>
                                    </a:solidFill>
                                    <a:latin typeface="Cambria Math"/>
                                  </a:rPr>
                                  <m:t>∙</m:t>
                                </m:r>
                                <m:r>
                                  <a:rPr lang="fr-FR" sz="2400">
                                    <a:solidFill>
                                      <a:schemeClr val="tx1"/>
                                    </a:solidFill>
                                    <a:latin typeface="Cambria Math"/>
                                  </a:rPr>
                                  <m:t>𝑋</m:t>
                                </m:r>
                                <m:r>
                                  <a:rPr lang="fr-FR" sz="2400">
                                    <a:solidFill>
                                      <a:schemeClr val="tx1"/>
                                    </a:solidFill>
                                    <a:latin typeface="Cambria Math"/>
                                  </a:rPr>
                                  <m:t>(</m:t>
                                </m:r>
                                <m:r>
                                  <a:rPr lang="fr-FR" sz="2400">
                                    <a:solidFill>
                                      <a:schemeClr val="tx1"/>
                                    </a:solidFill>
                                    <a:latin typeface="Cambria Math"/>
                                  </a:rPr>
                                  <m:t>𝑗</m:t>
                                </m:r>
                                <m:r>
                                  <a:rPr lang="fr-FR" sz="2400">
                                    <a:solidFill>
                                      <a:schemeClr val="tx1"/>
                                    </a:solidFill>
                                    <a:latin typeface="Cambria Math"/>
                                  </a:rPr>
                                  <m:t>,</m:t>
                                </m:r>
                                <m:r>
                                  <a:rPr lang="fr-FR" sz="2400">
                                    <a:solidFill>
                                      <a:schemeClr val="tx1"/>
                                    </a:solidFill>
                                    <a:latin typeface="Cambria Math"/>
                                  </a:rPr>
                                  <m:t>𝑏</m:t>
                                </m:r>
                                <m:r>
                                  <a:rPr lang="fr-FR" sz="2400">
                                    <a:solidFill>
                                      <a:schemeClr val="tx1"/>
                                    </a:solidFill>
                                    <a:latin typeface="Cambria Math"/>
                                  </a:rPr>
                                  <m:t>)</m:t>
                                </m:r>
                              </m:e>
                            </m:nary>
                          </m:e>
                        </m:nary>
                      </m:e>
                    </m:nary>
                  </m:oMath>
                </a14:m>
                <a:endParaRPr lang="fr-FR" sz="2400" dirty="0">
                  <a:solidFill>
                    <a:schemeClr val="tx1"/>
                  </a:solidFill>
                </a:endParaRPr>
              </a:p>
              <a:p>
                <a:pPr marL="0" indent="0" algn="just">
                  <a:spcBef>
                    <a:spcPts val="0"/>
                  </a:spcBef>
                  <a:buNone/>
                </a:pPr>
                <a:r>
                  <a:rPr lang="fr-FR" sz="2400" dirty="0" smtClean="0">
                    <a:solidFill>
                      <a:schemeClr val="tx1"/>
                    </a:solidFill>
                  </a:rPr>
                  <a:t> </a:t>
                </a:r>
                <a14:m>
                  <m:oMath xmlns:m="http://schemas.openxmlformats.org/officeDocument/2006/math">
                    <m:r>
                      <a:rPr lang="fr-FR" sz="2400">
                        <a:solidFill>
                          <a:schemeClr val="tx1"/>
                        </a:solidFill>
                        <a:latin typeface="Cambria Math"/>
                      </a:rPr>
                      <m:t>𝑏</m:t>
                    </m:r>
                    <m:r>
                      <a:rPr lang="fr-FR" sz="2400">
                        <a:solidFill>
                          <a:schemeClr val="tx1"/>
                        </a:solidFill>
                        <a:latin typeface="Cambria Math"/>
                      </a:rPr>
                      <m:t>=</m:t>
                    </m:r>
                    <m:d>
                      <m:dPr>
                        <m:ctrlPr>
                          <a:rPr lang="fr-FR" sz="2400" i="1">
                            <a:solidFill>
                              <a:schemeClr val="tx1"/>
                            </a:solidFill>
                            <a:latin typeface="Cambria Math"/>
                          </a:rPr>
                        </m:ctrlPr>
                      </m:dPr>
                      <m:e>
                        <m:r>
                          <a:rPr lang="fr-FR" sz="2400">
                            <a:solidFill>
                              <a:schemeClr val="tx1"/>
                            </a:solidFill>
                            <a:latin typeface="Cambria Math"/>
                          </a:rPr>
                          <m:t>𝑋</m:t>
                        </m:r>
                        <m:d>
                          <m:dPr>
                            <m:ctrlPr>
                              <a:rPr lang="fr-FR" sz="2400" i="1">
                                <a:solidFill>
                                  <a:schemeClr val="tx1"/>
                                </a:solidFill>
                                <a:latin typeface="Cambria Math"/>
                              </a:rPr>
                            </m:ctrlPr>
                          </m:dPr>
                          <m:e>
                            <m:r>
                              <a:rPr lang="fr-FR" sz="2400">
                                <a:solidFill>
                                  <a:schemeClr val="tx1"/>
                                </a:solidFill>
                                <a:latin typeface="Cambria Math"/>
                              </a:rPr>
                              <m:t>1,</m:t>
                            </m:r>
                            <m:r>
                              <a:rPr lang="fr-FR" sz="2400">
                                <a:solidFill>
                                  <a:schemeClr val="tx1"/>
                                </a:solidFill>
                                <a:latin typeface="Cambria Math"/>
                              </a:rPr>
                              <m:t>𝑏</m:t>
                            </m:r>
                          </m:e>
                        </m:d>
                        <m:r>
                          <a:rPr lang="fr-FR" sz="2400">
                            <a:solidFill>
                              <a:schemeClr val="tx1"/>
                            </a:solidFill>
                            <a:latin typeface="Cambria Math"/>
                          </a:rPr>
                          <m:t>,⋯, </m:t>
                        </m:r>
                        <m:r>
                          <a:rPr lang="fr-FR" sz="2400">
                            <a:solidFill>
                              <a:schemeClr val="tx1"/>
                            </a:solidFill>
                            <a:latin typeface="Cambria Math"/>
                          </a:rPr>
                          <m:t>𝑋</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𝑏</m:t>
                            </m:r>
                          </m:e>
                        </m:d>
                        <m:r>
                          <a:rPr lang="fr-FR" sz="2400">
                            <a:solidFill>
                              <a:schemeClr val="tx1"/>
                            </a:solidFill>
                            <a:latin typeface="Cambria Math"/>
                          </a:rPr>
                          <m:t>, ⋯,</m:t>
                        </m:r>
                        <m:r>
                          <a:rPr lang="fr-FR" sz="2400">
                            <a:solidFill>
                              <a:schemeClr val="tx1"/>
                            </a:solidFill>
                            <a:latin typeface="Cambria Math"/>
                          </a:rPr>
                          <m:t>𝑋</m:t>
                        </m:r>
                        <m:r>
                          <a:rPr lang="fr-FR" sz="2400">
                            <a:solidFill>
                              <a:schemeClr val="tx1"/>
                            </a:solidFill>
                            <a:latin typeface="Cambria Math"/>
                          </a:rPr>
                          <m:t>(</m:t>
                        </m:r>
                        <m:r>
                          <a:rPr lang="fr-FR" sz="2400">
                            <a:solidFill>
                              <a:schemeClr val="tx1"/>
                            </a:solidFill>
                            <a:latin typeface="Cambria Math"/>
                          </a:rPr>
                          <m:t>𝑁</m:t>
                        </m:r>
                        <m:r>
                          <a:rPr lang="fr-FR" sz="2400">
                            <a:solidFill>
                              <a:schemeClr val="tx1"/>
                            </a:solidFill>
                            <a:latin typeface="Cambria Math"/>
                          </a:rPr>
                          <m:t>,</m:t>
                        </m:r>
                        <m:r>
                          <a:rPr lang="fr-FR" sz="2400">
                            <a:solidFill>
                              <a:schemeClr val="tx1"/>
                            </a:solidFill>
                            <a:latin typeface="Cambria Math"/>
                          </a:rPr>
                          <m:t>𝑏</m:t>
                        </m:r>
                        <m:r>
                          <a:rPr lang="fr-FR" sz="2400">
                            <a:solidFill>
                              <a:schemeClr val="tx1"/>
                            </a:solidFill>
                            <a:latin typeface="Cambria Math"/>
                          </a:rPr>
                          <m:t>)</m:t>
                        </m:r>
                      </m:e>
                    </m:d>
                  </m:oMath>
                </a14:m>
                <a:endParaRPr lang="fr-FR" sz="2400" dirty="0" smtClean="0">
                  <a:solidFill>
                    <a:schemeClr val="tx1"/>
                  </a:solidFill>
                </a:endParaRPr>
              </a:p>
              <a:p>
                <a:pPr marL="0" indent="0" algn="just">
                  <a:spcBef>
                    <a:spcPts val="0"/>
                  </a:spcBef>
                  <a:buNone/>
                </a:pPr>
                <a14:m>
                  <m:oMath xmlns:m="http://schemas.openxmlformats.org/officeDocument/2006/math">
                    <m:r>
                      <a:rPr lang="fr-FR" sz="2400">
                        <a:solidFill>
                          <a:schemeClr val="tx1"/>
                        </a:solidFill>
                        <a:latin typeface="Cambria Math"/>
                      </a:rPr>
                      <m:t>𝑋</m:t>
                    </m:r>
                    <m:d>
                      <m:dPr>
                        <m:ctrlPr>
                          <a:rPr lang="fr-FR" sz="2400" i="1">
                            <a:solidFill>
                              <a:schemeClr val="tx1"/>
                            </a:solidFill>
                            <a:latin typeface="Cambria Math"/>
                          </a:rPr>
                        </m:ctrlPr>
                      </m:dPr>
                      <m:e>
                        <m:r>
                          <a:rPr lang="fr-FR" sz="2400">
                            <a:solidFill>
                              <a:schemeClr val="tx1"/>
                            </a:solidFill>
                            <a:latin typeface="Cambria Math"/>
                          </a:rPr>
                          <m:t>𝑖</m:t>
                        </m:r>
                        <m:r>
                          <a:rPr lang="fr-FR" sz="2400">
                            <a:solidFill>
                              <a:schemeClr val="tx1"/>
                            </a:solidFill>
                            <a:latin typeface="Cambria Math"/>
                          </a:rPr>
                          <m:t>,</m:t>
                        </m:r>
                        <m:r>
                          <a:rPr lang="fr-FR" sz="2400">
                            <a:solidFill>
                              <a:schemeClr val="tx1"/>
                            </a:solidFill>
                            <a:latin typeface="Cambria Math"/>
                          </a:rPr>
                          <m:t>𝑏</m:t>
                        </m:r>
                      </m:e>
                    </m:d>
                    <m:r>
                      <a:rPr lang="fr-FR" sz="2400">
                        <a:solidFill>
                          <a:schemeClr val="tx1"/>
                        </a:solidFill>
                        <a:latin typeface="Cambria Math"/>
                      </a:rPr>
                      <m:t>=1</m:t>
                    </m:r>
                  </m:oMath>
                </a14:m>
                <a:r>
                  <a:rPr lang="fr-FR" sz="2400" dirty="0">
                    <a:solidFill>
                      <a:schemeClr val="tx1"/>
                    </a:solidFill>
                  </a:rPr>
                  <a:t> si le bien </a:t>
                </a:r>
                <a14:m>
                  <m:oMath xmlns:m="http://schemas.openxmlformats.org/officeDocument/2006/math">
                    <m:r>
                      <a:rPr lang="fr-FR" sz="2400">
                        <a:solidFill>
                          <a:schemeClr val="tx1"/>
                        </a:solidFill>
                        <a:latin typeface="Cambria Math"/>
                      </a:rPr>
                      <m:t>𝑖</m:t>
                    </m:r>
                  </m:oMath>
                </a14:m>
                <a:r>
                  <a:rPr lang="fr-FR" sz="2400" dirty="0">
                    <a:solidFill>
                      <a:schemeClr val="tx1"/>
                    </a:solidFill>
                  </a:rPr>
                  <a:t> est présent dans le panier </a:t>
                </a:r>
                <a14:m>
                  <m:oMath xmlns:m="http://schemas.openxmlformats.org/officeDocument/2006/math">
                    <m:r>
                      <a:rPr lang="fr-FR" sz="2400">
                        <a:solidFill>
                          <a:schemeClr val="tx1"/>
                        </a:solidFill>
                        <a:latin typeface="Cambria Math"/>
                      </a:rPr>
                      <m:t>𝑏</m:t>
                    </m:r>
                  </m:oMath>
                </a14:m>
                <a:r>
                  <a:rPr lang="fr-FR" sz="2400" dirty="0">
                    <a:solidFill>
                      <a:schemeClr val="tx1"/>
                    </a:solidFill>
                  </a:rPr>
                  <a:t> et 0 </a:t>
                </a:r>
                <a:r>
                  <a:rPr lang="fr-FR" sz="2400" dirty="0" smtClean="0">
                    <a:solidFill>
                      <a:schemeClr val="tx1"/>
                    </a:solidFill>
                  </a:rPr>
                  <a:t>sinon.</a:t>
                </a:r>
                <a:endParaRPr lang="fr-FR" sz="2400" dirty="0">
                  <a:solidFill>
                    <a:schemeClr val="tx1"/>
                  </a:solidFill>
                </a:endParaRPr>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xfrm>
                <a:off x="663799" y="1621185"/>
                <a:ext cx="9547001" cy="5400600"/>
              </a:xfrm>
              <a:blipFill rotWithShape="1">
                <a:blip r:embed="rId2"/>
                <a:stretch>
                  <a:fillRect l="-702" t="-903"/>
                </a:stretch>
              </a:blipFill>
            </p:spPr>
            <p:txBody>
              <a:bodyPr/>
              <a:lstStyle/>
              <a:p>
                <a:r>
                  <a:rPr lang="en-US">
                    <a:noFill/>
                  </a:rPr>
                  <a:t> </a:t>
                </a:r>
              </a:p>
            </p:txBody>
          </p:sp>
        </mc:Fallback>
      </mc:AlternateContent>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11</a:t>
            </a:fld>
            <a:endParaRPr lang="fr-FR">
              <a:solidFill>
                <a:schemeClr val="tx1"/>
              </a:solidFill>
              <a:latin typeface="Arial" pitchFamily="34" charset="0"/>
            </a:endParaRPr>
          </a:p>
        </p:txBody>
      </p:sp>
    </p:spTree>
    <p:extLst>
      <p:ext uri="{BB962C8B-B14F-4D97-AF65-F5344CB8AC3E}">
        <p14:creationId xmlns:p14="http://schemas.microsoft.com/office/powerpoint/2010/main" val="6832007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modèle d’achat de paniers</a:t>
            </a:r>
            <a:endParaRPr lang="fr-FR" dirty="0"/>
          </a:p>
        </p:txBody>
      </p:sp>
      <p:sp>
        <p:nvSpPr>
          <p:cNvPr id="3" name="Espace réservé du contenu 2"/>
          <p:cNvSpPr>
            <a:spLocks noGrp="1"/>
          </p:cNvSpPr>
          <p:nvPr>
            <p:ph idx="1"/>
          </p:nvPr>
        </p:nvSpPr>
        <p:spPr>
          <a:xfrm>
            <a:off x="519783" y="1621185"/>
            <a:ext cx="9691017" cy="5160615"/>
          </a:xfrm>
        </p:spPr>
        <p:txBody>
          <a:bodyPr/>
          <a:lstStyle/>
          <a:p>
            <a:pPr algn="just">
              <a:spcBef>
                <a:spcPts val="0"/>
              </a:spcBef>
            </a:pPr>
            <a:r>
              <a:rPr lang="fr-FR" sz="2000" dirty="0"/>
              <a:t>L’utilité d’un bien dépend de la présence d’autres biens dans le panier acheté</a:t>
            </a:r>
            <a:r>
              <a:rPr lang="fr-FR" sz="2000" dirty="0" smtClean="0"/>
              <a:t>;</a:t>
            </a:r>
          </a:p>
          <a:p>
            <a:pPr marL="0" indent="0" algn="just">
              <a:spcBef>
                <a:spcPts val="0"/>
              </a:spcBef>
              <a:buNone/>
            </a:pPr>
            <a:endParaRPr lang="fr-FR" sz="2000" dirty="0"/>
          </a:p>
          <a:p>
            <a:pPr algn="just">
              <a:spcBef>
                <a:spcPts val="0"/>
              </a:spcBef>
            </a:pPr>
            <a:r>
              <a:rPr lang="fr-FR" sz="2000" dirty="0"/>
              <a:t>On modélise l’achat de paniers (combinaison de biens) et non pas l’achat de produit AB contre le non-achat </a:t>
            </a:r>
            <a:r>
              <a:rPr lang="fr-FR" sz="2000" dirty="0" smtClean="0"/>
              <a:t>;</a:t>
            </a:r>
            <a:endParaRPr lang="fr-FR" sz="2000" dirty="0"/>
          </a:p>
          <a:p>
            <a:pPr algn="just">
              <a:spcBef>
                <a:spcPts val="0"/>
              </a:spcBef>
            </a:pPr>
            <a:endParaRPr lang="fr-FR" sz="2000" dirty="0" smtClean="0"/>
          </a:p>
          <a:p>
            <a:pPr algn="just">
              <a:spcBef>
                <a:spcPts val="0"/>
              </a:spcBef>
            </a:pPr>
            <a:r>
              <a:rPr lang="fr-FR" sz="2000" dirty="0" smtClean="0"/>
              <a:t>Pour </a:t>
            </a:r>
            <a:r>
              <a:rPr lang="fr-FR" sz="2000" dirty="0"/>
              <a:t>étudier les motivations des ménages par rapport au label AB, nous analysons </a:t>
            </a:r>
            <a:r>
              <a:rPr lang="fr-FR" sz="2000" dirty="0" smtClean="0"/>
              <a:t>la complémentarité entre des </a:t>
            </a:r>
            <a:r>
              <a:rPr lang="fr-FR" sz="2000" dirty="0"/>
              <a:t>produits de consommation courante en prenant en compte la version conventionnelle et la version </a:t>
            </a:r>
            <a:r>
              <a:rPr lang="fr-FR" sz="2000" dirty="0" smtClean="0"/>
              <a:t>labellisée</a:t>
            </a:r>
            <a:br>
              <a:rPr lang="fr-FR" sz="2000" dirty="0" smtClean="0"/>
            </a:br>
            <a:r>
              <a:rPr lang="fr-FR" sz="2000" dirty="0" smtClean="0">
                <a:sym typeface="Wingdings" pitchFamily="2" charset="2"/>
              </a:rPr>
              <a:t></a:t>
            </a:r>
            <a:r>
              <a:rPr lang="fr-FR" sz="2000" dirty="0">
                <a:sym typeface="Wingdings" pitchFamily="2" charset="2"/>
              </a:rPr>
              <a:t> </a:t>
            </a:r>
            <a:r>
              <a:rPr lang="fr-FR" sz="2000" dirty="0" smtClean="0"/>
              <a:t>8 </a:t>
            </a:r>
            <a:r>
              <a:rPr lang="fr-FR" sz="2000" dirty="0"/>
              <a:t>biens </a:t>
            </a:r>
            <a:r>
              <a:rPr lang="fr-FR" sz="2000" dirty="0" smtClean="0"/>
              <a:t>(car 4 produits) et 256 </a:t>
            </a:r>
            <a:r>
              <a:rPr lang="fr-FR" sz="2000" dirty="0"/>
              <a:t>paniers possibles</a:t>
            </a:r>
            <a:r>
              <a:rPr lang="fr-FR" sz="2000" dirty="0" smtClean="0"/>
              <a:t>.</a:t>
            </a:r>
          </a:p>
          <a:p>
            <a:pPr algn="just">
              <a:spcBef>
                <a:spcPts val="1200"/>
              </a:spcBef>
            </a:pPr>
            <a:r>
              <a:rPr lang="fr-FR" sz="2000" dirty="0" smtClean="0"/>
              <a:t>Achats </a:t>
            </a:r>
            <a:r>
              <a:rPr lang="fr-FR" sz="2000" dirty="0"/>
              <a:t>d’un ménage </a:t>
            </a:r>
            <a:r>
              <a:rPr lang="fr-FR" sz="2000" dirty="0" smtClean="0"/>
              <a:t>agrégés </a:t>
            </a:r>
            <a:r>
              <a:rPr lang="fr-FR" sz="2000" dirty="0"/>
              <a:t>sur l’année </a:t>
            </a:r>
            <a:r>
              <a:rPr lang="fr-FR" sz="2000" dirty="0" smtClean="0"/>
              <a:t>2009 afin </a:t>
            </a:r>
            <a:r>
              <a:rPr lang="fr-FR" sz="2000" dirty="0"/>
              <a:t>de constituer son panier de </a:t>
            </a:r>
            <a:r>
              <a:rPr lang="fr-FR" sz="2000" dirty="0" smtClean="0"/>
              <a:t>consommation.</a:t>
            </a:r>
          </a:p>
          <a:p>
            <a:pPr algn="just">
              <a:spcBef>
                <a:spcPts val="1200"/>
              </a:spcBef>
            </a:pPr>
            <a:r>
              <a:rPr lang="fr-FR" sz="2000" dirty="0" smtClean="0"/>
              <a:t>Quand les </a:t>
            </a:r>
            <a:r>
              <a:rPr lang="fr-FR" sz="2000" dirty="0"/>
              <a:t>prix des alternatives auxquelles </a:t>
            </a:r>
            <a:r>
              <a:rPr lang="fr-FR" sz="2000" dirty="0" smtClean="0"/>
              <a:t>les ménages </a:t>
            </a:r>
            <a:r>
              <a:rPr lang="fr-FR" sz="2000" dirty="0"/>
              <a:t>ont fait face ne sont pas </a:t>
            </a:r>
            <a:r>
              <a:rPr lang="fr-FR" sz="2000" dirty="0" smtClean="0"/>
              <a:t>connus,  </a:t>
            </a:r>
            <a:r>
              <a:rPr lang="fr-FR" sz="2000" dirty="0"/>
              <a:t>i</a:t>
            </a:r>
            <a:r>
              <a:rPr lang="fr-FR" sz="2000" dirty="0" smtClean="0"/>
              <a:t>ls </a:t>
            </a:r>
            <a:r>
              <a:rPr lang="fr-FR" sz="2000" dirty="0"/>
              <a:t>sont </a:t>
            </a:r>
            <a:r>
              <a:rPr lang="fr-FR" sz="2000" dirty="0" smtClean="0"/>
              <a:t>simulés par tirage </a:t>
            </a:r>
            <a:r>
              <a:rPr lang="fr-FR" sz="2000" dirty="0"/>
              <a:t>aléatoire </a:t>
            </a:r>
            <a:r>
              <a:rPr lang="fr-FR" sz="2000" dirty="0" smtClean="0"/>
              <a:t>dans une </a:t>
            </a:r>
            <a:r>
              <a:rPr lang="fr-FR" sz="2000" dirty="0"/>
              <a:t>loi log normale ayant pour moyenne et écart-type les valeurs empiriques </a:t>
            </a:r>
            <a:r>
              <a:rPr lang="fr-FR" sz="2000" dirty="0" smtClean="0"/>
              <a:t>des </a:t>
            </a:r>
            <a:r>
              <a:rPr lang="fr-FR" sz="2000" dirty="0"/>
              <a:t>achats observés </a:t>
            </a:r>
            <a:r>
              <a:rPr lang="fr-FR" sz="2000" dirty="0" smtClean="0"/>
              <a:t>en 2009 pour </a:t>
            </a:r>
            <a:r>
              <a:rPr lang="fr-FR" sz="2000" dirty="0"/>
              <a:t>le bien considéré.</a:t>
            </a:r>
          </a:p>
          <a:p>
            <a:pPr algn="just">
              <a:spcBef>
                <a:spcPts val="1200"/>
              </a:spcBef>
            </a:pPr>
            <a:endParaRPr lang="fr-FR" sz="2000"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12</a:t>
            </a:fld>
            <a:endParaRPr lang="fr-FR">
              <a:solidFill>
                <a:schemeClr val="tx1"/>
              </a:solidFill>
              <a:latin typeface="Arial" pitchFamily="34" charset="0"/>
            </a:endParaRPr>
          </a:p>
        </p:txBody>
      </p:sp>
    </p:spTree>
    <p:extLst>
      <p:ext uri="{BB962C8B-B14F-4D97-AF65-F5344CB8AC3E}">
        <p14:creationId xmlns:p14="http://schemas.microsoft.com/office/powerpoint/2010/main" val="2886979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 Modèle de base</a:t>
            </a:r>
            <a:endParaRPr lang="fr-FR" dirty="0"/>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13</a:t>
            </a:fld>
            <a:endParaRPr lang="fr-FR">
              <a:solidFill>
                <a:schemeClr val="tx1"/>
              </a:solidFill>
              <a:latin typeface="Arial"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756172758"/>
              </p:ext>
            </p:extLst>
          </p:nvPr>
        </p:nvGraphicFramePr>
        <p:xfrm>
          <a:off x="519783" y="1837209"/>
          <a:ext cx="9361041" cy="5184575"/>
        </p:xfrm>
        <a:graphic>
          <a:graphicData uri="http://schemas.openxmlformats.org/drawingml/2006/table">
            <a:tbl>
              <a:tblPr firstRow="1" firstCol="1" lastRow="1" lastCol="1" bandRow="1" bandCol="1">
                <a:tableStyleId>{5C22544A-7EE6-4342-B048-85BDC9FD1C3A}</a:tableStyleId>
              </a:tblPr>
              <a:tblGrid>
                <a:gridCol w="1982943"/>
                <a:gridCol w="896337"/>
                <a:gridCol w="896337"/>
                <a:gridCol w="896337"/>
                <a:gridCol w="953147"/>
                <a:gridCol w="953147"/>
                <a:gridCol w="943228"/>
                <a:gridCol w="943228"/>
                <a:gridCol w="896337"/>
              </a:tblGrid>
              <a:tr h="485848">
                <a:tc rowSpan="2">
                  <a:txBody>
                    <a:bodyPr/>
                    <a:lstStyle/>
                    <a:p>
                      <a:pPr algn="ctr">
                        <a:lnSpc>
                          <a:spcPct val="115000"/>
                        </a:lnSpc>
                        <a:spcAft>
                          <a:spcPts val="0"/>
                        </a:spcAft>
                      </a:pPr>
                      <a:r>
                        <a:rPr lang="fr-FR" sz="1100" dirty="0">
                          <a:effectLst/>
                        </a:rPr>
                        <a:t>R²=0.2934</a:t>
                      </a:r>
                      <a:endParaRPr lang="fr-FR" sz="1100" dirty="0">
                        <a:effectLst/>
                        <a:latin typeface="Calibri"/>
                        <a:ea typeface="Calibri"/>
                        <a:cs typeface="Times New Roman"/>
                      </a:endParaRPr>
                    </a:p>
                  </a:txBody>
                  <a:tcPr marL="66445" marR="66445" marT="0" marB="0" anchor="ctr"/>
                </a:tc>
                <a:tc gridSpan="2">
                  <a:txBody>
                    <a:bodyPr/>
                    <a:lstStyle/>
                    <a:p>
                      <a:pPr algn="ctr">
                        <a:lnSpc>
                          <a:spcPct val="115000"/>
                        </a:lnSpc>
                        <a:spcAft>
                          <a:spcPts val="0"/>
                        </a:spcAft>
                      </a:pPr>
                      <a:r>
                        <a:rPr lang="fr-FR" sz="1100">
                          <a:effectLst/>
                        </a:rPr>
                        <a:t>OEUFS</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CAFÉ</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MARGARINE</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JAMBON BLANC</a:t>
                      </a:r>
                      <a:endParaRPr lang="fr-FR" sz="1100">
                        <a:effectLst/>
                        <a:latin typeface="Calibri"/>
                        <a:ea typeface="Calibri"/>
                        <a:cs typeface="Times New Roman"/>
                      </a:endParaRPr>
                    </a:p>
                  </a:txBody>
                  <a:tcPr marL="66445" marR="66445" marT="0" marB="0" anchor="ctr"/>
                </a:tc>
                <a:tc hMerge="1">
                  <a:txBody>
                    <a:bodyPr/>
                    <a:lstStyle/>
                    <a:p>
                      <a:endParaRPr lang="fr-FR"/>
                    </a:p>
                  </a:txBody>
                  <a:tcPr/>
                </a:tc>
              </a:tr>
              <a:tr h="416677">
                <a:tc vMerge="1">
                  <a:txBody>
                    <a:bodyPr/>
                    <a:lstStyle/>
                    <a:p>
                      <a:endParaRPr lang="fr-FR"/>
                    </a:p>
                  </a:txBody>
                  <a:tcPr/>
                </a:tc>
                <a:tc>
                  <a:txBody>
                    <a:bodyPr/>
                    <a:lstStyle/>
                    <a:p>
                      <a:pPr algn="ctr">
                        <a:lnSpc>
                          <a:spcPct val="115000"/>
                        </a:lnSpc>
                        <a:spcAft>
                          <a:spcPts val="0"/>
                        </a:spcAft>
                      </a:pPr>
                      <a:r>
                        <a:rPr lang="fr-FR" sz="1100">
                          <a:effectLst/>
                        </a:rPr>
                        <a:t>AB</a:t>
                      </a:r>
                    </a:p>
                    <a:p>
                      <a:pPr algn="ctr">
                        <a:lnSpc>
                          <a:spcPct val="115000"/>
                        </a:lnSpc>
                        <a:spcAft>
                          <a:spcPts val="0"/>
                        </a:spcAft>
                      </a:pPr>
                      <a:r>
                        <a:rPr lang="fr-FR" sz="1100">
                          <a:effectLst/>
                        </a:rPr>
                        <a:t>(j=1)</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Conv.</a:t>
                      </a:r>
                    </a:p>
                    <a:p>
                      <a:pPr algn="ctr">
                        <a:lnSpc>
                          <a:spcPct val="115000"/>
                        </a:lnSpc>
                        <a:spcAft>
                          <a:spcPts val="0"/>
                        </a:spcAft>
                      </a:pPr>
                      <a:r>
                        <a:rPr lang="fr-FR" sz="1100">
                          <a:effectLst/>
                        </a:rPr>
                        <a:t>(j=2)</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CE</a:t>
                      </a:r>
                    </a:p>
                    <a:p>
                      <a:pPr algn="ctr">
                        <a:lnSpc>
                          <a:spcPct val="115000"/>
                        </a:lnSpc>
                        <a:spcAft>
                          <a:spcPts val="0"/>
                        </a:spcAft>
                      </a:pPr>
                      <a:r>
                        <a:rPr lang="fr-FR" sz="1100">
                          <a:effectLst/>
                        </a:rPr>
                        <a:t>(j=3)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Conv.</a:t>
                      </a:r>
                    </a:p>
                    <a:p>
                      <a:pPr algn="ctr">
                        <a:lnSpc>
                          <a:spcPct val="115000"/>
                        </a:lnSpc>
                        <a:spcAft>
                          <a:spcPts val="0"/>
                        </a:spcAft>
                      </a:pPr>
                      <a:r>
                        <a:rPr lang="fr-FR" sz="1100">
                          <a:effectLst/>
                        </a:rPr>
                        <a:t> (j=4)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sym typeface="Symbol"/>
                        </a:rPr>
                        <a:t></a:t>
                      </a:r>
                      <a:r>
                        <a:rPr lang="fr-FR" sz="1100">
                          <a:effectLst/>
                        </a:rPr>
                        <a:t> 3 &amp; 6</a:t>
                      </a:r>
                    </a:p>
                    <a:p>
                      <a:pPr algn="ctr">
                        <a:lnSpc>
                          <a:spcPct val="115000"/>
                        </a:lnSpc>
                        <a:spcAft>
                          <a:spcPts val="0"/>
                        </a:spcAft>
                      </a:pPr>
                      <a:r>
                        <a:rPr lang="fr-FR" sz="1100">
                          <a:effectLst/>
                        </a:rPr>
                        <a:t>(j=5)</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Conv.</a:t>
                      </a:r>
                    </a:p>
                    <a:p>
                      <a:pPr algn="ctr">
                        <a:lnSpc>
                          <a:spcPct val="115000"/>
                        </a:lnSpc>
                        <a:spcAft>
                          <a:spcPts val="0"/>
                        </a:spcAft>
                      </a:pPr>
                      <a:r>
                        <a:rPr lang="fr-FR" sz="1100">
                          <a:effectLst/>
                        </a:rPr>
                        <a:t> (j=6)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Qualité </a:t>
                      </a:r>
                    </a:p>
                    <a:p>
                      <a:pPr algn="ctr">
                        <a:lnSpc>
                          <a:spcPct val="115000"/>
                        </a:lnSpc>
                        <a:spcAft>
                          <a:spcPts val="0"/>
                        </a:spcAft>
                      </a:pPr>
                      <a:r>
                        <a:rPr lang="fr-FR" sz="1100">
                          <a:effectLst/>
                        </a:rPr>
                        <a:t>(j=7)</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err="1">
                          <a:solidFill>
                            <a:schemeClr val="tx1"/>
                          </a:solidFill>
                          <a:effectLst/>
                        </a:rPr>
                        <a:t>Conv</a:t>
                      </a:r>
                      <a:r>
                        <a:rPr lang="fr-FR" sz="1100" b="0" dirty="0">
                          <a:solidFill>
                            <a:schemeClr val="tx1"/>
                          </a:solidFill>
                          <a:effectLst/>
                        </a:rPr>
                        <a:t>.</a:t>
                      </a:r>
                    </a:p>
                    <a:p>
                      <a:pPr algn="ctr">
                        <a:lnSpc>
                          <a:spcPct val="115000"/>
                        </a:lnSpc>
                        <a:spcAft>
                          <a:spcPts val="0"/>
                        </a:spcAft>
                      </a:pPr>
                      <a:r>
                        <a:rPr lang="fr-FR" sz="1100" b="0" dirty="0">
                          <a:solidFill>
                            <a:schemeClr val="tx1"/>
                          </a:solidFill>
                          <a:effectLst/>
                        </a:rPr>
                        <a:t> (j=8)</a:t>
                      </a:r>
                      <a:endParaRPr lang="fr-FR" sz="1100" b="0" dirty="0">
                        <a:solidFill>
                          <a:schemeClr val="tx1"/>
                        </a:solidFill>
                        <a:effectLst/>
                        <a:latin typeface="Calibri"/>
                        <a:ea typeface="Calibri"/>
                        <a:cs typeface="Times New Roman"/>
                      </a:endParaRPr>
                    </a:p>
                  </a:txBody>
                  <a:tcPr marL="66445" marR="66445" marT="0" marB="0" anchor="ctr">
                    <a:solidFill>
                      <a:schemeClr val="accent6">
                        <a:lumMod val="20000"/>
                        <a:lumOff val="80000"/>
                      </a:schemeClr>
                    </a:solidFill>
                  </a:tcPr>
                </a:tc>
              </a:tr>
              <a:tr h="428205">
                <a:tc>
                  <a:txBody>
                    <a:bodyPr/>
                    <a:lstStyle/>
                    <a:p>
                      <a:pPr algn="ctr">
                        <a:lnSpc>
                          <a:spcPct val="115000"/>
                        </a:lnSpc>
                        <a:spcAft>
                          <a:spcPts val="0"/>
                        </a:spcAft>
                      </a:pPr>
                      <a:r>
                        <a:rPr lang="fr-FR" sz="1100">
                          <a:effectLst/>
                        </a:rPr>
                        <a:t>Constante</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-1.85**</a:t>
                      </a:r>
                    </a:p>
                    <a:p>
                      <a:pPr algn="ctr">
                        <a:lnSpc>
                          <a:spcPct val="115000"/>
                        </a:lnSpc>
                        <a:spcAft>
                          <a:spcPts val="0"/>
                        </a:spcAft>
                      </a:pPr>
                      <a:r>
                        <a:rPr lang="fr-FR" sz="1100">
                          <a:effectLst/>
                        </a:rPr>
                        <a:t>(0.11)</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0.30**</a:t>
                      </a:r>
                    </a:p>
                    <a:p>
                      <a:pPr algn="ctr">
                        <a:lnSpc>
                          <a:spcPct val="115000"/>
                        </a:lnSpc>
                        <a:spcAft>
                          <a:spcPts val="0"/>
                        </a:spcAft>
                      </a:pPr>
                      <a:r>
                        <a:rPr lang="fr-FR" sz="1100">
                          <a:effectLst/>
                        </a:rPr>
                        <a:t>(0.08)</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-3.24**</a:t>
                      </a:r>
                    </a:p>
                    <a:p>
                      <a:pPr algn="ctr">
                        <a:lnSpc>
                          <a:spcPct val="115000"/>
                        </a:lnSpc>
                        <a:spcAft>
                          <a:spcPts val="0"/>
                        </a:spcAft>
                      </a:pPr>
                      <a:r>
                        <a:rPr lang="fr-FR" sz="1100">
                          <a:effectLst/>
                        </a:rPr>
                        <a:t>(0.11)</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-0.44**</a:t>
                      </a:r>
                    </a:p>
                    <a:p>
                      <a:pPr algn="ctr">
                        <a:lnSpc>
                          <a:spcPct val="115000"/>
                        </a:lnSpc>
                        <a:spcAft>
                          <a:spcPts val="0"/>
                        </a:spcAft>
                      </a:pPr>
                      <a:r>
                        <a:rPr lang="fr-FR" sz="1100">
                          <a:effectLst/>
                        </a:rPr>
                        <a:t>(0.06)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-1.80**</a:t>
                      </a:r>
                    </a:p>
                    <a:p>
                      <a:pPr algn="ctr">
                        <a:lnSpc>
                          <a:spcPct val="115000"/>
                        </a:lnSpc>
                        <a:spcAft>
                          <a:spcPts val="0"/>
                        </a:spcAft>
                      </a:pPr>
                      <a:r>
                        <a:rPr lang="fr-FR" sz="1100">
                          <a:effectLst/>
                        </a:rPr>
                        <a:t>(0.06)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-1.88**</a:t>
                      </a:r>
                    </a:p>
                    <a:p>
                      <a:pPr algn="ctr">
                        <a:lnSpc>
                          <a:spcPct val="115000"/>
                        </a:lnSpc>
                        <a:spcAft>
                          <a:spcPts val="0"/>
                        </a:spcAft>
                      </a:pPr>
                      <a:r>
                        <a:rPr lang="fr-FR" sz="1100">
                          <a:effectLst/>
                        </a:rPr>
                        <a:t>(0.06)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-2.99**</a:t>
                      </a:r>
                    </a:p>
                    <a:p>
                      <a:pPr algn="ctr">
                        <a:lnSpc>
                          <a:spcPct val="115000"/>
                        </a:lnSpc>
                        <a:spcAft>
                          <a:spcPts val="0"/>
                        </a:spcAft>
                      </a:pPr>
                      <a:r>
                        <a:rPr lang="fr-FR" sz="1100">
                          <a:effectLst/>
                        </a:rPr>
                        <a:t>(0.08)</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-0.44**</a:t>
                      </a:r>
                    </a:p>
                    <a:p>
                      <a:pPr algn="ctr">
                        <a:lnSpc>
                          <a:spcPct val="115000"/>
                        </a:lnSpc>
                        <a:spcAft>
                          <a:spcPts val="0"/>
                        </a:spcAft>
                      </a:pPr>
                      <a:r>
                        <a:rPr lang="fr-FR" sz="1100" b="0" dirty="0">
                          <a:solidFill>
                            <a:schemeClr val="tx1"/>
                          </a:solidFill>
                          <a:effectLst/>
                        </a:rPr>
                        <a:t>(0.08)</a:t>
                      </a:r>
                      <a:endParaRPr lang="fr-FR" sz="1100" b="0" dirty="0">
                        <a:solidFill>
                          <a:schemeClr val="tx1"/>
                        </a:solidFill>
                        <a:effectLst/>
                        <a:latin typeface="Calibri"/>
                        <a:ea typeface="Calibri"/>
                        <a:cs typeface="Times New Roman"/>
                      </a:endParaRPr>
                    </a:p>
                  </a:txBody>
                  <a:tcPr marL="66445" marR="66445" marT="0" marB="0" anchor="ctr">
                    <a:solidFill>
                      <a:schemeClr val="accent6">
                        <a:lumMod val="20000"/>
                        <a:lumOff val="80000"/>
                      </a:schemeClr>
                    </a:solidFill>
                  </a:tcPr>
                </a:tc>
              </a:tr>
              <a:tr h="428205">
                <a:tc>
                  <a:txBody>
                    <a:bodyPr/>
                    <a:lstStyle/>
                    <a:p>
                      <a:pPr algn="ctr">
                        <a:lnSpc>
                          <a:spcPct val="115000"/>
                        </a:lnSpc>
                        <a:spcAft>
                          <a:spcPts val="0"/>
                        </a:spcAft>
                      </a:pPr>
                      <a:r>
                        <a:rPr lang="fr-FR" sz="1100">
                          <a:effectLst/>
                        </a:rPr>
                        <a:t>Prix</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0.02</a:t>
                      </a:r>
                    </a:p>
                    <a:p>
                      <a:pPr algn="ctr">
                        <a:lnSpc>
                          <a:spcPct val="115000"/>
                        </a:lnSpc>
                        <a:spcAft>
                          <a:spcPts val="0"/>
                        </a:spcAft>
                      </a:pPr>
                      <a:r>
                        <a:rPr lang="fr-FR" sz="1100">
                          <a:effectLst/>
                        </a:rPr>
                        <a:t>(0.18)</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-0.03</a:t>
                      </a:r>
                    </a:p>
                    <a:p>
                      <a:pPr algn="ctr">
                        <a:lnSpc>
                          <a:spcPct val="115000"/>
                        </a:lnSpc>
                        <a:spcAft>
                          <a:spcPts val="0"/>
                        </a:spcAft>
                      </a:pPr>
                      <a:r>
                        <a:rPr lang="fr-FR" sz="1100">
                          <a:effectLst/>
                        </a:rPr>
                        <a:t>(0.29)</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5.70</a:t>
                      </a:r>
                    </a:p>
                    <a:p>
                      <a:pPr algn="ctr">
                        <a:lnSpc>
                          <a:spcPct val="115000"/>
                        </a:lnSpc>
                        <a:spcAft>
                          <a:spcPts val="0"/>
                        </a:spcAft>
                      </a:pPr>
                      <a:r>
                        <a:rPr lang="fr-FR" sz="1100">
                          <a:effectLst/>
                        </a:rPr>
                        <a:t>(4.70)</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4.50</a:t>
                      </a:r>
                    </a:p>
                    <a:p>
                      <a:pPr algn="ctr">
                        <a:lnSpc>
                          <a:spcPct val="115000"/>
                        </a:lnSpc>
                        <a:spcAft>
                          <a:spcPts val="0"/>
                        </a:spcAft>
                      </a:pPr>
                      <a:r>
                        <a:rPr lang="fr-FR" sz="1100">
                          <a:effectLst/>
                        </a:rPr>
                        <a:t>(2.75)</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-2.47</a:t>
                      </a:r>
                    </a:p>
                    <a:p>
                      <a:pPr algn="ctr">
                        <a:lnSpc>
                          <a:spcPct val="115000"/>
                        </a:lnSpc>
                        <a:spcAft>
                          <a:spcPts val="0"/>
                        </a:spcAft>
                      </a:pPr>
                      <a:r>
                        <a:rPr lang="fr-FR" sz="1100">
                          <a:effectLst/>
                        </a:rPr>
                        <a:t>(7.20)</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-12.33</a:t>
                      </a:r>
                    </a:p>
                    <a:p>
                      <a:pPr algn="ctr">
                        <a:lnSpc>
                          <a:spcPct val="115000"/>
                        </a:lnSpc>
                        <a:spcAft>
                          <a:spcPts val="0"/>
                        </a:spcAft>
                      </a:pPr>
                      <a:r>
                        <a:rPr lang="fr-FR" sz="1100">
                          <a:effectLst/>
                        </a:rPr>
                        <a:t>(8.63)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2.63</a:t>
                      </a:r>
                    </a:p>
                    <a:p>
                      <a:pPr algn="ctr">
                        <a:lnSpc>
                          <a:spcPct val="115000"/>
                        </a:lnSpc>
                        <a:spcAft>
                          <a:spcPts val="0"/>
                        </a:spcAft>
                      </a:pPr>
                      <a:r>
                        <a:rPr lang="fr-FR" sz="1100">
                          <a:effectLst/>
                        </a:rPr>
                        <a:t>(3.25)</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9.31</a:t>
                      </a:r>
                    </a:p>
                    <a:p>
                      <a:pPr algn="ctr">
                        <a:lnSpc>
                          <a:spcPct val="115000"/>
                        </a:lnSpc>
                        <a:spcAft>
                          <a:spcPts val="0"/>
                        </a:spcAft>
                      </a:pPr>
                      <a:r>
                        <a:rPr lang="fr-FR" sz="1100" b="0" dirty="0">
                          <a:solidFill>
                            <a:schemeClr val="tx1"/>
                          </a:solidFill>
                          <a:effectLst/>
                        </a:rPr>
                        <a:t>(5.52)</a:t>
                      </a:r>
                      <a:endParaRPr lang="fr-FR" sz="1100" b="0" dirty="0">
                        <a:solidFill>
                          <a:schemeClr val="tx1"/>
                        </a:solidFill>
                        <a:effectLst/>
                        <a:latin typeface="Calibri"/>
                        <a:ea typeface="Calibri"/>
                        <a:cs typeface="Times New Roman"/>
                      </a:endParaRPr>
                    </a:p>
                  </a:txBody>
                  <a:tcPr marL="66445" marR="66445" marT="0" marB="0" anchor="ctr">
                    <a:solidFill>
                      <a:schemeClr val="accent6">
                        <a:lumMod val="20000"/>
                        <a:lumOff val="80000"/>
                      </a:schemeClr>
                    </a:solidFill>
                  </a:tcPr>
                </a:tc>
              </a:tr>
              <a:tr h="428205">
                <a:tc>
                  <a:txBody>
                    <a:bodyPr/>
                    <a:lstStyle/>
                    <a:p>
                      <a:pPr algn="ctr">
                        <a:lnSpc>
                          <a:spcPct val="115000"/>
                        </a:lnSpc>
                        <a:spcAft>
                          <a:spcPts val="0"/>
                        </a:spcAft>
                      </a:pPr>
                      <a:r>
                        <a:rPr lang="fr-FR" sz="1100">
                          <a:effectLst/>
                        </a:rPr>
                        <a:t>Œufs Bio θ</a:t>
                      </a:r>
                      <a:r>
                        <a:rPr lang="fr-FR" sz="1100" baseline="-25000">
                          <a:effectLst/>
                        </a:rPr>
                        <a:t>1j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 </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0.10*</a:t>
                      </a:r>
                    </a:p>
                    <a:p>
                      <a:pPr algn="ctr">
                        <a:lnSpc>
                          <a:spcPct val="115000"/>
                        </a:lnSpc>
                        <a:spcAft>
                          <a:spcPts val="0"/>
                        </a:spcAft>
                      </a:pPr>
                      <a:r>
                        <a:rPr lang="fr-FR" sz="1100">
                          <a:effectLst/>
                        </a:rPr>
                        <a:t>(0.06)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rgbClr val="FF0000"/>
                          </a:solidFill>
                          <a:effectLst/>
                        </a:rPr>
                        <a:t>1.14**</a:t>
                      </a:r>
                    </a:p>
                    <a:p>
                      <a:pPr algn="ctr">
                        <a:lnSpc>
                          <a:spcPct val="115000"/>
                        </a:lnSpc>
                        <a:spcAft>
                          <a:spcPts val="0"/>
                        </a:spcAft>
                      </a:pPr>
                      <a:r>
                        <a:rPr lang="fr-FR" sz="1100" dirty="0">
                          <a:solidFill>
                            <a:srgbClr val="FF0000"/>
                          </a:solidFill>
                          <a:effectLst/>
                        </a:rPr>
                        <a:t>(0.05)</a:t>
                      </a:r>
                      <a:endParaRPr lang="fr-FR" sz="1100" dirty="0">
                        <a:solidFill>
                          <a:srgbClr val="FF0000"/>
                        </a:solidFill>
                        <a:effectLst/>
                        <a:latin typeface="Calibri"/>
                        <a:ea typeface="Calibri"/>
                        <a:cs typeface="Times New Roman"/>
                      </a:endParaRPr>
                    </a:p>
                  </a:txBody>
                  <a:tcPr marL="66445" marR="66445" marT="0" marB="0" anchor="ctr">
                    <a:solidFill>
                      <a:srgbClr val="FFFF00"/>
                    </a:solidFill>
                  </a:tcPr>
                </a:tc>
                <a:tc>
                  <a:txBody>
                    <a:bodyPr/>
                    <a:lstStyle/>
                    <a:p>
                      <a:pPr algn="ctr">
                        <a:lnSpc>
                          <a:spcPct val="115000"/>
                        </a:lnSpc>
                        <a:spcAft>
                          <a:spcPts val="0"/>
                        </a:spcAft>
                      </a:pPr>
                      <a:r>
                        <a:rPr lang="fr-FR" sz="1100" dirty="0">
                          <a:effectLst/>
                        </a:rPr>
                        <a:t>-0.10**</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dirty="0">
                          <a:effectLst/>
                        </a:rPr>
                        <a:t>0.34**</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rgbClr val="92D050"/>
                    </a:solidFill>
                  </a:tcPr>
                </a:tc>
                <a:tc>
                  <a:txBody>
                    <a:bodyPr/>
                    <a:lstStyle/>
                    <a:p>
                      <a:pPr algn="ctr">
                        <a:lnSpc>
                          <a:spcPct val="115000"/>
                        </a:lnSpc>
                        <a:spcAft>
                          <a:spcPts val="0"/>
                        </a:spcAft>
                      </a:pPr>
                      <a:r>
                        <a:rPr lang="fr-FR" sz="1100" dirty="0">
                          <a:effectLst/>
                        </a:rPr>
                        <a:t>-0.37**</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dirty="0">
                          <a:effectLst/>
                        </a:rPr>
                        <a:t>0.61**</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tx2">
                        <a:lumMod val="40000"/>
                        <a:lumOff val="60000"/>
                      </a:schemeClr>
                    </a:solidFill>
                  </a:tcPr>
                </a:tc>
                <a:tc>
                  <a:txBody>
                    <a:bodyPr/>
                    <a:lstStyle/>
                    <a:p>
                      <a:pPr algn="ctr">
                        <a:lnSpc>
                          <a:spcPct val="115000"/>
                        </a:lnSpc>
                        <a:spcAft>
                          <a:spcPts val="0"/>
                        </a:spcAft>
                      </a:pPr>
                      <a:r>
                        <a:rPr lang="fr-FR" sz="1100" b="0" dirty="0">
                          <a:solidFill>
                            <a:schemeClr val="tx1"/>
                          </a:solidFill>
                          <a:effectLst/>
                        </a:rPr>
                        <a:t>-0.33**</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Œufs conv.  θ</a:t>
                      </a:r>
                      <a:r>
                        <a:rPr lang="fr-FR" sz="1100" baseline="-25000">
                          <a:effectLst/>
                        </a:rPr>
                        <a:t>2j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0.10*</a:t>
                      </a:r>
                    </a:p>
                    <a:p>
                      <a:pPr algn="ctr">
                        <a:lnSpc>
                          <a:spcPct val="115000"/>
                        </a:lnSpc>
                        <a:spcAft>
                          <a:spcPts val="0"/>
                        </a:spcAft>
                      </a:pPr>
                      <a:r>
                        <a:rPr lang="fr-FR" sz="1100">
                          <a:effectLst/>
                        </a:rPr>
                        <a:t>(0.06)</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 </a:t>
                      </a:r>
                      <a:endParaRPr lang="fr-FR" sz="1100" dirty="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0.07</a:t>
                      </a:r>
                    </a:p>
                    <a:p>
                      <a:pPr algn="ctr">
                        <a:lnSpc>
                          <a:spcPct val="115000"/>
                        </a:lnSpc>
                        <a:spcAft>
                          <a:spcPts val="0"/>
                        </a:spcAft>
                      </a:pPr>
                      <a:r>
                        <a:rPr lang="fr-FR" sz="1100" dirty="0">
                          <a:effectLst/>
                        </a:rPr>
                        <a:t>(0.07)</a:t>
                      </a:r>
                      <a:endParaRPr lang="fr-FR" sz="1100" dirty="0">
                        <a:effectLst/>
                        <a:latin typeface="Calibri"/>
                        <a:ea typeface="Calibri"/>
                        <a:cs typeface="Times New Roman"/>
                      </a:endParaRPr>
                    </a:p>
                  </a:txBody>
                  <a:tcPr marL="66445" marR="66445" marT="0" marB="0" anchor="ctr">
                    <a:solidFill>
                      <a:schemeClr val="accent1">
                        <a:lumMod val="20000"/>
                        <a:lumOff val="80000"/>
                      </a:schemeClr>
                    </a:solidFill>
                  </a:tcPr>
                </a:tc>
                <a:tc>
                  <a:txBody>
                    <a:bodyPr/>
                    <a:lstStyle/>
                    <a:p>
                      <a:pPr algn="ctr">
                        <a:lnSpc>
                          <a:spcPct val="115000"/>
                        </a:lnSpc>
                        <a:spcAft>
                          <a:spcPts val="0"/>
                        </a:spcAft>
                      </a:pPr>
                      <a:r>
                        <a:rPr lang="fr-FR" sz="1100" dirty="0">
                          <a:effectLst/>
                        </a:rPr>
                        <a:t>0.67**</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rgbClr val="FFFF00"/>
                    </a:solidFill>
                  </a:tcPr>
                </a:tc>
                <a:tc>
                  <a:txBody>
                    <a:bodyPr/>
                    <a:lstStyle/>
                    <a:p>
                      <a:pPr algn="ctr">
                        <a:lnSpc>
                          <a:spcPct val="115000"/>
                        </a:lnSpc>
                        <a:spcAft>
                          <a:spcPts val="0"/>
                        </a:spcAft>
                      </a:pPr>
                      <a:r>
                        <a:rPr lang="fr-FR" sz="1100" dirty="0">
                          <a:effectLst/>
                        </a:rPr>
                        <a:t>0.45**</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dirty="0">
                          <a:effectLst/>
                        </a:rPr>
                        <a:t>0.39**</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rgbClr val="92D050"/>
                    </a:solidFill>
                  </a:tcPr>
                </a:tc>
                <a:tc>
                  <a:txBody>
                    <a:bodyPr/>
                    <a:lstStyle/>
                    <a:p>
                      <a:pPr algn="ctr">
                        <a:lnSpc>
                          <a:spcPct val="115000"/>
                        </a:lnSpc>
                        <a:spcAft>
                          <a:spcPts val="0"/>
                        </a:spcAft>
                      </a:pPr>
                      <a:r>
                        <a:rPr lang="fr-FR" sz="1100" dirty="0">
                          <a:effectLst/>
                        </a:rPr>
                        <a:t>0.51**</a:t>
                      </a:r>
                    </a:p>
                    <a:p>
                      <a:pPr algn="ctr">
                        <a:lnSpc>
                          <a:spcPct val="115000"/>
                        </a:lnSpc>
                        <a:spcAft>
                          <a:spcPts val="0"/>
                        </a:spcAft>
                      </a:pPr>
                      <a:r>
                        <a:rPr lang="fr-FR" sz="1100" dirty="0">
                          <a:effectLst/>
                        </a:rPr>
                        <a:t>(0.05)</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1.00**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tx2">
                        <a:lumMod val="40000"/>
                        <a:lumOff val="60000"/>
                      </a:schemeClr>
                    </a:solidFill>
                  </a:tcPr>
                </a:tc>
              </a:tr>
              <a:tr h="428205">
                <a:tc>
                  <a:txBody>
                    <a:bodyPr/>
                    <a:lstStyle/>
                    <a:p>
                      <a:pPr algn="ctr">
                        <a:lnSpc>
                          <a:spcPct val="115000"/>
                        </a:lnSpc>
                        <a:spcAft>
                          <a:spcPts val="0"/>
                        </a:spcAft>
                      </a:pPr>
                      <a:r>
                        <a:rPr lang="fr-FR" sz="1100">
                          <a:effectLst/>
                        </a:rPr>
                        <a:t>Café CE θ</a:t>
                      </a:r>
                      <a:r>
                        <a:rPr lang="fr-FR" sz="1100" baseline="-25000">
                          <a:effectLst/>
                        </a:rPr>
                        <a:t>3j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1.14**</a:t>
                      </a:r>
                    </a:p>
                    <a:p>
                      <a:pPr algn="ctr">
                        <a:lnSpc>
                          <a:spcPct val="115000"/>
                        </a:lnSpc>
                        <a:spcAft>
                          <a:spcPts val="0"/>
                        </a:spcAft>
                      </a:pPr>
                      <a:r>
                        <a:rPr lang="fr-FR" sz="1100">
                          <a:effectLst/>
                        </a:rPr>
                        <a:t>(0.05)</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0.07</a:t>
                      </a:r>
                    </a:p>
                    <a:p>
                      <a:pPr algn="ctr">
                        <a:lnSpc>
                          <a:spcPct val="115000"/>
                        </a:lnSpc>
                        <a:spcAft>
                          <a:spcPts val="0"/>
                        </a:spcAft>
                      </a:pPr>
                      <a:r>
                        <a:rPr lang="fr-FR" sz="1100">
                          <a:effectLst/>
                        </a:rPr>
                        <a:t>(0.07)</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 </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0.77**</a:t>
                      </a:r>
                    </a:p>
                    <a:p>
                      <a:pPr algn="ctr">
                        <a:lnSpc>
                          <a:spcPct val="115000"/>
                        </a:lnSpc>
                        <a:spcAft>
                          <a:spcPts val="0"/>
                        </a:spcAft>
                      </a:pPr>
                      <a:r>
                        <a:rPr lang="fr-FR" sz="1100">
                          <a:effectLst/>
                        </a:rPr>
                        <a:t>(0.07)</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0.15**</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rgbClr val="FFC000"/>
                    </a:solidFill>
                  </a:tcPr>
                </a:tc>
                <a:tc>
                  <a:txBody>
                    <a:bodyPr/>
                    <a:lstStyle/>
                    <a:p>
                      <a:pPr algn="ctr">
                        <a:lnSpc>
                          <a:spcPct val="115000"/>
                        </a:lnSpc>
                        <a:spcAft>
                          <a:spcPts val="0"/>
                        </a:spcAft>
                      </a:pPr>
                      <a:r>
                        <a:rPr lang="fr-FR" sz="1100" dirty="0">
                          <a:effectLst/>
                        </a:rPr>
                        <a:t>-0.07**</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dirty="0">
                          <a:effectLst/>
                        </a:rPr>
                        <a:t>0.23**</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rgbClr val="C00000">
                        <a:alpha val="52000"/>
                      </a:srgbClr>
                    </a:solidFill>
                  </a:tcPr>
                </a:tc>
                <a:tc>
                  <a:txBody>
                    <a:bodyPr/>
                    <a:lstStyle/>
                    <a:p>
                      <a:pPr algn="ctr">
                        <a:lnSpc>
                          <a:spcPct val="115000"/>
                        </a:lnSpc>
                        <a:spcAft>
                          <a:spcPts val="0"/>
                        </a:spcAft>
                      </a:pPr>
                      <a:r>
                        <a:rPr lang="fr-FR" sz="1100" b="0" dirty="0">
                          <a:solidFill>
                            <a:schemeClr val="tx1"/>
                          </a:solidFill>
                          <a:effectLst/>
                        </a:rPr>
                        <a:t>0.00</a:t>
                      </a:r>
                    </a:p>
                    <a:p>
                      <a:pPr algn="ctr">
                        <a:lnSpc>
                          <a:spcPct val="115000"/>
                        </a:lnSpc>
                        <a:spcAft>
                          <a:spcPts val="0"/>
                        </a:spcAft>
                      </a:pPr>
                      <a:r>
                        <a:rPr lang="fr-FR" sz="1100" b="0" dirty="0">
                          <a:solidFill>
                            <a:schemeClr val="tx1"/>
                          </a:solidFill>
                          <a:effectLst/>
                        </a:rPr>
                        <a:t>(0.06)</a:t>
                      </a:r>
                      <a:endParaRPr lang="fr-FR" sz="1100" b="0" dirty="0">
                        <a:solidFill>
                          <a:schemeClr val="tx1"/>
                        </a:solidFill>
                        <a:effectLst/>
                        <a:latin typeface="Calibri"/>
                        <a:ea typeface="Calibri"/>
                        <a:cs typeface="Times New Roman"/>
                      </a:endParaRPr>
                    </a:p>
                  </a:txBody>
                  <a:tcPr marL="66445" marR="66445" marT="0" marB="0" anchor="ctr">
                    <a:solidFill>
                      <a:schemeClr val="bg2">
                        <a:alpha val="52000"/>
                      </a:schemeClr>
                    </a:solidFill>
                  </a:tcPr>
                </a:tc>
              </a:tr>
              <a:tr h="428205">
                <a:tc>
                  <a:txBody>
                    <a:bodyPr/>
                    <a:lstStyle/>
                    <a:p>
                      <a:pPr algn="ctr">
                        <a:lnSpc>
                          <a:spcPct val="115000"/>
                        </a:lnSpc>
                        <a:spcAft>
                          <a:spcPts val="0"/>
                        </a:spcAft>
                      </a:pPr>
                      <a:r>
                        <a:rPr lang="fr-FR" sz="1100">
                          <a:effectLst/>
                        </a:rPr>
                        <a:t>Café conv.  θ</a:t>
                      </a:r>
                      <a:r>
                        <a:rPr lang="fr-FR" sz="1100" baseline="-25000">
                          <a:effectLst/>
                        </a:rPr>
                        <a:t>4j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-0.10**</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0.67**</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0.77**</a:t>
                      </a:r>
                    </a:p>
                    <a:p>
                      <a:pPr algn="ctr">
                        <a:lnSpc>
                          <a:spcPct val="115000"/>
                        </a:lnSpc>
                        <a:spcAft>
                          <a:spcPts val="0"/>
                        </a:spcAft>
                      </a:pPr>
                      <a:r>
                        <a:rPr lang="fr-FR" sz="1100">
                          <a:effectLst/>
                        </a:rPr>
                        <a:t>(0.07)</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 </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0.45**</a:t>
                      </a:r>
                    </a:p>
                    <a:p>
                      <a:pPr algn="ctr">
                        <a:lnSpc>
                          <a:spcPct val="115000"/>
                        </a:lnSpc>
                        <a:spcAft>
                          <a:spcPts val="0"/>
                        </a:spcAft>
                      </a:pPr>
                      <a:r>
                        <a:rPr lang="fr-FR" sz="1100" dirty="0">
                          <a:effectLst/>
                        </a:rPr>
                        <a:t>(0.03)</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dirty="0">
                          <a:effectLst/>
                        </a:rPr>
                        <a:t>0.56**</a:t>
                      </a:r>
                    </a:p>
                    <a:p>
                      <a:pPr algn="ctr">
                        <a:lnSpc>
                          <a:spcPct val="115000"/>
                        </a:lnSpc>
                        <a:spcAft>
                          <a:spcPts val="0"/>
                        </a:spcAft>
                      </a:pPr>
                      <a:r>
                        <a:rPr lang="fr-FR" sz="1100" dirty="0">
                          <a:effectLst/>
                        </a:rPr>
                        <a:t>(0.4)</a:t>
                      </a:r>
                      <a:endParaRPr lang="fr-FR" sz="1100" dirty="0">
                        <a:effectLst/>
                        <a:latin typeface="Calibri"/>
                        <a:ea typeface="Calibri"/>
                        <a:cs typeface="Times New Roman"/>
                      </a:endParaRPr>
                    </a:p>
                  </a:txBody>
                  <a:tcPr marL="66445" marR="66445" marT="0" marB="0" anchor="ctr">
                    <a:solidFill>
                      <a:srgbClr val="FFC000"/>
                    </a:solidFill>
                  </a:tcPr>
                </a:tc>
                <a:tc>
                  <a:txBody>
                    <a:bodyPr/>
                    <a:lstStyle/>
                    <a:p>
                      <a:pPr algn="ctr">
                        <a:lnSpc>
                          <a:spcPct val="115000"/>
                        </a:lnSpc>
                        <a:spcAft>
                          <a:spcPts val="0"/>
                        </a:spcAft>
                      </a:pPr>
                      <a:r>
                        <a:rPr lang="fr-FR" sz="1100" dirty="0">
                          <a:effectLst/>
                        </a:rPr>
                        <a:t>0.34**</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solidFill>
                      <a:schemeClr val="bg2">
                        <a:alpha val="52000"/>
                      </a:schemeClr>
                    </a:solidFill>
                  </a:tcPr>
                </a:tc>
                <a:tc>
                  <a:txBody>
                    <a:bodyPr/>
                    <a:lstStyle/>
                    <a:p>
                      <a:pPr algn="ctr">
                        <a:lnSpc>
                          <a:spcPct val="115000"/>
                        </a:lnSpc>
                        <a:spcAft>
                          <a:spcPts val="0"/>
                        </a:spcAft>
                      </a:pPr>
                      <a:r>
                        <a:rPr lang="fr-FR" sz="1100" b="0" dirty="0">
                          <a:solidFill>
                            <a:schemeClr val="tx1"/>
                          </a:solidFill>
                          <a:effectLst/>
                        </a:rPr>
                        <a:t>0.72**</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rgbClr val="C00000">
                        <a:alpha val="52000"/>
                      </a:srgbClr>
                    </a:solidFill>
                  </a:tcPr>
                </a:tc>
              </a:tr>
              <a:tr h="428205">
                <a:tc>
                  <a:txBody>
                    <a:bodyPr/>
                    <a:lstStyle/>
                    <a:p>
                      <a:pPr algn="ctr">
                        <a:lnSpc>
                          <a:spcPct val="115000"/>
                        </a:lnSpc>
                        <a:spcAft>
                          <a:spcPts val="0"/>
                        </a:spcAft>
                      </a:pPr>
                      <a:r>
                        <a:rPr lang="fr-FR" sz="1100">
                          <a:effectLst/>
                        </a:rPr>
                        <a:t>Margarine </a:t>
                      </a:r>
                      <a:r>
                        <a:rPr lang="fr-FR" sz="1100">
                          <a:effectLst/>
                          <a:sym typeface="Symbol"/>
                        </a:rPr>
                        <a:t></a:t>
                      </a:r>
                      <a:r>
                        <a:rPr lang="fr-FR" sz="1100">
                          <a:effectLst/>
                        </a:rPr>
                        <a:t> 3-6 θ</a:t>
                      </a:r>
                      <a:r>
                        <a:rPr lang="fr-FR" sz="1100" baseline="-25000">
                          <a:effectLst/>
                        </a:rPr>
                        <a:t>5j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0.34**</a:t>
                      </a:r>
                    </a:p>
                    <a:p>
                      <a:pPr algn="ctr">
                        <a:lnSpc>
                          <a:spcPct val="115000"/>
                        </a:lnSpc>
                        <a:spcAft>
                          <a:spcPts val="0"/>
                        </a:spcAft>
                      </a:pPr>
                      <a:r>
                        <a:rPr lang="fr-FR" sz="1100" dirty="0">
                          <a:effectLst/>
                        </a:rPr>
                        <a:t>(0.04)</a:t>
                      </a:r>
                      <a:endParaRPr lang="fr-FR" sz="1100" dirty="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0.45**</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0.15**</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0.45**</a:t>
                      </a:r>
                    </a:p>
                    <a:p>
                      <a:pPr algn="ctr">
                        <a:lnSpc>
                          <a:spcPct val="115000"/>
                        </a:lnSpc>
                        <a:spcAft>
                          <a:spcPts val="0"/>
                        </a:spcAft>
                      </a:pPr>
                      <a:r>
                        <a:rPr lang="fr-FR" sz="1100" dirty="0">
                          <a:effectLst/>
                        </a:rPr>
                        <a:t>(0.03)</a:t>
                      </a:r>
                      <a:endParaRPr lang="fr-FR" sz="1100" dirty="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 </a:t>
                      </a:r>
                      <a:endParaRPr lang="fr-FR" sz="1100" dirty="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0.82**</a:t>
                      </a:r>
                    </a:p>
                    <a:p>
                      <a:pPr algn="ctr">
                        <a:lnSpc>
                          <a:spcPct val="115000"/>
                        </a:lnSpc>
                        <a:spcAft>
                          <a:spcPts val="0"/>
                        </a:spcAft>
                      </a:pPr>
                      <a:r>
                        <a:rPr lang="fr-FR" sz="1100">
                          <a:effectLst/>
                        </a:rPr>
                        <a:t>(0.03)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0.41**</a:t>
                      </a:r>
                    </a:p>
                    <a:p>
                      <a:pPr algn="ctr">
                        <a:lnSpc>
                          <a:spcPct val="115000"/>
                        </a:lnSpc>
                        <a:spcAft>
                          <a:spcPts val="0"/>
                        </a:spcAft>
                      </a:pPr>
                      <a:r>
                        <a:rPr lang="fr-FR" sz="1100" dirty="0">
                          <a:effectLst/>
                        </a:rPr>
                        <a:t>(0.03)</a:t>
                      </a:r>
                      <a:endParaRPr lang="fr-FR" sz="1100" dirty="0">
                        <a:effectLst/>
                        <a:latin typeface="Calibri"/>
                        <a:ea typeface="Calibri"/>
                        <a:cs typeface="Times New Roman"/>
                      </a:endParaRPr>
                    </a:p>
                  </a:txBody>
                  <a:tcPr marL="66445" marR="66445" marT="0" marB="0" anchor="ctr">
                    <a:solidFill>
                      <a:srgbClr val="00B050"/>
                    </a:solidFill>
                  </a:tcPr>
                </a:tc>
                <a:tc>
                  <a:txBody>
                    <a:bodyPr/>
                    <a:lstStyle/>
                    <a:p>
                      <a:pPr algn="ctr">
                        <a:lnSpc>
                          <a:spcPct val="115000"/>
                        </a:lnSpc>
                        <a:spcAft>
                          <a:spcPts val="0"/>
                        </a:spcAft>
                      </a:pPr>
                      <a:r>
                        <a:rPr lang="fr-FR" sz="1100" b="0" dirty="0">
                          <a:solidFill>
                            <a:schemeClr val="tx1"/>
                          </a:solidFill>
                          <a:effectLst/>
                        </a:rPr>
                        <a:t>0.20**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Margarine conv. θ</a:t>
                      </a:r>
                      <a:r>
                        <a:rPr lang="fr-FR" sz="1100" baseline="-25000">
                          <a:effectLst/>
                        </a:rPr>
                        <a:t>6j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-0.37**</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0.39**</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-0.07**</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0.56**</a:t>
                      </a:r>
                    </a:p>
                    <a:p>
                      <a:pPr algn="ctr">
                        <a:lnSpc>
                          <a:spcPct val="115000"/>
                        </a:lnSpc>
                        <a:spcAft>
                          <a:spcPts val="0"/>
                        </a:spcAft>
                      </a:pPr>
                      <a:r>
                        <a:rPr lang="fr-FR" sz="1100">
                          <a:effectLst/>
                        </a:rPr>
                        <a:t>(0.4)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0.82**</a:t>
                      </a:r>
                    </a:p>
                    <a:p>
                      <a:pPr algn="ctr">
                        <a:lnSpc>
                          <a:spcPct val="115000"/>
                        </a:lnSpc>
                        <a:spcAft>
                          <a:spcPts val="0"/>
                        </a:spcAft>
                      </a:pPr>
                      <a:r>
                        <a:rPr lang="fr-FR" sz="1100">
                          <a:effectLst/>
                        </a:rPr>
                        <a:t>(0.03)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 </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-0.00</a:t>
                      </a:r>
                    </a:p>
                    <a:p>
                      <a:pPr algn="ctr">
                        <a:lnSpc>
                          <a:spcPct val="115000"/>
                        </a:lnSpc>
                        <a:spcAft>
                          <a:spcPts val="0"/>
                        </a:spcAft>
                      </a:pPr>
                      <a:r>
                        <a:rPr lang="fr-FR" sz="1100" dirty="0">
                          <a:effectLst/>
                        </a:rPr>
                        <a:t>(0.03)</a:t>
                      </a:r>
                      <a:endParaRPr lang="fr-FR" sz="1100" dirty="0">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0.60**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rgbClr val="00B050"/>
                    </a:solidFill>
                  </a:tcPr>
                </a:tc>
              </a:tr>
              <a:tr h="428205">
                <a:tc>
                  <a:txBody>
                    <a:bodyPr/>
                    <a:lstStyle/>
                    <a:p>
                      <a:pPr algn="ctr">
                        <a:lnSpc>
                          <a:spcPct val="115000"/>
                        </a:lnSpc>
                        <a:spcAft>
                          <a:spcPts val="0"/>
                        </a:spcAft>
                      </a:pPr>
                      <a:r>
                        <a:rPr lang="fr-FR" sz="1100">
                          <a:effectLst/>
                        </a:rPr>
                        <a:t>Jambon qualité θ</a:t>
                      </a:r>
                      <a:r>
                        <a:rPr lang="fr-FR" sz="1100" baseline="-25000">
                          <a:effectLst/>
                        </a:rPr>
                        <a:t>7j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0.61**</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0.51**</a:t>
                      </a:r>
                    </a:p>
                    <a:p>
                      <a:pPr algn="ctr">
                        <a:lnSpc>
                          <a:spcPct val="115000"/>
                        </a:lnSpc>
                        <a:spcAft>
                          <a:spcPts val="0"/>
                        </a:spcAft>
                      </a:pPr>
                      <a:r>
                        <a:rPr lang="fr-FR" sz="1100">
                          <a:effectLst/>
                        </a:rPr>
                        <a:t>(0.05)</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0.23**</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0.34**</a:t>
                      </a:r>
                    </a:p>
                    <a:p>
                      <a:pPr algn="ctr">
                        <a:lnSpc>
                          <a:spcPct val="115000"/>
                        </a:lnSpc>
                        <a:spcAft>
                          <a:spcPts val="0"/>
                        </a:spcAft>
                      </a:pPr>
                      <a:r>
                        <a:rPr lang="fr-FR" sz="1100">
                          <a:effectLst/>
                        </a:rPr>
                        <a:t>(0.04)</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0.41**</a:t>
                      </a:r>
                    </a:p>
                    <a:p>
                      <a:pPr algn="ctr">
                        <a:lnSpc>
                          <a:spcPct val="115000"/>
                        </a:lnSpc>
                        <a:spcAft>
                          <a:spcPts val="0"/>
                        </a:spcAft>
                      </a:pPr>
                      <a:r>
                        <a:rPr lang="fr-FR" sz="1100">
                          <a:effectLst/>
                        </a:rPr>
                        <a:t>(0.03)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effectLst/>
                        </a:rPr>
                        <a:t>-0.00</a:t>
                      </a:r>
                    </a:p>
                    <a:p>
                      <a:pPr algn="ctr">
                        <a:lnSpc>
                          <a:spcPct val="115000"/>
                        </a:lnSpc>
                        <a:spcAft>
                          <a:spcPts val="0"/>
                        </a:spcAft>
                      </a:pPr>
                      <a:r>
                        <a:rPr lang="fr-FR" sz="1100">
                          <a:effectLst/>
                        </a:rPr>
                        <a:t>(0.03)</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effectLst/>
                        </a:rPr>
                        <a:t> </a:t>
                      </a:r>
                      <a:endParaRPr lang="fr-FR" sz="1100" dirty="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1.30**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accent6">
                        <a:lumMod val="20000"/>
                        <a:lumOff val="80000"/>
                      </a:schemeClr>
                    </a:solidFill>
                  </a:tcPr>
                </a:tc>
              </a:tr>
              <a:tr h="428205">
                <a:tc>
                  <a:txBody>
                    <a:bodyPr/>
                    <a:lstStyle/>
                    <a:p>
                      <a:pPr algn="ctr">
                        <a:lnSpc>
                          <a:spcPct val="115000"/>
                        </a:lnSpc>
                        <a:spcAft>
                          <a:spcPts val="0"/>
                        </a:spcAft>
                      </a:pPr>
                      <a:r>
                        <a:rPr lang="fr-FR" sz="1100">
                          <a:effectLst/>
                        </a:rPr>
                        <a:t>Jambon conv. θ</a:t>
                      </a:r>
                      <a:r>
                        <a:rPr lang="fr-FR" sz="1100" baseline="-25000">
                          <a:effectLst/>
                        </a:rPr>
                        <a:t>8j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a:solidFill>
                            <a:schemeClr val="tx1"/>
                          </a:solidFill>
                          <a:effectLst/>
                        </a:rPr>
                        <a:t>-0.33**</a:t>
                      </a:r>
                    </a:p>
                    <a:p>
                      <a:pPr algn="ctr">
                        <a:lnSpc>
                          <a:spcPct val="115000"/>
                        </a:lnSpc>
                        <a:spcAft>
                          <a:spcPts val="0"/>
                        </a:spcAft>
                      </a:pPr>
                      <a:r>
                        <a:rPr lang="fr-FR" sz="1100" b="0">
                          <a:solidFill>
                            <a:schemeClr val="tx1"/>
                          </a:solidFill>
                          <a:effectLst/>
                        </a:rPr>
                        <a:t>(0.05)</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1.00**</a:t>
                      </a:r>
                    </a:p>
                    <a:p>
                      <a:pPr algn="ctr">
                        <a:lnSpc>
                          <a:spcPct val="115000"/>
                        </a:lnSpc>
                        <a:spcAft>
                          <a:spcPts val="0"/>
                        </a:spcAft>
                      </a:pPr>
                      <a:r>
                        <a:rPr lang="fr-FR" sz="1100" b="0">
                          <a:solidFill>
                            <a:schemeClr val="tx1"/>
                          </a:solidFill>
                          <a:effectLst/>
                        </a:rPr>
                        <a:t>(0.05)</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0.00</a:t>
                      </a:r>
                    </a:p>
                    <a:p>
                      <a:pPr algn="ctr">
                        <a:lnSpc>
                          <a:spcPct val="115000"/>
                        </a:lnSpc>
                        <a:spcAft>
                          <a:spcPts val="0"/>
                        </a:spcAft>
                      </a:pPr>
                      <a:r>
                        <a:rPr lang="fr-FR" sz="1100" b="0">
                          <a:solidFill>
                            <a:schemeClr val="tx1"/>
                          </a:solidFill>
                          <a:effectLst/>
                        </a:rPr>
                        <a:t>(0.06)</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0.72**</a:t>
                      </a:r>
                    </a:p>
                    <a:p>
                      <a:pPr algn="ctr">
                        <a:lnSpc>
                          <a:spcPct val="115000"/>
                        </a:lnSpc>
                        <a:spcAft>
                          <a:spcPts val="0"/>
                        </a:spcAft>
                      </a:pPr>
                      <a:r>
                        <a:rPr lang="fr-FR" sz="1100" b="0">
                          <a:solidFill>
                            <a:schemeClr val="tx1"/>
                          </a:solidFill>
                          <a:effectLst/>
                        </a:rPr>
                        <a:t>(0.04)</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0.20**</a:t>
                      </a:r>
                    </a:p>
                    <a:p>
                      <a:pPr algn="ctr">
                        <a:lnSpc>
                          <a:spcPct val="115000"/>
                        </a:lnSpc>
                        <a:spcAft>
                          <a:spcPts val="0"/>
                        </a:spcAft>
                      </a:pPr>
                      <a:r>
                        <a:rPr lang="fr-FR" sz="1100" b="0">
                          <a:solidFill>
                            <a:schemeClr val="tx1"/>
                          </a:solidFill>
                          <a:effectLst/>
                        </a:rPr>
                        <a:t>(0.04)</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0.60**</a:t>
                      </a:r>
                    </a:p>
                    <a:p>
                      <a:pPr algn="ctr">
                        <a:lnSpc>
                          <a:spcPct val="115000"/>
                        </a:lnSpc>
                        <a:spcAft>
                          <a:spcPts val="0"/>
                        </a:spcAft>
                      </a:pPr>
                      <a:r>
                        <a:rPr lang="fr-FR" sz="1100" b="0">
                          <a:solidFill>
                            <a:schemeClr val="tx1"/>
                          </a:solidFill>
                          <a:effectLst/>
                        </a:rPr>
                        <a:t>(0.04)</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a:solidFill>
                            <a:schemeClr val="tx1"/>
                          </a:solidFill>
                          <a:effectLst/>
                        </a:rPr>
                        <a:t>1.30**</a:t>
                      </a:r>
                    </a:p>
                    <a:p>
                      <a:pPr algn="ctr">
                        <a:lnSpc>
                          <a:spcPct val="115000"/>
                        </a:lnSpc>
                        <a:spcAft>
                          <a:spcPts val="0"/>
                        </a:spcAft>
                      </a:pPr>
                      <a:r>
                        <a:rPr lang="fr-FR" sz="1100" b="0">
                          <a:solidFill>
                            <a:schemeClr val="tx1"/>
                          </a:solidFill>
                          <a:effectLst/>
                        </a:rPr>
                        <a:t>(0.05)</a:t>
                      </a:r>
                      <a:endParaRPr lang="fr-FR" sz="1100" b="0">
                        <a:solidFill>
                          <a:schemeClr val="tx1"/>
                        </a:solidFill>
                        <a:effectLst/>
                        <a:latin typeface="Calibri"/>
                        <a:ea typeface="Calibri"/>
                        <a:cs typeface="Times New Roman"/>
                      </a:endParaRPr>
                    </a:p>
                  </a:txBody>
                  <a:tcPr marL="66445" marR="66445" marT="0" marB="0" anchor="ctr">
                    <a:solidFill>
                      <a:schemeClr val="bg1">
                        <a:lumMod val="75000"/>
                      </a:schemeClr>
                    </a:solidFill>
                  </a:tcPr>
                </a:tc>
                <a:tc>
                  <a:txBody>
                    <a:bodyPr/>
                    <a:lstStyle/>
                    <a:p>
                      <a:pPr algn="ctr">
                        <a:lnSpc>
                          <a:spcPct val="115000"/>
                        </a:lnSpc>
                        <a:spcAft>
                          <a:spcPts val="0"/>
                        </a:spcAft>
                      </a:pPr>
                      <a:r>
                        <a:rPr lang="fr-FR" sz="1100" b="0" dirty="0">
                          <a:solidFill>
                            <a:schemeClr val="tx1"/>
                          </a:solidFill>
                          <a:effectLst/>
                        </a:rPr>
                        <a:t> </a:t>
                      </a:r>
                      <a:endParaRPr lang="fr-FR" sz="1100" b="0" dirty="0">
                        <a:solidFill>
                          <a:schemeClr val="tx1"/>
                        </a:solidFill>
                        <a:effectLst/>
                        <a:latin typeface="Calibri"/>
                        <a:ea typeface="Calibri"/>
                        <a:cs typeface="Times New Roman"/>
                      </a:endParaRPr>
                    </a:p>
                  </a:txBody>
                  <a:tcPr marL="66445" marR="66445" marT="0" marB="0" anchor="ctr">
                    <a:solidFill>
                      <a:schemeClr val="bg1">
                        <a:lumMod val="75000"/>
                      </a:schemeClr>
                    </a:solidFill>
                  </a:tcPr>
                </a:tc>
              </a:tr>
            </a:tbl>
          </a:graphicData>
        </a:graphic>
      </p:graphicFrame>
    </p:spTree>
    <p:extLst>
      <p:ext uri="{BB962C8B-B14F-4D97-AF65-F5344CB8AC3E}">
        <p14:creationId xmlns:p14="http://schemas.microsoft.com/office/powerpoint/2010/main" val="2585784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 Modèle de base</a:t>
            </a:r>
            <a:endParaRPr lang="fr-FR" dirty="0"/>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14</a:t>
            </a:fld>
            <a:endParaRPr lang="fr-FR">
              <a:solidFill>
                <a:schemeClr val="tx1"/>
              </a:solidFill>
              <a:latin typeface="Arial"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978425852"/>
              </p:ext>
            </p:extLst>
          </p:nvPr>
        </p:nvGraphicFramePr>
        <p:xfrm>
          <a:off x="519783" y="1837209"/>
          <a:ext cx="9361041" cy="5184575"/>
        </p:xfrm>
        <a:graphic>
          <a:graphicData uri="http://schemas.openxmlformats.org/drawingml/2006/table">
            <a:tbl>
              <a:tblPr firstRow="1" firstCol="1" lastRow="1" lastCol="1" bandRow="1" bandCol="1">
                <a:tableStyleId>{5C22544A-7EE6-4342-B048-85BDC9FD1C3A}</a:tableStyleId>
              </a:tblPr>
              <a:tblGrid>
                <a:gridCol w="1982943"/>
                <a:gridCol w="896337"/>
                <a:gridCol w="896337"/>
                <a:gridCol w="896337"/>
                <a:gridCol w="953147"/>
                <a:gridCol w="953147"/>
                <a:gridCol w="943228"/>
                <a:gridCol w="943228"/>
                <a:gridCol w="896337"/>
              </a:tblGrid>
              <a:tr h="485848">
                <a:tc rowSpan="2">
                  <a:txBody>
                    <a:bodyPr/>
                    <a:lstStyle/>
                    <a:p>
                      <a:pPr algn="ctr">
                        <a:lnSpc>
                          <a:spcPct val="115000"/>
                        </a:lnSpc>
                        <a:spcAft>
                          <a:spcPts val="0"/>
                        </a:spcAft>
                      </a:pPr>
                      <a:r>
                        <a:rPr lang="fr-FR" sz="1100" dirty="0">
                          <a:effectLst/>
                        </a:rPr>
                        <a:t>R²=0.2934</a:t>
                      </a:r>
                      <a:endParaRPr lang="fr-FR" sz="1100" dirty="0">
                        <a:effectLst/>
                        <a:latin typeface="Calibri"/>
                        <a:ea typeface="Calibri"/>
                        <a:cs typeface="Times New Roman"/>
                      </a:endParaRPr>
                    </a:p>
                  </a:txBody>
                  <a:tcPr marL="66445" marR="66445" marT="0" marB="0" anchor="ctr"/>
                </a:tc>
                <a:tc gridSpan="2">
                  <a:txBody>
                    <a:bodyPr/>
                    <a:lstStyle/>
                    <a:p>
                      <a:pPr algn="ctr">
                        <a:lnSpc>
                          <a:spcPct val="115000"/>
                        </a:lnSpc>
                        <a:spcAft>
                          <a:spcPts val="0"/>
                        </a:spcAft>
                      </a:pPr>
                      <a:r>
                        <a:rPr lang="fr-FR" sz="1100">
                          <a:effectLst/>
                        </a:rPr>
                        <a:t>OEUFS</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CAFÉ</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MARGARINE</a:t>
                      </a:r>
                      <a:endParaRPr lang="fr-FR" sz="1100">
                        <a:effectLst/>
                        <a:latin typeface="Calibri"/>
                        <a:ea typeface="Calibri"/>
                        <a:cs typeface="Times New Roman"/>
                      </a:endParaRPr>
                    </a:p>
                  </a:txBody>
                  <a:tcPr marL="66445" marR="66445" marT="0" marB="0" anchor="ctr"/>
                </a:tc>
                <a:tc hMerge="1">
                  <a:txBody>
                    <a:bodyPr/>
                    <a:lstStyle/>
                    <a:p>
                      <a:endParaRPr lang="fr-FR"/>
                    </a:p>
                  </a:txBody>
                  <a:tcPr/>
                </a:tc>
                <a:tc gridSpan="2">
                  <a:txBody>
                    <a:bodyPr/>
                    <a:lstStyle/>
                    <a:p>
                      <a:pPr algn="ctr">
                        <a:lnSpc>
                          <a:spcPct val="115000"/>
                        </a:lnSpc>
                        <a:spcAft>
                          <a:spcPts val="0"/>
                        </a:spcAft>
                      </a:pPr>
                      <a:r>
                        <a:rPr lang="fr-FR" sz="1100">
                          <a:effectLst/>
                        </a:rPr>
                        <a:t>JAMBON BLANC</a:t>
                      </a:r>
                      <a:endParaRPr lang="fr-FR" sz="1100">
                        <a:effectLst/>
                        <a:latin typeface="Calibri"/>
                        <a:ea typeface="Calibri"/>
                        <a:cs typeface="Times New Roman"/>
                      </a:endParaRPr>
                    </a:p>
                  </a:txBody>
                  <a:tcPr marL="66445" marR="66445" marT="0" marB="0" anchor="ctr"/>
                </a:tc>
                <a:tc hMerge="1">
                  <a:txBody>
                    <a:bodyPr/>
                    <a:lstStyle/>
                    <a:p>
                      <a:endParaRPr lang="fr-FR"/>
                    </a:p>
                  </a:txBody>
                  <a:tcPr/>
                </a:tc>
              </a:tr>
              <a:tr h="416677">
                <a:tc vMerge="1">
                  <a:txBody>
                    <a:bodyPr/>
                    <a:lstStyle/>
                    <a:p>
                      <a:endParaRPr lang="fr-FR"/>
                    </a:p>
                  </a:txBody>
                  <a:tcPr/>
                </a:tc>
                <a:tc>
                  <a:txBody>
                    <a:bodyPr/>
                    <a:lstStyle/>
                    <a:p>
                      <a:pPr algn="ctr">
                        <a:lnSpc>
                          <a:spcPct val="115000"/>
                        </a:lnSpc>
                        <a:spcAft>
                          <a:spcPts val="0"/>
                        </a:spcAft>
                      </a:pPr>
                      <a:r>
                        <a:rPr lang="fr-FR" sz="1100">
                          <a:solidFill>
                            <a:schemeClr val="tx1"/>
                          </a:solidFill>
                          <a:effectLst/>
                        </a:rPr>
                        <a:t>AB</a:t>
                      </a:r>
                    </a:p>
                    <a:p>
                      <a:pPr algn="ctr">
                        <a:lnSpc>
                          <a:spcPct val="115000"/>
                        </a:lnSpc>
                        <a:spcAft>
                          <a:spcPts val="0"/>
                        </a:spcAft>
                      </a:pPr>
                      <a:r>
                        <a:rPr lang="fr-FR" sz="1100">
                          <a:solidFill>
                            <a:schemeClr val="tx1"/>
                          </a:solidFill>
                          <a:effectLst/>
                        </a:rPr>
                        <a:t>(j=1)</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Conv.</a:t>
                      </a:r>
                    </a:p>
                    <a:p>
                      <a:pPr algn="ctr">
                        <a:lnSpc>
                          <a:spcPct val="115000"/>
                        </a:lnSpc>
                        <a:spcAft>
                          <a:spcPts val="0"/>
                        </a:spcAft>
                      </a:pPr>
                      <a:r>
                        <a:rPr lang="fr-FR" sz="1100">
                          <a:solidFill>
                            <a:schemeClr val="tx1"/>
                          </a:solidFill>
                          <a:effectLst/>
                        </a:rPr>
                        <a:t>(j=2)</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CE</a:t>
                      </a:r>
                    </a:p>
                    <a:p>
                      <a:pPr algn="ctr">
                        <a:lnSpc>
                          <a:spcPct val="115000"/>
                        </a:lnSpc>
                        <a:spcAft>
                          <a:spcPts val="0"/>
                        </a:spcAft>
                      </a:pPr>
                      <a:r>
                        <a:rPr lang="fr-FR" sz="1100">
                          <a:solidFill>
                            <a:schemeClr val="tx1"/>
                          </a:solidFill>
                          <a:effectLst/>
                        </a:rPr>
                        <a:t>(j=3)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Conv.</a:t>
                      </a:r>
                    </a:p>
                    <a:p>
                      <a:pPr algn="ctr">
                        <a:lnSpc>
                          <a:spcPct val="115000"/>
                        </a:lnSpc>
                        <a:spcAft>
                          <a:spcPts val="0"/>
                        </a:spcAft>
                      </a:pPr>
                      <a:r>
                        <a:rPr lang="fr-FR" sz="1100">
                          <a:solidFill>
                            <a:schemeClr val="tx1"/>
                          </a:solidFill>
                          <a:effectLst/>
                        </a:rPr>
                        <a:t> (j=4)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sym typeface="Symbol"/>
                        </a:rPr>
                        <a:t></a:t>
                      </a:r>
                      <a:r>
                        <a:rPr lang="fr-FR" sz="1100">
                          <a:solidFill>
                            <a:schemeClr val="tx1"/>
                          </a:solidFill>
                          <a:effectLst/>
                        </a:rPr>
                        <a:t> 3 &amp; 6</a:t>
                      </a:r>
                    </a:p>
                    <a:p>
                      <a:pPr algn="ctr">
                        <a:lnSpc>
                          <a:spcPct val="115000"/>
                        </a:lnSpc>
                        <a:spcAft>
                          <a:spcPts val="0"/>
                        </a:spcAft>
                      </a:pPr>
                      <a:r>
                        <a:rPr lang="fr-FR" sz="1100">
                          <a:solidFill>
                            <a:schemeClr val="tx1"/>
                          </a:solidFill>
                          <a:effectLst/>
                        </a:rPr>
                        <a:t>(j=5)</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Conv.</a:t>
                      </a:r>
                    </a:p>
                    <a:p>
                      <a:pPr algn="ctr">
                        <a:lnSpc>
                          <a:spcPct val="115000"/>
                        </a:lnSpc>
                        <a:spcAft>
                          <a:spcPts val="0"/>
                        </a:spcAft>
                      </a:pPr>
                      <a:r>
                        <a:rPr lang="fr-FR" sz="1100">
                          <a:solidFill>
                            <a:schemeClr val="tx1"/>
                          </a:solidFill>
                          <a:effectLst/>
                        </a:rPr>
                        <a:t> (j=6)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Qualité </a:t>
                      </a:r>
                    </a:p>
                    <a:p>
                      <a:pPr algn="ctr">
                        <a:lnSpc>
                          <a:spcPct val="115000"/>
                        </a:lnSpc>
                        <a:spcAft>
                          <a:spcPts val="0"/>
                        </a:spcAft>
                      </a:pPr>
                      <a:r>
                        <a:rPr lang="fr-FR" sz="1100" dirty="0">
                          <a:solidFill>
                            <a:schemeClr val="tx1"/>
                          </a:solidFill>
                          <a:effectLst/>
                        </a:rPr>
                        <a:t>(j=7)</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err="1">
                          <a:solidFill>
                            <a:schemeClr val="tx1"/>
                          </a:solidFill>
                          <a:effectLst/>
                        </a:rPr>
                        <a:t>Conv</a:t>
                      </a:r>
                      <a:r>
                        <a:rPr lang="fr-FR" sz="1100" b="0" dirty="0">
                          <a:solidFill>
                            <a:schemeClr val="tx1"/>
                          </a:solidFill>
                          <a:effectLst/>
                        </a:rPr>
                        <a:t>.</a:t>
                      </a:r>
                    </a:p>
                    <a:p>
                      <a:pPr algn="ctr">
                        <a:lnSpc>
                          <a:spcPct val="115000"/>
                        </a:lnSpc>
                        <a:spcAft>
                          <a:spcPts val="0"/>
                        </a:spcAft>
                      </a:pPr>
                      <a:r>
                        <a:rPr lang="fr-FR" sz="1100" b="0" dirty="0">
                          <a:solidFill>
                            <a:schemeClr val="tx1"/>
                          </a:solidFill>
                          <a:effectLst/>
                        </a:rPr>
                        <a:t> (j=8)</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Constante</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-1.85**</a:t>
                      </a:r>
                    </a:p>
                    <a:p>
                      <a:pPr algn="ctr">
                        <a:lnSpc>
                          <a:spcPct val="115000"/>
                        </a:lnSpc>
                        <a:spcAft>
                          <a:spcPts val="0"/>
                        </a:spcAft>
                      </a:pPr>
                      <a:r>
                        <a:rPr lang="fr-FR" sz="1100">
                          <a:solidFill>
                            <a:schemeClr val="tx1"/>
                          </a:solidFill>
                          <a:effectLst/>
                        </a:rPr>
                        <a:t>(0.11)</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0.30**</a:t>
                      </a:r>
                    </a:p>
                    <a:p>
                      <a:pPr algn="ctr">
                        <a:lnSpc>
                          <a:spcPct val="115000"/>
                        </a:lnSpc>
                        <a:spcAft>
                          <a:spcPts val="0"/>
                        </a:spcAft>
                      </a:pPr>
                      <a:r>
                        <a:rPr lang="fr-FR" sz="1100">
                          <a:solidFill>
                            <a:schemeClr val="tx1"/>
                          </a:solidFill>
                          <a:effectLst/>
                        </a:rPr>
                        <a:t>(0.08)</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-3.24**</a:t>
                      </a:r>
                    </a:p>
                    <a:p>
                      <a:pPr algn="ctr">
                        <a:lnSpc>
                          <a:spcPct val="115000"/>
                        </a:lnSpc>
                        <a:spcAft>
                          <a:spcPts val="0"/>
                        </a:spcAft>
                      </a:pPr>
                      <a:r>
                        <a:rPr lang="fr-FR" sz="1100">
                          <a:solidFill>
                            <a:schemeClr val="tx1"/>
                          </a:solidFill>
                          <a:effectLst/>
                        </a:rPr>
                        <a:t>(0.11)</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-0.44**</a:t>
                      </a:r>
                    </a:p>
                    <a:p>
                      <a:pPr algn="ctr">
                        <a:lnSpc>
                          <a:spcPct val="115000"/>
                        </a:lnSpc>
                        <a:spcAft>
                          <a:spcPts val="0"/>
                        </a:spcAft>
                      </a:pPr>
                      <a:r>
                        <a:rPr lang="fr-FR" sz="1100">
                          <a:solidFill>
                            <a:schemeClr val="tx1"/>
                          </a:solidFill>
                          <a:effectLst/>
                        </a:rPr>
                        <a:t>(0.06)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-1.80**</a:t>
                      </a:r>
                    </a:p>
                    <a:p>
                      <a:pPr algn="ctr">
                        <a:lnSpc>
                          <a:spcPct val="115000"/>
                        </a:lnSpc>
                        <a:spcAft>
                          <a:spcPts val="0"/>
                        </a:spcAft>
                      </a:pPr>
                      <a:r>
                        <a:rPr lang="fr-FR" sz="1100">
                          <a:solidFill>
                            <a:schemeClr val="tx1"/>
                          </a:solidFill>
                          <a:effectLst/>
                        </a:rPr>
                        <a:t>(0.06)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-1.88**</a:t>
                      </a:r>
                    </a:p>
                    <a:p>
                      <a:pPr algn="ctr">
                        <a:lnSpc>
                          <a:spcPct val="115000"/>
                        </a:lnSpc>
                        <a:spcAft>
                          <a:spcPts val="0"/>
                        </a:spcAft>
                      </a:pPr>
                      <a:r>
                        <a:rPr lang="fr-FR" sz="1100">
                          <a:solidFill>
                            <a:schemeClr val="tx1"/>
                          </a:solidFill>
                          <a:effectLst/>
                        </a:rPr>
                        <a:t>(0.06)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-2.99**</a:t>
                      </a:r>
                    </a:p>
                    <a:p>
                      <a:pPr algn="ctr">
                        <a:lnSpc>
                          <a:spcPct val="115000"/>
                        </a:lnSpc>
                        <a:spcAft>
                          <a:spcPts val="0"/>
                        </a:spcAft>
                      </a:pPr>
                      <a:r>
                        <a:rPr lang="fr-FR" sz="1100" dirty="0">
                          <a:solidFill>
                            <a:schemeClr val="tx1"/>
                          </a:solidFill>
                          <a:effectLst/>
                        </a:rPr>
                        <a:t>(0.08)</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-0.44**</a:t>
                      </a:r>
                    </a:p>
                    <a:p>
                      <a:pPr algn="ctr">
                        <a:lnSpc>
                          <a:spcPct val="115000"/>
                        </a:lnSpc>
                        <a:spcAft>
                          <a:spcPts val="0"/>
                        </a:spcAft>
                      </a:pPr>
                      <a:r>
                        <a:rPr lang="fr-FR" sz="1100" b="0" dirty="0">
                          <a:solidFill>
                            <a:schemeClr val="tx1"/>
                          </a:solidFill>
                          <a:effectLst/>
                        </a:rPr>
                        <a:t>(0.08)</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Prix</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0.02</a:t>
                      </a:r>
                    </a:p>
                    <a:p>
                      <a:pPr algn="ctr">
                        <a:lnSpc>
                          <a:spcPct val="115000"/>
                        </a:lnSpc>
                        <a:spcAft>
                          <a:spcPts val="0"/>
                        </a:spcAft>
                      </a:pPr>
                      <a:r>
                        <a:rPr lang="fr-FR" sz="1100">
                          <a:solidFill>
                            <a:schemeClr val="tx1"/>
                          </a:solidFill>
                          <a:effectLst/>
                        </a:rPr>
                        <a:t>(0.18)</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-0.03</a:t>
                      </a:r>
                    </a:p>
                    <a:p>
                      <a:pPr algn="ctr">
                        <a:lnSpc>
                          <a:spcPct val="115000"/>
                        </a:lnSpc>
                        <a:spcAft>
                          <a:spcPts val="0"/>
                        </a:spcAft>
                      </a:pPr>
                      <a:r>
                        <a:rPr lang="fr-FR" sz="1100">
                          <a:solidFill>
                            <a:schemeClr val="tx1"/>
                          </a:solidFill>
                          <a:effectLst/>
                        </a:rPr>
                        <a:t>(0.29)</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5.70</a:t>
                      </a:r>
                    </a:p>
                    <a:p>
                      <a:pPr algn="ctr">
                        <a:lnSpc>
                          <a:spcPct val="115000"/>
                        </a:lnSpc>
                        <a:spcAft>
                          <a:spcPts val="0"/>
                        </a:spcAft>
                      </a:pPr>
                      <a:r>
                        <a:rPr lang="fr-FR" sz="1100">
                          <a:solidFill>
                            <a:schemeClr val="tx1"/>
                          </a:solidFill>
                          <a:effectLst/>
                        </a:rPr>
                        <a:t>(4.70)</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4.50</a:t>
                      </a:r>
                    </a:p>
                    <a:p>
                      <a:pPr algn="ctr">
                        <a:lnSpc>
                          <a:spcPct val="115000"/>
                        </a:lnSpc>
                        <a:spcAft>
                          <a:spcPts val="0"/>
                        </a:spcAft>
                      </a:pPr>
                      <a:r>
                        <a:rPr lang="fr-FR" sz="1100">
                          <a:solidFill>
                            <a:schemeClr val="tx1"/>
                          </a:solidFill>
                          <a:effectLst/>
                        </a:rPr>
                        <a:t>(2.75)</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-2.47</a:t>
                      </a:r>
                    </a:p>
                    <a:p>
                      <a:pPr algn="ctr">
                        <a:lnSpc>
                          <a:spcPct val="115000"/>
                        </a:lnSpc>
                        <a:spcAft>
                          <a:spcPts val="0"/>
                        </a:spcAft>
                      </a:pPr>
                      <a:r>
                        <a:rPr lang="fr-FR" sz="1100">
                          <a:solidFill>
                            <a:schemeClr val="tx1"/>
                          </a:solidFill>
                          <a:effectLst/>
                        </a:rPr>
                        <a:t>(7.20)</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-12.33</a:t>
                      </a:r>
                    </a:p>
                    <a:p>
                      <a:pPr algn="ctr">
                        <a:lnSpc>
                          <a:spcPct val="115000"/>
                        </a:lnSpc>
                        <a:spcAft>
                          <a:spcPts val="0"/>
                        </a:spcAft>
                      </a:pPr>
                      <a:r>
                        <a:rPr lang="fr-FR" sz="1100">
                          <a:solidFill>
                            <a:schemeClr val="tx1"/>
                          </a:solidFill>
                          <a:effectLst/>
                        </a:rPr>
                        <a:t>(8.63)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2.63</a:t>
                      </a:r>
                    </a:p>
                    <a:p>
                      <a:pPr algn="ctr">
                        <a:lnSpc>
                          <a:spcPct val="115000"/>
                        </a:lnSpc>
                        <a:spcAft>
                          <a:spcPts val="0"/>
                        </a:spcAft>
                      </a:pPr>
                      <a:r>
                        <a:rPr lang="fr-FR" sz="1100" dirty="0">
                          <a:solidFill>
                            <a:schemeClr val="tx1"/>
                          </a:solidFill>
                          <a:effectLst/>
                        </a:rPr>
                        <a:t>(3.25)</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9.31</a:t>
                      </a:r>
                    </a:p>
                    <a:p>
                      <a:pPr algn="ctr">
                        <a:lnSpc>
                          <a:spcPct val="115000"/>
                        </a:lnSpc>
                        <a:spcAft>
                          <a:spcPts val="0"/>
                        </a:spcAft>
                      </a:pPr>
                      <a:r>
                        <a:rPr lang="fr-FR" sz="1100" b="0" dirty="0">
                          <a:solidFill>
                            <a:schemeClr val="tx1"/>
                          </a:solidFill>
                          <a:effectLst/>
                        </a:rPr>
                        <a:t>(5.52)</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Œufs Bio θ</a:t>
                      </a:r>
                      <a:r>
                        <a:rPr lang="fr-FR" sz="1100" baseline="-25000">
                          <a:effectLst/>
                        </a:rPr>
                        <a:t>1j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 </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0.10*</a:t>
                      </a:r>
                    </a:p>
                    <a:p>
                      <a:pPr algn="ctr">
                        <a:lnSpc>
                          <a:spcPct val="115000"/>
                        </a:lnSpc>
                        <a:spcAft>
                          <a:spcPts val="0"/>
                        </a:spcAft>
                      </a:pPr>
                      <a:r>
                        <a:rPr lang="fr-FR" sz="1100">
                          <a:solidFill>
                            <a:schemeClr val="tx1"/>
                          </a:solidFill>
                          <a:effectLst/>
                        </a:rPr>
                        <a:t>(0.06)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rgbClr val="FF3300"/>
                          </a:solidFill>
                          <a:effectLst/>
                        </a:rPr>
                        <a:t>1.14**</a:t>
                      </a:r>
                    </a:p>
                    <a:p>
                      <a:pPr algn="ctr">
                        <a:lnSpc>
                          <a:spcPct val="115000"/>
                        </a:lnSpc>
                        <a:spcAft>
                          <a:spcPts val="0"/>
                        </a:spcAft>
                      </a:pPr>
                      <a:r>
                        <a:rPr lang="fr-FR" sz="1100" dirty="0">
                          <a:solidFill>
                            <a:srgbClr val="FF3300"/>
                          </a:solidFill>
                          <a:effectLst/>
                        </a:rPr>
                        <a:t>(0.05)</a:t>
                      </a:r>
                      <a:endParaRPr lang="fr-FR" sz="1100" dirty="0">
                        <a:solidFill>
                          <a:srgbClr val="FF3300"/>
                        </a:solidFill>
                        <a:effectLst/>
                        <a:latin typeface="Calibri"/>
                        <a:ea typeface="Calibri"/>
                        <a:cs typeface="Times New Roman"/>
                      </a:endParaRPr>
                    </a:p>
                  </a:txBody>
                  <a:tcPr marL="66445" marR="66445" marT="0" marB="0" anchor="ctr">
                    <a:solidFill>
                      <a:srgbClr val="92D050"/>
                    </a:solidFill>
                  </a:tcPr>
                </a:tc>
                <a:tc>
                  <a:txBody>
                    <a:bodyPr/>
                    <a:lstStyle/>
                    <a:p>
                      <a:pPr algn="ctr">
                        <a:lnSpc>
                          <a:spcPct val="115000"/>
                        </a:lnSpc>
                        <a:spcAft>
                          <a:spcPts val="0"/>
                        </a:spcAft>
                      </a:pPr>
                      <a:r>
                        <a:rPr lang="fr-FR" sz="1100">
                          <a:solidFill>
                            <a:schemeClr val="tx1"/>
                          </a:solidFill>
                          <a:effectLst/>
                        </a:rPr>
                        <a:t>-0.10**</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0.34**</a:t>
                      </a:r>
                    </a:p>
                    <a:p>
                      <a:pPr algn="ctr">
                        <a:lnSpc>
                          <a:spcPct val="115000"/>
                        </a:lnSpc>
                        <a:spcAft>
                          <a:spcPts val="0"/>
                        </a:spcAft>
                      </a:pPr>
                      <a:r>
                        <a:rPr lang="fr-FR" sz="1100" dirty="0">
                          <a:solidFill>
                            <a:schemeClr val="tx1"/>
                          </a:solidFill>
                          <a:effectLst/>
                        </a:rPr>
                        <a:t>(0.04)</a:t>
                      </a:r>
                      <a:endParaRPr lang="fr-FR" sz="1100" dirty="0">
                        <a:solidFill>
                          <a:schemeClr val="tx1"/>
                        </a:solidFill>
                        <a:effectLst/>
                        <a:latin typeface="Calibri"/>
                        <a:ea typeface="Calibri"/>
                        <a:cs typeface="Times New Roman"/>
                      </a:endParaRPr>
                    </a:p>
                  </a:txBody>
                  <a:tcPr marL="66445" marR="66445" marT="0" marB="0" anchor="ctr">
                    <a:solidFill>
                      <a:srgbClr val="92D050"/>
                    </a:solidFill>
                  </a:tcPr>
                </a:tc>
                <a:tc>
                  <a:txBody>
                    <a:bodyPr/>
                    <a:lstStyle/>
                    <a:p>
                      <a:pPr algn="ctr">
                        <a:lnSpc>
                          <a:spcPct val="115000"/>
                        </a:lnSpc>
                        <a:spcAft>
                          <a:spcPts val="0"/>
                        </a:spcAft>
                      </a:pPr>
                      <a:r>
                        <a:rPr lang="fr-FR" sz="1100">
                          <a:solidFill>
                            <a:schemeClr val="tx1"/>
                          </a:solidFill>
                          <a:effectLst/>
                        </a:rPr>
                        <a:t>-0.37**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0.61**</a:t>
                      </a:r>
                    </a:p>
                    <a:p>
                      <a:pPr algn="ctr">
                        <a:lnSpc>
                          <a:spcPct val="115000"/>
                        </a:lnSpc>
                        <a:spcAft>
                          <a:spcPts val="0"/>
                        </a:spcAft>
                      </a:pPr>
                      <a:r>
                        <a:rPr lang="fr-FR" sz="1100" dirty="0">
                          <a:solidFill>
                            <a:schemeClr val="tx1"/>
                          </a:solidFill>
                          <a:effectLst/>
                        </a:rPr>
                        <a:t>(0.04)</a:t>
                      </a:r>
                      <a:endParaRPr lang="fr-FR" sz="1100" dirty="0">
                        <a:solidFill>
                          <a:schemeClr val="tx1"/>
                        </a:solidFill>
                        <a:effectLst/>
                        <a:latin typeface="Calibri"/>
                        <a:ea typeface="Calibri"/>
                        <a:cs typeface="Times New Roman"/>
                      </a:endParaRPr>
                    </a:p>
                  </a:txBody>
                  <a:tcPr marL="66445" marR="66445" marT="0" marB="0" anchor="ctr">
                    <a:solidFill>
                      <a:srgbClr val="92D050"/>
                    </a:solidFill>
                  </a:tcPr>
                </a:tc>
                <a:tc>
                  <a:txBody>
                    <a:bodyPr/>
                    <a:lstStyle/>
                    <a:p>
                      <a:pPr algn="ctr">
                        <a:lnSpc>
                          <a:spcPct val="115000"/>
                        </a:lnSpc>
                        <a:spcAft>
                          <a:spcPts val="0"/>
                        </a:spcAft>
                      </a:pPr>
                      <a:r>
                        <a:rPr lang="fr-FR" sz="1100" b="0" dirty="0">
                          <a:solidFill>
                            <a:schemeClr val="tx1"/>
                          </a:solidFill>
                          <a:effectLst/>
                        </a:rPr>
                        <a:t>-0.33**</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Œufs conv.  θ</a:t>
                      </a:r>
                      <a:r>
                        <a:rPr lang="fr-FR" sz="1100" baseline="-25000">
                          <a:effectLst/>
                        </a:rPr>
                        <a:t>2j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0.10*</a:t>
                      </a:r>
                    </a:p>
                    <a:p>
                      <a:pPr algn="ctr">
                        <a:lnSpc>
                          <a:spcPct val="115000"/>
                        </a:lnSpc>
                        <a:spcAft>
                          <a:spcPts val="0"/>
                        </a:spcAft>
                      </a:pPr>
                      <a:r>
                        <a:rPr lang="fr-FR" sz="1100">
                          <a:solidFill>
                            <a:schemeClr val="tx1"/>
                          </a:solidFill>
                          <a:effectLst/>
                        </a:rPr>
                        <a:t>(0.06)</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 </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0.07</a:t>
                      </a:r>
                    </a:p>
                    <a:p>
                      <a:pPr algn="ctr">
                        <a:lnSpc>
                          <a:spcPct val="115000"/>
                        </a:lnSpc>
                        <a:spcAft>
                          <a:spcPts val="0"/>
                        </a:spcAft>
                      </a:pPr>
                      <a:r>
                        <a:rPr lang="fr-FR" sz="1100">
                          <a:solidFill>
                            <a:schemeClr val="tx1"/>
                          </a:solidFill>
                          <a:effectLst/>
                        </a:rPr>
                        <a:t>(0.07)</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0.67**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0.45**</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0.39**</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0.51**</a:t>
                      </a:r>
                    </a:p>
                    <a:p>
                      <a:pPr algn="ctr">
                        <a:lnSpc>
                          <a:spcPct val="115000"/>
                        </a:lnSpc>
                        <a:spcAft>
                          <a:spcPts val="0"/>
                        </a:spcAft>
                      </a:pPr>
                      <a:r>
                        <a:rPr lang="fr-FR" sz="1100" dirty="0">
                          <a:solidFill>
                            <a:schemeClr val="tx1"/>
                          </a:solidFill>
                          <a:effectLst/>
                        </a:rPr>
                        <a:t>(0.05)</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1.00**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Café CE θ</a:t>
                      </a:r>
                      <a:r>
                        <a:rPr lang="fr-FR" sz="1100" baseline="-25000">
                          <a:effectLst/>
                        </a:rPr>
                        <a:t>3j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1.14**</a:t>
                      </a:r>
                    </a:p>
                    <a:p>
                      <a:pPr algn="ctr">
                        <a:lnSpc>
                          <a:spcPct val="115000"/>
                        </a:lnSpc>
                        <a:spcAft>
                          <a:spcPts val="0"/>
                        </a:spcAft>
                      </a:pPr>
                      <a:r>
                        <a:rPr lang="fr-FR" sz="1100">
                          <a:solidFill>
                            <a:schemeClr val="tx1"/>
                          </a:solidFill>
                          <a:effectLst/>
                        </a:rPr>
                        <a:t>(0.05)</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0.07</a:t>
                      </a:r>
                    </a:p>
                    <a:p>
                      <a:pPr algn="ctr">
                        <a:lnSpc>
                          <a:spcPct val="115000"/>
                        </a:lnSpc>
                        <a:spcAft>
                          <a:spcPts val="0"/>
                        </a:spcAft>
                      </a:pPr>
                      <a:r>
                        <a:rPr lang="fr-FR" sz="1100">
                          <a:solidFill>
                            <a:schemeClr val="tx1"/>
                          </a:solidFill>
                          <a:effectLst/>
                        </a:rPr>
                        <a:t>(0.07)</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 </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0.77**</a:t>
                      </a:r>
                    </a:p>
                    <a:p>
                      <a:pPr algn="ctr">
                        <a:lnSpc>
                          <a:spcPct val="115000"/>
                        </a:lnSpc>
                        <a:spcAft>
                          <a:spcPts val="0"/>
                        </a:spcAft>
                      </a:pPr>
                      <a:r>
                        <a:rPr lang="fr-FR" sz="1100">
                          <a:solidFill>
                            <a:schemeClr val="tx1"/>
                          </a:solidFill>
                          <a:effectLst/>
                        </a:rPr>
                        <a:t>(0.07)</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0.15**</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0.23**</a:t>
                      </a:r>
                    </a:p>
                    <a:p>
                      <a:pPr algn="ctr">
                        <a:lnSpc>
                          <a:spcPct val="115000"/>
                        </a:lnSpc>
                        <a:spcAft>
                          <a:spcPts val="0"/>
                        </a:spcAft>
                      </a:pPr>
                      <a:r>
                        <a:rPr lang="fr-FR" sz="1100" dirty="0">
                          <a:solidFill>
                            <a:schemeClr val="tx1"/>
                          </a:solidFill>
                          <a:effectLst/>
                        </a:rPr>
                        <a:t>(0.04)</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0.00</a:t>
                      </a:r>
                    </a:p>
                    <a:p>
                      <a:pPr algn="ctr">
                        <a:lnSpc>
                          <a:spcPct val="115000"/>
                        </a:lnSpc>
                        <a:spcAft>
                          <a:spcPts val="0"/>
                        </a:spcAft>
                      </a:pPr>
                      <a:r>
                        <a:rPr lang="fr-FR" sz="1100" b="0" dirty="0">
                          <a:solidFill>
                            <a:schemeClr val="tx1"/>
                          </a:solidFill>
                          <a:effectLst/>
                        </a:rPr>
                        <a:t>(0.06)</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Café conv.  θ</a:t>
                      </a:r>
                      <a:r>
                        <a:rPr lang="fr-FR" sz="1100" baseline="-25000">
                          <a:effectLst/>
                        </a:rPr>
                        <a:t>4j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-0.10**</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0.67**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0.77**</a:t>
                      </a:r>
                    </a:p>
                    <a:p>
                      <a:pPr algn="ctr">
                        <a:lnSpc>
                          <a:spcPct val="115000"/>
                        </a:lnSpc>
                        <a:spcAft>
                          <a:spcPts val="0"/>
                        </a:spcAft>
                      </a:pPr>
                      <a:r>
                        <a:rPr lang="fr-FR" sz="1100">
                          <a:solidFill>
                            <a:schemeClr val="tx1"/>
                          </a:solidFill>
                          <a:effectLst/>
                        </a:rPr>
                        <a:t>(0.07)</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 </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0.45**</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0.56**</a:t>
                      </a:r>
                    </a:p>
                    <a:p>
                      <a:pPr algn="ctr">
                        <a:lnSpc>
                          <a:spcPct val="115000"/>
                        </a:lnSpc>
                        <a:spcAft>
                          <a:spcPts val="0"/>
                        </a:spcAft>
                      </a:pPr>
                      <a:r>
                        <a:rPr lang="fr-FR" sz="1100">
                          <a:solidFill>
                            <a:schemeClr val="tx1"/>
                          </a:solidFill>
                          <a:effectLst/>
                        </a:rPr>
                        <a:t>(0.4)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0.34**</a:t>
                      </a:r>
                    </a:p>
                    <a:p>
                      <a:pPr algn="ctr">
                        <a:lnSpc>
                          <a:spcPct val="115000"/>
                        </a:lnSpc>
                        <a:spcAft>
                          <a:spcPts val="0"/>
                        </a:spcAft>
                      </a:pPr>
                      <a:r>
                        <a:rPr lang="fr-FR" sz="1100" dirty="0">
                          <a:solidFill>
                            <a:schemeClr val="tx1"/>
                          </a:solidFill>
                          <a:effectLst/>
                        </a:rPr>
                        <a:t>(0.04)</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0.72**</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Margarine </a:t>
                      </a:r>
                      <a:r>
                        <a:rPr lang="fr-FR" sz="1100">
                          <a:effectLst/>
                          <a:sym typeface="Symbol"/>
                        </a:rPr>
                        <a:t></a:t>
                      </a:r>
                      <a:r>
                        <a:rPr lang="fr-FR" sz="1100">
                          <a:effectLst/>
                        </a:rPr>
                        <a:t> 3-6 θ</a:t>
                      </a:r>
                      <a:r>
                        <a:rPr lang="fr-FR" sz="1100" baseline="-25000">
                          <a:effectLst/>
                        </a:rPr>
                        <a:t>5j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0.34**</a:t>
                      </a:r>
                    </a:p>
                    <a:p>
                      <a:pPr algn="ctr">
                        <a:lnSpc>
                          <a:spcPct val="115000"/>
                        </a:lnSpc>
                        <a:spcAft>
                          <a:spcPts val="0"/>
                        </a:spcAft>
                      </a:pPr>
                      <a:r>
                        <a:rPr lang="fr-FR" sz="1100" dirty="0">
                          <a:solidFill>
                            <a:schemeClr val="tx1"/>
                          </a:solidFill>
                          <a:effectLst/>
                        </a:rPr>
                        <a:t>(0.04)</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0.45**</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0.15**</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0.45**</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 </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0.82**</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0.41**</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0.20**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Margarine conv. θ</a:t>
                      </a:r>
                      <a:r>
                        <a:rPr lang="fr-FR" sz="1100" baseline="-25000">
                          <a:effectLst/>
                        </a:rPr>
                        <a:t>6j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-0.37**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0.39**</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-0.07**</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0.56**</a:t>
                      </a:r>
                    </a:p>
                    <a:p>
                      <a:pPr algn="ctr">
                        <a:lnSpc>
                          <a:spcPct val="115000"/>
                        </a:lnSpc>
                        <a:spcAft>
                          <a:spcPts val="0"/>
                        </a:spcAft>
                      </a:pPr>
                      <a:r>
                        <a:rPr lang="fr-FR" sz="1100">
                          <a:solidFill>
                            <a:schemeClr val="tx1"/>
                          </a:solidFill>
                          <a:effectLst/>
                        </a:rPr>
                        <a:t>(0.4)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0.82**</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 </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-0.00</a:t>
                      </a:r>
                    </a:p>
                    <a:p>
                      <a:pPr algn="ctr">
                        <a:lnSpc>
                          <a:spcPct val="115000"/>
                        </a:lnSpc>
                        <a:spcAft>
                          <a:spcPts val="0"/>
                        </a:spcAft>
                      </a:pPr>
                      <a:r>
                        <a:rPr lang="fr-FR" sz="1100" dirty="0">
                          <a:solidFill>
                            <a:schemeClr val="tx1"/>
                          </a:solidFill>
                          <a:effectLst/>
                        </a:rPr>
                        <a:t>(0.03)</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0.60**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Jambon qualité θ</a:t>
                      </a:r>
                      <a:r>
                        <a:rPr lang="fr-FR" sz="1100" baseline="-25000">
                          <a:effectLst/>
                        </a:rPr>
                        <a:t>7j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0.61**</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0.51**</a:t>
                      </a:r>
                    </a:p>
                    <a:p>
                      <a:pPr algn="ctr">
                        <a:lnSpc>
                          <a:spcPct val="115000"/>
                        </a:lnSpc>
                        <a:spcAft>
                          <a:spcPts val="0"/>
                        </a:spcAft>
                      </a:pPr>
                      <a:r>
                        <a:rPr lang="fr-FR" sz="1100">
                          <a:solidFill>
                            <a:schemeClr val="tx1"/>
                          </a:solidFill>
                          <a:effectLst/>
                        </a:rPr>
                        <a:t>(0.05)</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0.23**</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0.34**</a:t>
                      </a:r>
                    </a:p>
                    <a:p>
                      <a:pPr algn="ctr">
                        <a:lnSpc>
                          <a:spcPct val="115000"/>
                        </a:lnSpc>
                        <a:spcAft>
                          <a:spcPts val="0"/>
                        </a:spcAft>
                      </a:pPr>
                      <a:r>
                        <a:rPr lang="fr-FR" sz="1100">
                          <a:solidFill>
                            <a:schemeClr val="tx1"/>
                          </a:solidFill>
                          <a:effectLst/>
                        </a:rPr>
                        <a:t>(0.04)</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0.41**</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a:solidFill>
                            <a:schemeClr val="tx1"/>
                          </a:solidFill>
                          <a:effectLst/>
                        </a:rPr>
                        <a:t>-0.00</a:t>
                      </a:r>
                    </a:p>
                    <a:p>
                      <a:pPr algn="ctr">
                        <a:lnSpc>
                          <a:spcPct val="115000"/>
                        </a:lnSpc>
                        <a:spcAft>
                          <a:spcPts val="0"/>
                        </a:spcAft>
                      </a:pPr>
                      <a:r>
                        <a:rPr lang="fr-FR" sz="1100">
                          <a:solidFill>
                            <a:schemeClr val="tx1"/>
                          </a:solidFill>
                          <a:effectLst/>
                        </a:rPr>
                        <a:t>(0.03)</a:t>
                      </a:r>
                      <a:endParaRPr lang="fr-FR" sz="110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dirty="0">
                          <a:solidFill>
                            <a:schemeClr val="tx1"/>
                          </a:solidFill>
                          <a:effectLst/>
                        </a:rPr>
                        <a:t> </a:t>
                      </a:r>
                      <a:endParaRPr lang="fr-FR" sz="1100" dirty="0">
                        <a:solidFill>
                          <a:schemeClr val="tx1"/>
                        </a:solidFill>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1.30**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r h="428205">
                <a:tc>
                  <a:txBody>
                    <a:bodyPr/>
                    <a:lstStyle/>
                    <a:p>
                      <a:pPr algn="ctr">
                        <a:lnSpc>
                          <a:spcPct val="115000"/>
                        </a:lnSpc>
                        <a:spcAft>
                          <a:spcPts val="0"/>
                        </a:spcAft>
                      </a:pPr>
                      <a:r>
                        <a:rPr lang="fr-FR" sz="1100">
                          <a:effectLst/>
                        </a:rPr>
                        <a:t>Jambon conv. θ</a:t>
                      </a:r>
                      <a:r>
                        <a:rPr lang="fr-FR" sz="1100" baseline="-25000">
                          <a:effectLst/>
                        </a:rPr>
                        <a:t>8j</a:t>
                      </a:r>
                      <a:endParaRPr lang="fr-FR" sz="1100">
                        <a:effectLst/>
                        <a:latin typeface="Calibri"/>
                        <a:ea typeface="Calibri"/>
                        <a:cs typeface="Times New Roman"/>
                      </a:endParaRPr>
                    </a:p>
                  </a:txBody>
                  <a:tcPr marL="66445" marR="66445" marT="0" marB="0" anchor="ctr"/>
                </a:tc>
                <a:tc>
                  <a:txBody>
                    <a:bodyPr/>
                    <a:lstStyle/>
                    <a:p>
                      <a:pPr algn="ctr">
                        <a:lnSpc>
                          <a:spcPct val="115000"/>
                        </a:lnSpc>
                        <a:spcAft>
                          <a:spcPts val="0"/>
                        </a:spcAft>
                      </a:pPr>
                      <a:r>
                        <a:rPr lang="fr-FR" sz="1100" b="0" dirty="0">
                          <a:solidFill>
                            <a:schemeClr val="tx1"/>
                          </a:solidFill>
                          <a:effectLst/>
                        </a:rPr>
                        <a:t>-0.33**</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1.00**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0.00</a:t>
                      </a:r>
                    </a:p>
                    <a:p>
                      <a:pPr algn="ctr">
                        <a:lnSpc>
                          <a:spcPct val="115000"/>
                        </a:lnSpc>
                        <a:spcAft>
                          <a:spcPts val="0"/>
                        </a:spcAft>
                      </a:pPr>
                      <a:r>
                        <a:rPr lang="fr-FR" sz="1100" b="0" dirty="0">
                          <a:solidFill>
                            <a:schemeClr val="tx1"/>
                          </a:solidFill>
                          <a:effectLst/>
                        </a:rPr>
                        <a:t>(0.06)</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0.72**</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0.20**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0.60**</a:t>
                      </a:r>
                    </a:p>
                    <a:p>
                      <a:pPr algn="ctr">
                        <a:lnSpc>
                          <a:spcPct val="115000"/>
                        </a:lnSpc>
                        <a:spcAft>
                          <a:spcPts val="0"/>
                        </a:spcAft>
                      </a:pPr>
                      <a:r>
                        <a:rPr lang="fr-FR" sz="1100" b="0" dirty="0">
                          <a:solidFill>
                            <a:schemeClr val="tx1"/>
                          </a:solidFill>
                          <a:effectLst/>
                        </a:rPr>
                        <a:t>(0.04)</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1.30**</a:t>
                      </a:r>
                    </a:p>
                    <a:p>
                      <a:pPr algn="ctr">
                        <a:lnSpc>
                          <a:spcPct val="115000"/>
                        </a:lnSpc>
                        <a:spcAft>
                          <a:spcPts val="0"/>
                        </a:spcAft>
                      </a:pPr>
                      <a:r>
                        <a:rPr lang="fr-FR" sz="1100" b="0" dirty="0">
                          <a:solidFill>
                            <a:schemeClr val="tx1"/>
                          </a:solidFill>
                          <a:effectLst/>
                        </a:rPr>
                        <a:t>(0.05)</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c>
                  <a:txBody>
                    <a:bodyPr/>
                    <a:lstStyle/>
                    <a:p>
                      <a:pPr algn="ctr">
                        <a:lnSpc>
                          <a:spcPct val="115000"/>
                        </a:lnSpc>
                        <a:spcAft>
                          <a:spcPts val="0"/>
                        </a:spcAft>
                      </a:pPr>
                      <a:r>
                        <a:rPr lang="fr-FR" sz="1100" b="0" dirty="0">
                          <a:solidFill>
                            <a:schemeClr val="tx1"/>
                          </a:solidFill>
                          <a:effectLst/>
                        </a:rPr>
                        <a:t> </a:t>
                      </a:r>
                      <a:endParaRPr lang="fr-FR" sz="1100" b="0" dirty="0">
                        <a:solidFill>
                          <a:schemeClr val="tx1"/>
                        </a:solidFill>
                        <a:effectLst/>
                        <a:latin typeface="Calibri"/>
                        <a:ea typeface="Calibri"/>
                        <a:cs typeface="Times New Roman"/>
                      </a:endParaRPr>
                    </a:p>
                  </a:txBody>
                  <a:tcPr marL="66445" marR="66445" marT="0" marB="0" anchor="ctr">
                    <a:solidFill>
                      <a:schemeClr val="bg2"/>
                    </a:solidFill>
                  </a:tcPr>
                </a:tc>
              </a:tr>
            </a:tbl>
          </a:graphicData>
        </a:graphic>
      </p:graphicFrame>
    </p:spTree>
    <p:extLst>
      <p:ext uri="{BB962C8B-B14F-4D97-AF65-F5344CB8AC3E}">
        <p14:creationId xmlns:p14="http://schemas.microsoft.com/office/powerpoint/2010/main" val="2184981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de l’estimation (1)</a:t>
            </a:r>
            <a:endParaRPr lang="en-US" dirty="0"/>
          </a:p>
        </p:txBody>
      </p:sp>
      <p:sp>
        <p:nvSpPr>
          <p:cNvPr id="3" name="Espace réservé du contenu 2"/>
          <p:cNvSpPr>
            <a:spLocks noGrp="1"/>
          </p:cNvSpPr>
          <p:nvPr>
            <p:ph idx="1"/>
          </p:nvPr>
        </p:nvSpPr>
        <p:spPr>
          <a:xfrm>
            <a:off x="663799" y="1693193"/>
            <a:ext cx="9721080" cy="5256584"/>
          </a:xfrm>
        </p:spPr>
        <p:txBody>
          <a:bodyPr/>
          <a:lstStyle/>
          <a:p>
            <a:pPr algn="just"/>
            <a:r>
              <a:rPr lang="fr-FR" sz="2400" dirty="0" smtClean="0"/>
              <a:t>La qualité du modèle (logistique) est acceptable : </a:t>
            </a:r>
            <a:r>
              <a:rPr lang="fr-FR" sz="2400" dirty="0" smtClean="0"/>
              <a:t>25 </a:t>
            </a:r>
            <a:r>
              <a:rPr lang="fr-FR" sz="2400" dirty="0" smtClean="0"/>
              <a:t>des 28 paramètres mesurant la complémentarité estimés sont significatifs à 95%.</a:t>
            </a:r>
          </a:p>
          <a:p>
            <a:pPr algn="just"/>
            <a:r>
              <a:rPr lang="fr-FR" sz="2400" dirty="0"/>
              <a:t>Le prix n’impacte pas sur la probabilité </a:t>
            </a:r>
            <a:r>
              <a:rPr lang="fr-FR" sz="2400" dirty="0" smtClean="0"/>
              <a:t>d’achat ;</a:t>
            </a:r>
          </a:p>
          <a:p>
            <a:pPr algn="just"/>
            <a:r>
              <a:rPr lang="fr-FR" sz="2400" dirty="0"/>
              <a:t>L</a:t>
            </a:r>
            <a:r>
              <a:rPr lang="fr-FR" sz="2400" dirty="0" smtClean="0"/>
              <a:t>’estimation des paramètres de complémentarité des biens dans les paniers montre que :</a:t>
            </a:r>
          </a:p>
          <a:p>
            <a:pPr lvl="1" algn="just"/>
            <a:r>
              <a:rPr lang="fr-FR" sz="2000" dirty="0" smtClean="0"/>
              <a:t>AB+CE &gt;&gt; AB+LR &gt; AB+AS : la probabilité d’achat d’un produit AB est plus forte lorsqu’un bien « Commerce Équitable » est déjà dans le panier ;</a:t>
            </a:r>
          </a:p>
          <a:p>
            <a:pPr lvl="1" algn="just"/>
            <a:r>
              <a:rPr lang="fr-FR" sz="2000" dirty="0" smtClean="0"/>
              <a:t>La motivation altruiste des consommateurs semble donc prévaloir, avant la qualité ou la santé.</a:t>
            </a:r>
            <a:endParaRPr lang="en-US" sz="2000"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15</a:t>
            </a:fld>
            <a:endParaRPr lang="fr-FR">
              <a:solidFill>
                <a:schemeClr val="tx1"/>
              </a:solidFill>
              <a:latin typeface="Arial" pitchFamily="34" charset="0"/>
            </a:endParaRPr>
          </a:p>
        </p:txBody>
      </p:sp>
    </p:spTree>
    <p:extLst>
      <p:ext uri="{BB962C8B-B14F-4D97-AF65-F5344CB8AC3E}">
        <p14:creationId xmlns:p14="http://schemas.microsoft.com/office/powerpoint/2010/main" val="366604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modèle avec les variables</a:t>
            </a:r>
            <a:br>
              <a:rPr lang="fr-FR" dirty="0" smtClean="0"/>
            </a:br>
            <a:r>
              <a:rPr lang="fr-FR" dirty="0" err="1" smtClean="0"/>
              <a:t>socio-démographiques</a:t>
            </a:r>
            <a:endParaRPr lang="en-US" dirty="0"/>
          </a:p>
        </p:txBody>
      </p:sp>
      <mc:AlternateContent xmlns:mc="http://schemas.openxmlformats.org/markup-compatibility/2006">
        <mc:Choice xmlns:a14="http://schemas.microsoft.com/office/drawing/2010/main" Requires="a14">
          <p:sp>
            <p:nvSpPr>
              <p:cNvPr id="3" name="Espace réservé du contenu 2"/>
              <p:cNvSpPr>
                <a:spLocks noGrp="1"/>
              </p:cNvSpPr>
              <p:nvPr>
                <p:ph idx="1"/>
              </p:nvPr>
            </p:nvSpPr>
            <p:spPr>
              <a:xfrm>
                <a:off x="735807" y="1765201"/>
                <a:ext cx="9474993" cy="5016599"/>
              </a:xfrm>
            </p:spPr>
            <p:txBody>
              <a:bodyPr/>
              <a:lstStyle/>
              <a:p>
                <a:r>
                  <a:rPr lang="fr-FR" dirty="0" smtClean="0"/>
                  <a:t>La prise en compte des variables </a:t>
                </a:r>
                <a:r>
                  <a:rPr lang="fr-FR" dirty="0" err="1" smtClean="0"/>
                  <a:t>socio-démographiques</a:t>
                </a:r>
                <a:r>
                  <a:rPr lang="fr-FR" dirty="0" smtClean="0"/>
                  <a:t> (</a:t>
                </a:r>
                <a14:m>
                  <m:oMath xmlns:m="http://schemas.openxmlformats.org/officeDocument/2006/math">
                    <m:sSub>
                      <m:sSubPr>
                        <m:ctrlPr>
                          <a:rPr lang="en-US" i="1"/>
                        </m:ctrlPr>
                      </m:sSubPr>
                      <m:e>
                        <m:r>
                          <a:rPr lang="fr-FR" i="1"/>
                          <m:t>𝐷</m:t>
                        </m:r>
                      </m:e>
                      <m:sub>
                        <m:r>
                          <a:rPr lang="fr-FR" i="1"/>
                          <m:t>𝑘</m:t>
                        </m:r>
                      </m:sub>
                    </m:sSub>
                  </m:oMath>
                </a14:m>
                <a:r>
                  <a:rPr lang="fr-FR" dirty="0" smtClean="0"/>
                  <a:t>) se fait en réécrivant l’utilité comme suit :</a:t>
                </a:r>
                <a:br>
                  <a:rPr lang="fr-FR" dirty="0" smtClean="0"/>
                </a:br>
                <a:r>
                  <a:rPr lang="fr-FR" dirty="0" smtClean="0"/>
                  <a:t/>
                </a:r>
                <a:br>
                  <a:rPr lang="fr-FR" dirty="0" smtClean="0"/>
                </a:br>
                <a14:m>
                  <m:oMath xmlns:m="http://schemas.openxmlformats.org/officeDocument/2006/math">
                    <m:r>
                      <a:rPr lang="fr-FR" sz="2800" smtClean="0">
                        <a:solidFill>
                          <a:schemeClr val="tx1"/>
                        </a:solidFill>
                        <a:latin typeface="Cambria Math"/>
                      </a:rPr>
                      <m:t>𝑈</m:t>
                    </m:r>
                    <m:d>
                      <m:dPr>
                        <m:ctrlPr>
                          <a:rPr lang="fr-FR" sz="2800" i="1">
                            <a:solidFill>
                              <a:schemeClr val="tx1"/>
                            </a:solidFill>
                            <a:latin typeface="Cambria Math"/>
                          </a:rPr>
                        </m:ctrlPr>
                      </m:dPr>
                      <m:e>
                        <m:r>
                          <a:rPr lang="fr-FR" sz="2800">
                            <a:solidFill>
                              <a:schemeClr val="tx1"/>
                            </a:solidFill>
                            <a:latin typeface="Cambria Math"/>
                          </a:rPr>
                          <m:t>𝑖</m:t>
                        </m:r>
                        <m:r>
                          <a:rPr lang="fr-FR" sz="2800">
                            <a:solidFill>
                              <a:schemeClr val="tx1"/>
                            </a:solidFill>
                            <a:latin typeface="Cambria Math"/>
                          </a:rPr>
                          <m:t>,</m:t>
                        </m:r>
                        <m:r>
                          <a:rPr lang="fr-FR" sz="2800">
                            <a:solidFill>
                              <a:schemeClr val="tx1"/>
                            </a:solidFill>
                            <a:latin typeface="Cambria Math"/>
                          </a:rPr>
                          <m:t>𝑘</m:t>
                        </m:r>
                      </m:e>
                    </m:d>
                    <m:r>
                      <a:rPr lang="fr-FR" sz="2800">
                        <a:solidFill>
                          <a:schemeClr val="tx1"/>
                        </a:solidFill>
                        <a:latin typeface="Cambria Math"/>
                      </a:rPr>
                      <m:t>=</m:t>
                    </m:r>
                    <m:sSub>
                      <m:sSubPr>
                        <m:ctrlPr>
                          <a:rPr lang="fr-FR" sz="2800" i="1">
                            <a:solidFill>
                              <a:schemeClr val="tx1"/>
                            </a:solidFill>
                            <a:latin typeface="Cambria Math"/>
                          </a:rPr>
                        </m:ctrlPr>
                      </m:sSubPr>
                      <m:e>
                        <m:r>
                          <a:rPr lang="fr-FR" sz="2800">
                            <a:solidFill>
                              <a:schemeClr val="tx1"/>
                            </a:solidFill>
                            <a:latin typeface="Cambria Math"/>
                          </a:rPr>
                          <m:t>𝛼</m:t>
                        </m:r>
                      </m:e>
                      <m:sub>
                        <m:r>
                          <a:rPr lang="fr-FR" sz="2800">
                            <a:solidFill>
                              <a:schemeClr val="tx1"/>
                            </a:solidFill>
                            <a:latin typeface="Cambria Math"/>
                          </a:rPr>
                          <m:t>𝑖</m:t>
                        </m:r>
                      </m:sub>
                    </m:sSub>
                    <m:r>
                      <a:rPr lang="fr-FR" sz="2800">
                        <a:solidFill>
                          <a:schemeClr val="tx1"/>
                        </a:solidFill>
                        <a:latin typeface="Cambria Math"/>
                      </a:rPr>
                      <m:t>+ </m:t>
                    </m:r>
                    <m:sSub>
                      <m:sSubPr>
                        <m:ctrlPr>
                          <a:rPr lang="fr-FR" sz="2800" i="1">
                            <a:solidFill>
                              <a:schemeClr val="tx1"/>
                            </a:solidFill>
                            <a:latin typeface="Cambria Math"/>
                          </a:rPr>
                        </m:ctrlPr>
                      </m:sSubPr>
                      <m:e>
                        <m:r>
                          <a:rPr lang="fr-FR" sz="2800">
                            <a:solidFill>
                              <a:schemeClr val="tx1"/>
                            </a:solidFill>
                            <a:latin typeface="Cambria Math"/>
                          </a:rPr>
                          <m:t>𝛽</m:t>
                        </m:r>
                      </m:e>
                      <m:sub>
                        <m:r>
                          <a:rPr lang="fr-FR" sz="2800">
                            <a:solidFill>
                              <a:schemeClr val="tx1"/>
                            </a:solidFill>
                            <a:latin typeface="Cambria Math"/>
                          </a:rPr>
                          <m:t>𝑖</m:t>
                        </m:r>
                      </m:sub>
                    </m:sSub>
                    <m:r>
                      <a:rPr lang="fr-FR" sz="2800">
                        <a:solidFill>
                          <a:schemeClr val="tx1"/>
                        </a:solidFill>
                        <a:latin typeface="Cambria Math"/>
                      </a:rPr>
                      <m:t> </m:t>
                    </m:r>
                    <m:sSub>
                      <m:sSubPr>
                        <m:ctrlPr>
                          <a:rPr lang="fr-FR" sz="2800" i="1">
                            <a:solidFill>
                              <a:schemeClr val="tx1"/>
                            </a:solidFill>
                            <a:latin typeface="Cambria Math"/>
                          </a:rPr>
                        </m:ctrlPr>
                      </m:sSubPr>
                      <m:e>
                        <m:r>
                          <a:rPr lang="fr-FR" sz="2800">
                            <a:solidFill>
                              <a:schemeClr val="tx1"/>
                            </a:solidFill>
                            <a:latin typeface="Cambria Math"/>
                          </a:rPr>
                          <m:t>𝑝</m:t>
                        </m:r>
                      </m:e>
                      <m:sub>
                        <m:r>
                          <a:rPr lang="fr-FR" sz="2800">
                            <a:solidFill>
                              <a:schemeClr val="tx1"/>
                            </a:solidFill>
                            <a:latin typeface="Cambria Math"/>
                          </a:rPr>
                          <m:t>𝑖𝑘</m:t>
                        </m:r>
                      </m:sub>
                    </m:sSub>
                    <m:r>
                      <a:rPr lang="fr-FR" sz="2800">
                        <a:solidFill>
                          <a:schemeClr val="tx1"/>
                        </a:solidFill>
                        <a:latin typeface="Cambria Math"/>
                      </a:rPr>
                      <m:t>+ </m:t>
                    </m:r>
                    <m:nary>
                      <m:naryPr>
                        <m:chr m:val="∑"/>
                        <m:limLoc m:val="undOvr"/>
                        <m:supHide m:val="on"/>
                        <m:ctrlPr>
                          <a:rPr lang="fr-FR" sz="2800" i="1" smtClean="0">
                            <a:solidFill>
                              <a:schemeClr val="tx1"/>
                            </a:solidFill>
                            <a:latin typeface="Cambria Math"/>
                          </a:rPr>
                        </m:ctrlPr>
                      </m:naryPr>
                      <m:sub>
                        <m:r>
                          <a:rPr lang="fr-FR" sz="2800">
                            <a:solidFill>
                              <a:schemeClr val="tx1"/>
                            </a:solidFill>
                            <a:latin typeface="Cambria Math"/>
                          </a:rPr>
                          <m:t>𝑗</m:t>
                        </m:r>
                        <m:r>
                          <a:rPr lang="fr-FR" sz="2800">
                            <a:solidFill>
                              <a:schemeClr val="tx1"/>
                            </a:solidFill>
                            <a:latin typeface="Cambria Math"/>
                          </a:rPr>
                          <m:t>≠</m:t>
                        </m:r>
                        <m:r>
                          <a:rPr lang="fr-FR" sz="2800">
                            <a:solidFill>
                              <a:schemeClr val="tx1"/>
                            </a:solidFill>
                            <a:latin typeface="Cambria Math"/>
                          </a:rPr>
                          <m:t>𝑖</m:t>
                        </m:r>
                      </m:sub>
                      <m:sup/>
                      <m:e>
                        <m:r>
                          <a:rPr lang="fr-FR" sz="2800" b="0" i="1" smtClean="0">
                            <a:solidFill>
                              <a:schemeClr val="tx1"/>
                            </a:solidFill>
                            <a:latin typeface="Cambria Math"/>
                          </a:rPr>
                          <m:t>[</m:t>
                        </m:r>
                        <m:sSub>
                          <m:sSubPr>
                            <m:ctrlPr>
                              <a:rPr lang="en-US" sz="2800" b="1" i="1" smtClean="0">
                                <a:solidFill>
                                  <a:srgbClr val="FF0000"/>
                                </a:solidFill>
                              </a:rPr>
                            </m:ctrlPr>
                          </m:sSubPr>
                          <m:e>
                            <m:r>
                              <a:rPr lang="fr-FR" sz="2800" b="1" i="1">
                                <a:solidFill>
                                  <a:srgbClr val="FF0000"/>
                                </a:solidFill>
                              </a:rPr>
                              <m:t>𝜽</m:t>
                            </m:r>
                          </m:e>
                          <m:sub>
                            <m:r>
                              <a:rPr lang="fr-FR" sz="2800" b="1" i="1">
                                <a:solidFill>
                                  <a:srgbClr val="FF0000"/>
                                </a:solidFill>
                              </a:rPr>
                              <m:t>𝒊𝒋</m:t>
                            </m:r>
                          </m:sub>
                        </m:sSub>
                        <m:r>
                          <a:rPr lang="en-CA" sz="2800" b="1" i="1" smtClean="0">
                            <a:solidFill>
                              <a:srgbClr val="FF0000"/>
                            </a:solidFill>
                          </a:rPr>
                          <m:t>+</m:t>
                        </m:r>
                        <m:sSub>
                          <m:sSubPr>
                            <m:ctrlPr>
                              <a:rPr lang="en-US" sz="2800" b="1" i="1">
                                <a:solidFill>
                                  <a:srgbClr val="FF0000"/>
                                </a:solidFill>
                              </a:rPr>
                            </m:ctrlPr>
                          </m:sSubPr>
                          <m:e>
                            <m:r>
                              <a:rPr lang="fr-FR" sz="2800" b="1" i="1">
                                <a:solidFill>
                                  <a:srgbClr val="FF0000"/>
                                </a:solidFill>
                              </a:rPr>
                              <m:t>𝜸</m:t>
                            </m:r>
                          </m:e>
                          <m:sub>
                            <m:r>
                              <a:rPr lang="fr-FR" sz="2800" b="1" i="1">
                                <a:solidFill>
                                  <a:srgbClr val="FF0000"/>
                                </a:solidFill>
                              </a:rPr>
                              <m:t>𝒊𝒋</m:t>
                            </m:r>
                          </m:sub>
                        </m:sSub>
                        <m:sSub>
                          <m:sSubPr>
                            <m:ctrlPr>
                              <a:rPr lang="en-US" sz="2800" b="1" i="1">
                                <a:solidFill>
                                  <a:srgbClr val="FF0000"/>
                                </a:solidFill>
                              </a:rPr>
                            </m:ctrlPr>
                          </m:sSubPr>
                          <m:e>
                            <m:r>
                              <a:rPr lang="fr-FR" sz="2800" b="1" i="1">
                                <a:solidFill>
                                  <a:srgbClr val="FF0000"/>
                                </a:solidFill>
                              </a:rPr>
                              <m:t>𝑫</m:t>
                            </m:r>
                          </m:e>
                          <m:sub>
                            <m:r>
                              <a:rPr lang="fr-FR" sz="2800" b="1" i="1">
                                <a:solidFill>
                                  <a:srgbClr val="FF0000"/>
                                </a:solidFill>
                              </a:rPr>
                              <m:t>𝒌</m:t>
                            </m:r>
                          </m:sub>
                        </m:sSub>
                        <m:r>
                          <a:rPr lang="fr-FR" sz="2800" b="0" i="1" smtClean="0">
                            <a:solidFill>
                              <a:schemeClr val="tx1"/>
                            </a:solidFill>
                            <a:latin typeface="Cambria Math"/>
                          </a:rPr>
                          <m:t>]</m:t>
                        </m:r>
                      </m:e>
                    </m:nary>
                    <m:r>
                      <a:rPr lang="fr-FR" sz="2800">
                        <a:solidFill>
                          <a:schemeClr val="tx1"/>
                        </a:solidFill>
                        <a:latin typeface="Cambria Math"/>
                      </a:rPr>
                      <m:t>𝐼</m:t>
                    </m:r>
                    <m:d>
                      <m:dPr>
                        <m:ctrlPr>
                          <a:rPr lang="fr-FR" sz="2800" i="1">
                            <a:solidFill>
                              <a:schemeClr val="tx1"/>
                            </a:solidFill>
                            <a:latin typeface="Cambria Math"/>
                          </a:rPr>
                        </m:ctrlPr>
                      </m:dPr>
                      <m:e>
                        <m:r>
                          <a:rPr lang="fr-FR" sz="2800">
                            <a:solidFill>
                              <a:schemeClr val="tx1"/>
                            </a:solidFill>
                            <a:latin typeface="Cambria Math"/>
                          </a:rPr>
                          <m:t>𝑗</m:t>
                        </m:r>
                        <m:r>
                          <a:rPr lang="fr-FR" sz="2800">
                            <a:solidFill>
                              <a:schemeClr val="tx1"/>
                            </a:solidFill>
                            <a:latin typeface="Cambria Math"/>
                          </a:rPr>
                          <m:t>,</m:t>
                        </m:r>
                        <m:r>
                          <a:rPr lang="fr-FR" sz="2800">
                            <a:solidFill>
                              <a:schemeClr val="tx1"/>
                            </a:solidFill>
                            <a:latin typeface="Cambria Math"/>
                          </a:rPr>
                          <m:t>𝑘</m:t>
                        </m:r>
                      </m:e>
                    </m:d>
                  </m:oMath>
                </a14:m>
                <a:r>
                  <a:rPr lang="fr-FR" sz="2800" dirty="0">
                    <a:solidFill>
                      <a:schemeClr val="tx1"/>
                    </a:solidFill>
                  </a:rPr>
                  <a:t> +</a:t>
                </a:r>
                <a:r>
                  <a:rPr lang="fr-FR" sz="2800" dirty="0">
                    <a:solidFill>
                      <a:schemeClr val="tx1"/>
                    </a:solidFill>
                  </a:rPr>
                  <a:t> </a:t>
                </a:r>
                <a14:m>
                  <m:oMath xmlns:m="http://schemas.openxmlformats.org/officeDocument/2006/math">
                    <m:r>
                      <a:rPr lang="fr-FR" sz="2800">
                        <a:solidFill>
                          <a:schemeClr val="tx1"/>
                        </a:solidFill>
                        <a:latin typeface="Cambria Math"/>
                      </a:rPr>
                      <m:t>𝜀</m:t>
                    </m:r>
                    <m:d>
                      <m:dPr>
                        <m:ctrlPr>
                          <a:rPr lang="fr-FR" sz="2800" i="1">
                            <a:solidFill>
                              <a:schemeClr val="tx1"/>
                            </a:solidFill>
                            <a:latin typeface="Cambria Math"/>
                          </a:rPr>
                        </m:ctrlPr>
                      </m:dPr>
                      <m:e>
                        <m:r>
                          <a:rPr lang="fr-FR" sz="2800">
                            <a:solidFill>
                              <a:schemeClr val="tx1"/>
                            </a:solidFill>
                            <a:latin typeface="Cambria Math"/>
                          </a:rPr>
                          <m:t>𝑖</m:t>
                        </m:r>
                        <m:r>
                          <a:rPr lang="fr-FR" sz="2800">
                            <a:solidFill>
                              <a:schemeClr val="tx1"/>
                            </a:solidFill>
                            <a:latin typeface="Cambria Math"/>
                          </a:rPr>
                          <m:t>,</m:t>
                        </m:r>
                        <m:r>
                          <a:rPr lang="fr-FR" sz="2800">
                            <a:solidFill>
                              <a:schemeClr val="tx1"/>
                            </a:solidFill>
                            <a:latin typeface="Cambria Math"/>
                          </a:rPr>
                          <m:t>𝑘</m:t>
                        </m:r>
                      </m:e>
                    </m:d>
                    <m:r>
                      <a:rPr lang="fr-FR" sz="2800">
                        <a:solidFill>
                          <a:schemeClr val="tx1"/>
                        </a:solidFill>
                        <a:latin typeface="Cambria Math"/>
                      </a:rPr>
                      <m:t> </m:t>
                    </m:r>
                  </m:oMath>
                </a14:m>
                <a:endParaRPr lang="fr-FR" sz="3200" dirty="0">
                  <a:solidFill>
                    <a:schemeClr val="tx1"/>
                  </a:solidFill>
                </a:endParaRPr>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xfrm>
                <a:off x="735807" y="1765201"/>
                <a:ext cx="9474993" cy="5016599"/>
              </a:xfrm>
              <a:blipFill rotWithShape="1">
                <a:blip r:embed="rId2"/>
                <a:stretch>
                  <a:fillRect t="-1094"/>
                </a:stretch>
              </a:blipFill>
            </p:spPr>
            <p:txBody>
              <a:bodyPr/>
              <a:lstStyle/>
              <a:p>
                <a:r>
                  <a:rPr lang="en-US">
                    <a:noFill/>
                  </a:rPr>
                  <a:t> </a:t>
                </a:r>
              </a:p>
            </p:txBody>
          </p:sp>
        </mc:Fallback>
      </mc:AlternateContent>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16</a:t>
            </a:fld>
            <a:endParaRPr lang="fr-FR">
              <a:solidFill>
                <a:schemeClr val="tx1"/>
              </a:solidFill>
              <a:latin typeface="Arial" pitchFamily="34" charset="0"/>
            </a:endParaRPr>
          </a:p>
        </p:txBody>
      </p:sp>
      <p:graphicFrame>
        <p:nvGraphicFramePr>
          <p:cNvPr id="5" name="Espace réservé du contenu 4"/>
          <p:cNvGraphicFramePr>
            <a:graphicFrameLocks/>
          </p:cNvGraphicFramePr>
          <p:nvPr>
            <p:extLst>
              <p:ext uri="{D42A27DB-BD31-4B8C-83A1-F6EECF244321}">
                <p14:modId xmlns:p14="http://schemas.microsoft.com/office/powerpoint/2010/main" val="1574917044"/>
              </p:ext>
            </p:extLst>
          </p:nvPr>
        </p:nvGraphicFramePr>
        <p:xfrm>
          <a:off x="1023839" y="3853433"/>
          <a:ext cx="8784976" cy="2581067"/>
        </p:xfrm>
        <a:graphic>
          <a:graphicData uri="http://schemas.openxmlformats.org/drawingml/2006/table">
            <a:tbl>
              <a:tblPr firstRow="1" firstCol="1" bandRow="1">
                <a:tableStyleId>{5C22544A-7EE6-4342-B048-85BDC9FD1C3A}</a:tableStyleId>
              </a:tblPr>
              <a:tblGrid>
                <a:gridCol w="5568335"/>
                <a:gridCol w="1503681"/>
                <a:gridCol w="1712960"/>
              </a:tblGrid>
              <a:tr h="515275">
                <a:tc>
                  <a:txBody>
                    <a:bodyPr/>
                    <a:lstStyle/>
                    <a:p>
                      <a:pPr algn="ctr">
                        <a:lnSpc>
                          <a:spcPct val="115000"/>
                        </a:lnSpc>
                        <a:spcAft>
                          <a:spcPts val="0"/>
                        </a:spcAft>
                      </a:pPr>
                      <a:r>
                        <a:rPr lang="fr-FR" sz="1400" dirty="0">
                          <a:effectLst/>
                        </a:rPr>
                        <a:t>Variable sociodémographiques</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Moyenne</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Écart-Type</a:t>
                      </a:r>
                      <a:endParaRPr lang="fr-FR" sz="1100">
                        <a:effectLst/>
                        <a:latin typeface="Calibri"/>
                        <a:ea typeface="Calibri"/>
                        <a:cs typeface="Times New Roman"/>
                      </a:endParaRPr>
                    </a:p>
                  </a:txBody>
                  <a:tcPr marL="68580" marR="68580" marT="0" marB="0" anchor="ctr"/>
                </a:tc>
              </a:tr>
              <a:tr h="515275">
                <a:tc>
                  <a:txBody>
                    <a:bodyPr/>
                    <a:lstStyle/>
                    <a:p>
                      <a:pPr algn="ctr">
                        <a:lnSpc>
                          <a:spcPct val="115000"/>
                        </a:lnSpc>
                        <a:spcAft>
                          <a:spcPts val="0"/>
                        </a:spcAft>
                      </a:pPr>
                      <a:r>
                        <a:rPr lang="fr-FR" sz="1200" dirty="0">
                          <a:effectLst/>
                        </a:rPr>
                        <a:t>Revenu mensuel par </a:t>
                      </a:r>
                      <a:r>
                        <a:rPr lang="fr-FR" sz="1200" dirty="0" smtClean="0">
                          <a:effectLst/>
                        </a:rPr>
                        <a:t>unité de consommation</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1 438 </a:t>
                      </a:r>
                      <a:r>
                        <a:rPr lang="fr-FR" sz="1200" dirty="0" smtClean="0">
                          <a:effectLst/>
                        </a:rPr>
                        <a:t>€</a:t>
                      </a:r>
                    </a:p>
                    <a:p>
                      <a:pPr algn="ctr">
                        <a:lnSpc>
                          <a:spcPct val="115000"/>
                        </a:lnSpc>
                        <a:spcAft>
                          <a:spcPts val="0"/>
                        </a:spcAft>
                      </a:pPr>
                      <a:r>
                        <a:rPr lang="fr-FR" sz="1200" dirty="0" smtClean="0">
                          <a:effectLst/>
                          <a:latin typeface="Calibri"/>
                          <a:ea typeface="Calibri"/>
                          <a:cs typeface="Times New Roman"/>
                        </a:rPr>
                        <a:t>(médiane : 1 296 €)</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765 €</a:t>
                      </a:r>
                      <a:endParaRPr lang="fr-FR" sz="1100">
                        <a:effectLst/>
                        <a:latin typeface="Calibri"/>
                        <a:ea typeface="Calibri"/>
                        <a:cs typeface="Times New Roman"/>
                      </a:endParaRPr>
                    </a:p>
                  </a:txBody>
                  <a:tcPr marL="68580" marR="68580" marT="0" marB="0" anchor="ctr"/>
                </a:tc>
              </a:tr>
              <a:tr h="517621">
                <a:tc>
                  <a:txBody>
                    <a:bodyPr/>
                    <a:lstStyle/>
                    <a:p>
                      <a:pPr algn="ctr">
                        <a:lnSpc>
                          <a:spcPct val="115000"/>
                        </a:lnSpc>
                        <a:spcAft>
                          <a:spcPts val="0"/>
                        </a:spcAft>
                      </a:pPr>
                      <a:r>
                        <a:rPr lang="fr-FR" sz="1200" dirty="0">
                          <a:effectLst/>
                        </a:rPr>
                        <a:t>Taille de la famille</a:t>
                      </a:r>
                      <a:br>
                        <a:rPr lang="fr-FR" sz="1200" dirty="0">
                          <a:effectLst/>
                        </a:rPr>
                      </a:br>
                      <a:r>
                        <a:rPr lang="fr-FR" sz="1200" dirty="0">
                          <a:effectLst/>
                        </a:rPr>
                        <a:t>(en nombre de personnes)</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2,54</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1,34</a:t>
                      </a:r>
                      <a:endParaRPr lang="fr-FR" sz="1100">
                        <a:effectLst/>
                        <a:latin typeface="Calibri"/>
                        <a:ea typeface="Calibri"/>
                        <a:cs typeface="Times New Roman"/>
                      </a:endParaRPr>
                    </a:p>
                  </a:txBody>
                  <a:tcPr marL="68580" marR="68580" marT="0" marB="0" anchor="ctr"/>
                </a:tc>
              </a:tr>
              <a:tr h="515275">
                <a:tc>
                  <a:txBody>
                    <a:bodyPr/>
                    <a:lstStyle/>
                    <a:p>
                      <a:pPr algn="ctr">
                        <a:lnSpc>
                          <a:spcPct val="115000"/>
                        </a:lnSpc>
                        <a:spcAft>
                          <a:spcPts val="0"/>
                        </a:spcAft>
                      </a:pPr>
                      <a:r>
                        <a:rPr lang="fr-FR" sz="1200" dirty="0">
                          <a:effectLst/>
                        </a:rPr>
                        <a:t>Éducation &gt; Bac</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41 %</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a:t>
                      </a:r>
                      <a:endParaRPr lang="fr-FR" sz="1100">
                        <a:effectLst/>
                        <a:latin typeface="Calibri"/>
                        <a:ea typeface="Calibri"/>
                        <a:cs typeface="Times New Roman"/>
                      </a:endParaRPr>
                    </a:p>
                  </a:txBody>
                  <a:tcPr marL="68580" marR="68580" marT="0" marB="0" anchor="ctr"/>
                </a:tc>
              </a:tr>
              <a:tr h="517621">
                <a:tc>
                  <a:txBody>
                    <a:bodyPr/>
                    <a:lstStyle/>
                    <a:p>
                      <a:pPr algn="ctr">
                        <a:lnSpc>
                          <a:spcPct val="115000"/>
                        </a:lnSpc>
                        <a:spcAft>
                          <a:spcPts val="0"/>
                        </a:spcAft>
                      </a:pPr>
                      <a:r>
                        <a:rPr lang="fr-FR" sz="1200" dirty="0">
                          <a:effectLst/>
                        </a:rPr>
                        <a:t>Comportement Bio en </a:t>
                      </a:r>
                      <a:r>
                        <a:rPr lang="fr-FR" sz="1200" dirty="0" smtClean="0">
                          <a:effectLst/>
                        </a:rPr>
                        <a:t>2008</a:t>
                      </a:r>
                    </a:p>
                    <a:p>
                      <a:pPr algn="ctr">
                        <a:lnSpc>
                          <a:spcPct val="115000"/>
                        </a:lnSpc>
                        <a:spcAft>
                          <a:spcPts val="0"/>
                        </a:spcAft>
                      </a:pPr>
                      <a:r>
                        <a:rPr lang="fr-FR" sz="1200" dirty="0" smtClean="0">
                          <a:effectLst/>
                          <a:latin typeface="Calibri"/>
                          <a:ea typeface="Calibri"/>
                          <a:cs typeface="Times New Roman"/>
                        </a:rPr>
                        <a:t>(calculé</a:t>
                      </a:r>
                      <a:r>
                        <a:rPr lang="fr-FR" sz="1200" baseline="0" dirty="0" smtClean="0">
                          <a:effectLst/>
                          <a:latin typeface="Calibri"/>
                          <a:ea typeface="Calibri"/>
                          <a:cs typeface="Times New Roman"/>
                        </a:rPr>
                        <a:t> sur </a:t>
                      </a:r>
                      <a:r>
                        <a:rPr lang="fr-FR" sz="1200" baseline="0" dirty="0" err="1" smtClean="0">
                          <a:effectLst/>
                          <a:latin typeface="Calibri"/>
                          <a:ea typeface="Calibri"/>
                          <a:cs typeface="Times New Roman"/>
                        </a:rPr>
                        <a:t>Œufs+Lait+Yaourts</a:t>
                      </a:r>
                      <a:r>
                        <a:rPr lang="fr-FR" sz="1200" baseline="0" dirty="0" smtClean="0">
                          <a:effectLst/>
                          <a:latin typeface="Calibri"/>
                          <a:ea typeface="Calibri"/>
                          <a:cs typeface="Times New Roman"/>
                        </a:rPr>
                        <a:t>)</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12,91 </a:t>
                      </a:r>
                      <a:r>
                        <a:rPr lang="fr-FR" sz="1200" dirty="0" smtClean="0">
                          <a:effectLst/>
                        </a:rPr>
                        <a:t>%</a:t>
                      </a:r>
                    </a:p>
                    <a:p>
                      <a:pPr algn="ctr">
                        <a:lnSpc>
                          <a:spcPct val="115000"/>
                        </a:lnSpc>
                        <a:spcAft>
                          <a:spcPts val="0"/>
                        </a:spcAft>
                      </a:pPr>
                      <a:r>
                        <a:rPr lang="fr-FR" sz="1200" dirty="0" smtClean="0">
                          <a:effectLst/>
                          <a:latin typeface="Calibri"/>
                          <a:ea typeface="Calibri"/>
                          <a:cs typeface="Times New Roman"/>
                        </a:rPr>
                        <a:t>(médiane</a:t>
                      </a:r>
                      <a:r>
                        <a:rPr lang="fr-FR" sz="1200" baseline="0" dirty="0" smtClean="0">
                          <a:effectLst/>
                          <a:latin typeface="Calibri"/>
                          <a:ea typeface="Calibri"/>
                          <a:cs typeface="Times New Roman"/>
                        </a:rPr>
                        <a:t> : 6 %)</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33,5 %</a:t>
                      </a:r>
                      <a:endParaRPr lang="fr-FR" sz="11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3943476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avec </a:t>
            </a:r>
            <a:r>
              <a:rPr lang="fr-FR" dirty="0"/>
              <a:t>les variables</a:t>
            </a:r>
            <a:br>
              <a:rPr lang="fr-FR" dirty="0"/>
            </a:br>
            <a:r>
              <a:rPr lang="fr-FR" dirty="0" err="1"/>
              <a:t>socio-démographiques</a:t>
            </a:r>
            <a:endParaRPr lang="fr-FR" dirty="0"/>
          </a:p>
        </p:txBody>
      </p:sp>
      <mc:AlternateContent xmlns:mc="http://schemas.openxmlformats.org/markup-compatibility/2006">
        <mc:Choice xmlns:a14="http://schemas.microsoft.com/office/drawing/2010/main" Requires="a14">
          <p:graphicFrame>
            <p:nvGraphicFramePr>
              <p:cNvPr id="5" name="Espace réservé du contenu 4"/>
              <p:cNvGraphicFramePr>
                <a:graphicFrameLocks noGrp="1"/>
              </p:cNvGraphicFramePr>
              <p:nvPr>
                <p:ph idx="1"/>
                <p:extLst>
                  <p:ext uri="{D42A27DB-BD31-4B8C-83A1-F6EECF244321}">
                    <p14:modId xmlns:p14="http://schemas.microsoft.com/office/powerpoint/2010/main" val="2675300999"/>
                  </p:ext>
                </p:extLst>
              </p:nvPr>
            </p:nvGraphicFramePr>
            <p:xfrm>
              <a:off x="735807" y="1909217"/>
              <a:ext cx="9433048" cy="4999512"/>
            </p:xfrm>
            <a:graphic>
              <a:graphicData uri="http://schemas.openxmlformats.org/drawingml/2006/table">
                <a:tbl>
                  <a:tblPr firstRow="1" firstCol="1" bandRow="1">
                    <a:tableStyleId>{5C22544A-7EE6-4342-B048-85BDC9FD1C3A}</a:tableStyleId>
                  </a:tblPr>
                  <a:tblGrid>
                    <a:gridCol w="1944216"/>
                    <a:gridCol w="1407655"/>
                    <a:gridCol w="320537"/>
                    <a:gridCol w="1706522"/>
                    <a:gridCol w="2027059"/>
                    <a:gridCol w="2027059"/>
                  </a:tblGrid>
                  <a:tr h="788054">
                    <a:tc>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400" dirty="0" smtClean="0">
                              <a:effectLst/>
                            </a:rPr>
                            <a:t>Revenus </a:t>
                          </a:r>
                          <a14:m>
                            <m:oMath xmlns:m="http://schemas.openxmlformats.org/officeDocument/2006/math">
                              <m:r>
                                <a:rPr lang="fr-FR" sz="1400" smtClean="0">
                                  <a:effectLst/>
                                  <a:latin typeface="Cambria Math"/>
                                </a:rPr>
                                <m:t>(</m:t>
                              </m:r>
                              <m:r>
                                <a:rPr lang="fr-FR" sz="1400" smtClean="0">
                                  <a:effectLst/>
                                  <a:latin typeface="Cambria Math"/>
                                </a:rPr>
                                <m:t>𝑘</m:t>
                              </m:r>
                              <m:r>
                                <a:rPr lang="fr-FR" sz="1400" smtClean="0">
                                  <a:effectLst/>
                                  <a:latin typeface="Cambria Math"/>
                                </a:rPr>
                                <m:t>=1)</m:t>
                              </m:r>
                            </m:oMath>
                          </a14:m>
                          <a:endParaRPr lang="fr-FR" sz="1100" dirty="0">
                            <a:effectLst/>
                            <a:latin typeface="Calibri"/>
                            <a:ea typeface="Calibri"/>
                            <a:cs typeface="Times New Roman"/>
                          </a:endParaRPr>
                        </a:p>
                        <a:p>
                          <a:pPr marL="0" algn="ctr" defTabSz="914400" rtl="0" eaLnBrk="1" latinLnBrk="0" hangingPunct="1">
                            <a:lnSpc>
                              <a:spcPct val="115000"/>
                            </a:lnSpc>
                            <a:spcAft>
                              <a:spcPts val="0"/>
                            </a:spcAft>
                          </a:pPr>
                          <a:r>
                            <a:rPr lang="fr-FR" sz="1200" b="1" kern="1200" dirty="0" smtClean="0">
                              <a:solidFill>
                                <a:schemeClr val="lt1"/>
                              </a:solidFill>
                              <a:effectLst/>
                              <a:latin typeface="+mn-lt"/>
                              <a:ea typeface="+mn-ea"/>
                              <a:cs typeface="+mn-cs"/>
                            </a:rPr>
                            <a:t>(</a:t>
                          </a:r>
                          <a:r>
                            <a:rPr lang="fr-FR" sz="1200" b="1" kern="1200" dirty="0" smtClean="0">
                              <a:solidFill>
                                <a:schemeClr val="lt1"/>
                              </a:solidFill>
                              <a:effectLst/>
                              <a:latin typeface="+mn-lt"/>
                              <a:ea typeface="+mn-ea"/>
                              <a:cs typeface="+mn-cs"/>
                            </a:rPr>
                            <a:t>benchmark:</a:t>
                          </a:r>
                          <a:br>
                            <a:rPr lang="fr-FR" sz="1200" b="1" kern="1200" dirty="0" smtClean="0">
                              <a:solidFill>
                                <a:schemeClr val="lt1"/>
                              </a:solidFill>
                              <a:effectLst/>
                              <a:latin typeface="+mn-lt"/>
                              <a:ea typeface="+mn-ea"/>
                              <a:cs typeface="+mn-cs"/>
                            </a:rPr>
                          </a:br>
                          <a:r>
                            <a:rPr lang="fr-FR" sz="1200" b="1" kern="1200" dirty="0" smtClean="0">
                              <a:solidFill>
                                <a:schemeClr val="lt1"/>
                              </a:solidFill>
                              <a:effectLst/>
                              <a:latin typeface="+mn-lt"/>
                              <a:ea typeface="+mn-ea"/>
                              <a:cs typeface="+mn-cs"/>
                            </a:rPr>
                            <a:t>revenu&lt;médiane</a:t>
                          </a:r>
                          <a:r>
                            <a:rPr lang="fr-FR" sz="1200" b="1" kern="1200" dirty="0" smtClean="0">
                              <a:solidFill>
                                <a:schemeClr val="lt1"/>
                              </a:solidFill>
                              <a:effectLst/>
                              <a:latin typeface="+mn-lt"/>
                              <a:ea typeface="+mn-ea"/>
                              <a:cs typeface="+mn-cs"/>
                            </a:rPr>
                            <a:t>)</a:t>
                          </a:r>
                          <a:endParaRPr lang="fr-FR" sz="1200" b="1" kern="1200" dirty="0">
                            <a:solidFill>
                              <a:schemeClr val="lt1"/>
                            </a:solidFill>
                            <a:effectLst/>
                            <a:latin typeface="+mn-lt"/>
                            <a:ea typeface="+mn-ea"/>
                            <a:cs typeface="+mn-cs"/>
                          </a:endParaRPr>
                        </a:p>
                      </a:txBody>
                      <a:tcPr marL="68580" marR="68580" marT="0" marB="0"/>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400" dirty="0">
                              <a:effectLst/>
                            </a:rPr>
                            <a:t>Taille de la famille</a:t>
                          </a:r>
                          <a:endParaRPr lang="fr-FR" sz="1100" dirty="0">
                            <a:effectLst/>
                          </a:endParaRPr>
                        </a:p>
                        <a:p>
                          <a:pPr algn="ctr">
                            <a:lnSpc>
                              <a:spcPct val="115000"/>
                            </a:lnSpc>
                            <a:spcAft>
                              <a:spcPts val="0"/>
                            </a:spcAft>
                          </a:pPr>
                          <a14:m>
                            <m:oMathPara xmlns:m="http://schemas.openxmlformats.org/officeDocument/2006/math">
                              <m:oMathParaPr>
                                <m:jc m:val="centerGroup"/>
                              </m:oMathParaPr>
                              <m:oMath xmlns:m="http://schemas.openxmlformats.org/officeDocument/2006/math">
                                <m:r>
                                  <a:rPr lang="fr-FR" sz="1400">
                                    <a:effectLst/>
                                    <a:latin typeface="Cambria Math"/>
                                  </a:rPr>
                                  <m:t>(</m:t>
                                </m:r>
                                <m:r>
                                  <a:rPr lang="fr-FR" sz="1400">
                                    <a:effectLst/>
                                    <a:latin typeface="Cambria Math"/>
                                  </a:rPr>
                                  <m:t>𝑘</m:t>
                                </m:r>
                                <m:r>
                                  <a:rPr lang="fr-FR" sz="1400">
                                    <a:effectLst/>
                                    <a:latin typeface="Cambria Math"/>
                                  </a:rPr>
                                  <m:t>=2)</m:t>
                                </m:r>
                              </m:oMath>
                            </m:oMathPara>
                          </a14:m>
                          <a:endParaRPr lang="fr-FR" sz="1100" dirty="0" smtClean="0">
                            <a:effectLst/>
                            <a:latin typeface="Calibri"/>
                            <a:ea typeface="Calibri"/>
                            <a:cs typeface="Times New Roman"/>
                          </a:endParaRPr>
                        </a:p>
                        <a:p>
                          <a:pPr algn="ctr">
                            <a:lnSpc>
                              <a:spcPct val="115000"/>
                            </a:lnSpc>
                            <a:spcAft>
                              <a:spcPts val="0"/>
                            </a:spcAft>
                          </a:pPr>
                          <a:endParaRPr lang="fr-FR"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400" dirty="0" smtClean="0">
                              <a:effectLst/>
                            </a:rPr>
                            <a:t>Éducation </a:t>
                          </a:r>
                          <a14:m>
                            <m:oMath xmlns:m="http://schemas.openxmlformats.org/officeDocument/2006/math">
                              <m:r>
                                <a:rPr lang="fr-FR" sz="1400">
                                  <a:effectLst/>
                                  <a:latin typeface="Cambria Math"/>
                                </a:rPr>
                                <m:t>(</m:t>
                              </m:r>
                              <m:r>
                                <a:rPr lang="fr-FR" sz="1400">
                                  <a:effectLst/>
                                  <a:latin typeface="Cambria Math"/>
                                </a:rPr>
                                <m:t>𝑘</m:t>
                              </m:r>
                              <m:r>
                                <a:rPr lang="fr-FR" sz="1400">
                                  <a:effectLst/>
                                  <a:latin typeface="Cambria Math"/>
                                </a:rPr>
                                <m:t>=3)</m:t>
                              </m:r>
                            </m:oMath>
                          </a14:m>
                          <a:endParaRPr lang="fr-FR" sz="1100" dirty="0" smtClean="0">
                            <a:effectLst/>
                            <a:latin typeface="Calibri"/>
                            <a:ea typeface="Calibri"/>
                            <a:cs typeface="Times New Roman"/>
                          </a:endParaRPr>
                        </a:p>
                        <a:p>
                          <a:pPr marL="0" algn="ctr" defTabSz="914400" rtl="0" eaLnBrk="1" latinLnBrk="0" hangingPunct="1">
                            <a:lnSpc>
                              <a:spcPct val="115000"/>
                            </a:lnSpc>
                            <a:spcAft>
                              <a:spcPts val="0"/>
                            </a:spcAft>
                          </a:pPr>
                          <a:r>
                            <a:rPr lang="fr-FR" sz="1200" b="1" kern="1200" dirty="0" smtClean="0">
                              <a:solidFill>
                                <a:schemeClr val="lt1"/>
                              </a:solidFill>
                              <a:effectLst/>
                              <a:latin typeface="+mn-lt"/>
                              <a:ea typeface="+mn-ea"/>
                              <a:cs typeface="+mn-cs"/>
                            </a:rPr>
                            <a:t>(</a:t>
                          </a:r>
                          <a:r>
                            <a:rPr lang="fr-FR" sz="1200" b="1" kern="1200" dirty="0" smtClean="0">
                              <a:solidFill>
                                <a:schemeClr val="lt1"/>
                              </a:solidFill>
                              <a:effectLst/>
                              <a:latin typeface="+mn-lt"/>
                              <a:ea typeface="+mn-ea"/>
                              <a:cs typeface="+mn-cs"/>
                            </a:rPr>
                            <a:t>benchmark:</a:t>
                          </a:r>
                          <a:br>
                            <a:rPr lang="fr-FR" sz="1200" b="1" kern="1200" dirty="0" smtClean="0">
                              <a:solidFill>
                                <a:schemeClr val="lt1"/>
                              </a:solidFill>
                              <a:effectLst/>
                              <a:latin typeface="+mn-lt"/>
                              <a:ea typeface="+mn-ea"/>
                              <a:cs typeface="+mn-cs"/>
                            </a:rPr>
                          </a:br>
                          <a:r>
                            <a:rPr lang="fr-FR" sz="1200" b="1" kern="1200" dirty="0" smtClean="0">
                              <a:solidFill>
                                <a:schemeClr val="lt1"/>
                              </a:solidFill>
                              <a:effectLst/>
                              <a:latin typeface="+mn-lt"/>
                              <a:ea typeface="+mn-ea"/>
                              <a:cs typeface="+mn-cs"/>
                            </a:rPr>
                            <a:t>Niveau</a:t>
                          </a:r>
                          <a:r>
                            <a:rPr lang="fr-FR" sz="1200" b="1" kern="1200" dirty="0" smtClean="0">
                              <a:solidFill>
                                <a:schemeClr val="lt1"/>
                              </a:solidFill>
                              <a:effectLst/>
                              <a:latin typeface="+mn-lt"/>
                              <a:ea typeface="+mn-ea"/>
                              <a:cs typeface="+mn-cs"/>
                            </a:rPr>
                            <a:t>&lt; Baccalauréat)</a:t>
                          </a:r>
                          <a:endParaRPr lang="fr-FR" sz="1200" b="1" kern="1200" dirty="0">
                            <a:solidFill>
                              <a:schemeClr val="lt1"/>
                            </a:solidFill>
                            <a:effectLst/>
                            <a:latin typeface="+mn-lt"/>
                            <a:ea typeface="+mn-ea"/>
                            <a:cs typeface="+mn-cs"/>
                          </a:endParaRPr>
                        </a:p>
                      </a:txBody>
                      <a:tcPr marL="68580" marR="68580" marT="0" marB="0"/>
                    </a:tc>
                    <a:tc>
                      <a:txBody>
                        <a:bodyPr/>
                        <a:lstStyle/>
                        <a:p>
                          <a:pPr algn="ctr">
                            <a:lnSpc>
                              <a:spcPct val="115000"/>
                            </a:lnSpc>
                            <a:spcAft>
                              <a:spcPts val="0"/>
                            </a:spcAft>
                          </a:pPr>
                          <a:r>
                            <a:rPr lang="fr-FR" sz="1400" dirty="0">
                              <a:effectLst/>
                            </a:rPr>
                            <a:t>Comportement </a:t>
                          </a:r>
                          <a:r>
                            <a:rPr lang="fr-FR" sz="1400" dirty="0" smtClean="0">
                              <a:effectLst/>
                            </a:rPr>
                            <a:t>Bio</a:t>
                          </a:r>
                          <a:endParaRPr lang="fr-FR" sz="1100" dirty="0">
                            <a:effectLst/>
                          </a:endParaRPr>
                        </a:p>
                        <a:p>
                          <a:pPr algn="ctr">
                            <a:lnSpc>
                              <a:spcPct val="115000"/>
                            </a:lnSpc>
                            <a:spcAft>
                              <a:spcPts val="0"/>
                            </a:spcAft>
                          </a:pPr>
                          <a14:m>
                            <m:oMathPara xmlns:m="http://schemas.openxmlformats.org/officeDocument/2006/math">
                              <m:oMathParaPr>
                                <m:jc m:val="centerGroup"/>
                              </m:oMathParaPr>
                              <m:oMath xmlns:m="http://schemas.openxmlformats.org/officeDocument/2006/math">
                                <m:r>
                                  <a:rPr lang="fr-FR" sz="1400">
                                    <a:effectLst/>
                                    <a:latin typeface="Cambria Math"/>
                                  </a:rPr>
                                  <m:t>(</m:t>
                                </m:r>
                                <m:r>
                                  <a:rPr lang="fr-FR" sz="1400">
                                    <a:effectLst/>
                                    <a:latin typeface="Cambria Math"/>
                                  </a:rPr>
                                  <m:t>𝑘</m:t>
                                </m:r>
                                <m:r>
                                  <a:rPr lang="fr-FR" sz="1400">
                                    <a:effectLst/>
                                    <a:latin typeface="Cambria Math"/>
                                  </a:rPr>
                                  <m:t>=4)</m:t>
                                </m:r>
                              </m:oMath>
                            </m:oMathPara>
                          </a14:m>
                          <a:endParaRPr lang="fr-FR" sz="1100" dirty="0" smtClean="0">
                            <a:effectLst/>
                            <a:latin typeface="Calibri"/>
                            <a:ea typeface="Calibri"/>
                            <a:cs typeface="Times New Roman"/>
                          </a:endParaRPr>
                        </a:p>
                        <a:p>
                          <a:pPr algn="ctr">
                            <a:lnSpc>
                              <a:spcPct val="115000"/>
                            </a:lnSpc>
                            <a:spcAft>
                              <a:spcPts val="0"/>
                            </a:spcAft>
                          </a:pPr>
                          <a:r>
                            <a:rPr lang="fr-FR" sz="1200" b="1" kern="1200" dirty="0" smtClean="0">
                              <a:solidFill>
                                <a:schemeClr val="lt1"/>
                              </a:solidFill>
                              <a:effectLst/>
                              <a:latin typeface="+mn-lt"/>
                              <a:ea typeface="+mn-ea"/>
                              <a:cs typeface="+mn-cs"/>
                            </a:rPr>
                            <a:t>(</a:t>
                          </a:r>
                          <a:r>
                            <a:rPr lang="fr-FR" sz="1200" b="1" kern="1200" dirty="0" smtClean="0">
                              <a:solidFill>
                                <a:schemeClr val="lt1"/>
                              </a:solidFill>
                              <a:effectLst/>
                              <a:latin typeface="+mn-lt"/>
                              <a:ea typeface="+mn-ea"/>
                              <a:cs typeface="+mn-cs"/>
                            </a:rPr>
                            <a:t>benchmark:</a:t>
                          </a:r>
                          <a:br>
                            <a:rPr lang="fr-FR" sz="1200" b="1" kern="1200" dirty="0" smtClean="0">
                              <a:solidFill>
                                <a:schemeClr val="lt1"/>
                              </a:solidFill>
                              <a:effectLst/>
                              <a:latin typeface="+mn-lt"/>
                              <a:ea typeface="+mn-ea"/>
                              <a:cs typeface="+mn-cs"/>
                            </a:rPr>
                          </a:br>
                          <a:r>
                            <a:rPr lang="fr-FR" sz="1200" b="1" kern="1200" dirty="0" smtClean="0">
                              <a:solidFill>
                                <a:schemeClr val="lt1"/>
                              </a:solidFill>
                              <a:effectLst/>
                              <a:latin typeface="+mn-lt"/>
                              <a:ea typeface="+mn-ea"/>
                              <a:cs typeface="+mn-cs"/>
                            </a:rPr>
                            <a:t>médiane conso</a:t>
                          </a:r>
                          <a:r>
                            <a:rPr lang="fr-FR" sz="1200" b="1" kern="1200" baseline="0" dirty="0" smtClean="0">
                              <a:solidFill>
                                <a:schemeClr val="lt1"/>
                              </a:solidFill>
                              <a:effectLst/>
                              <a:latin typeface="+mn-lt"/>
                              <a:ea typeface="+mn-ea"/>
                              <a:cs typeface="+mn-cs"/>
                            </a:rPr>
                            <a:t> Bio&gt;0</a:t>
                          </a:r>
                          <a:r>
                            <a:rPr lang="fr-FR" sz="1200" b="1" kern="1200" dirty="0" smtClean="0">
                              <a:solidFill>
                                <a:schemeClr val="lt1"/>
                              </a:solidFill>
                              <a:effectLst/>
                              <a:latin typeface="+mn-lt"/>
                              <a:ea typeface="+mn-ea"/>
                              <a:cs typeface="+mn-cs"/>
                            </a:rPr>
                            <a:t>)</a:t>
                          </a:r>
                          <a:endParaRPr lang="fr-FR" sz="1200" dirty="0">
                            <a:effectLst/>
                            <a:latin typeface="Calibri"/>
                            <a:ea typeface="Calibri"/>
                            <a:cs typeface="Times New Roman"/>
                          </a:endParaRPr>
                        </a:p>
                      </a:txBody>
                      <a:tcPr marL="68580" marR="68580" marT="0" marB="0"/>
                    </a:tc>
                  </a:tr>
                  <a:tr h="269891">
                    <a:tc>
                      <a:txBody>
                        <a:bodyPr/>
                        <a:lstStyle/>
                        <a:p>
                          <a:pPr>
                            <a:lnSpc>
                              <a:spcPct val="115000"/>
                            </a:lnSpc>
                            <a:spcAft>
                              <a:spcPts val="0"/>
                            </a:spcAft>
                          </a:pPr>
                          <a:r>
                            <a:rPr lang="fr-FR" sz="1400">
                              <a:effectLst/>
                            </a:rPr>
                            <a:t> </a:t>
                          </a:r>
                          <a:endParaRPr lang="fr-FR" sz="1100">
                            <a:effectLst/>
                            <a:latin typeface="Calibri"/>
                            <a:ea typeface="Calibri"/>
                            <a:cs typeface="Times New Roman"/>
                          </a:endParaRPr>
                        </a:p>
                      </a:txBody>
                      <a:tcPr marL="68580" marR="68580" marT="0" marB="0" anchor="ctr"/>
                    </a:tc>
                    <a:tc gridSpan="5">
                      <a:txBody>
                        <a:bodyPr/>
                        <a:lstStyle/>
                        <a:p>
                          <a:pPr algn="ctr">
                            <a:lnSpc>
                              <a:spcPct val="115000"/>
                            </a:lnSpc>
                            <a:spcAft>
                              <a:spcPts val="0"/>
                            </a:spcAft>
                          </a:pPr>
                          <a:r>
                            <a:rPr lang="fr-FR" sz="1400">
                              <a:effectLst/>
                            </a:rPr>
                            <a:t>Effets croisés</a:t>
                          </a:r>
                          <a:endParaRPr lang="fr-FR" sz="110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𝟏𝟑</m:t>
                                    </m:r>
                                  </m:sub>
                                </m:sSub>
                                <m:r>
                                  <a:rPr lang="fr-FR" sz="1400" b="1">
                                    <a:effectLst/>
                                    <a:latin typeface="Cambria Math"/>
                                  </a:rPr>
                                  <m:t>=</m:t>
                                </m:r>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𝟑𝟏</m:t>
                                    </m:r>
                                  </m:sub>
                                </m:sSub>
                              </m:oMath>
                            </m:oMathPara>
                          </a14:m>
                          <a:endParaRPr lang="fr-FR" sz="1100" b="1" dirty="0" smtClean="0">
                            <a:effectLst/>
                            <a:latin typeface="Calibri"/>
                            <a:ea typeface="Calibri"/>
                            <a:cs typeface="Times New Roman"/>
                          </a:endParaRPr>
                        </a:p>
                        <a:p>
                          <a:pPr algn="ctr">
                            <a:lnSpc>
                              <a:spcPct val="115000"/>
                            </a:lnSpc>
                            <a:spcAft>
                              <a:spcPts val="0"/>
                            </a:spcAft>
                          </a:pPr>
                          <a:r>
                            <a:rPr lang="fr-FR" sz="1100" b="1" dirty="0" smtClean="0">
                              <a:effectLst/>
                              <a:latin typeface="Calibri"/>
                              <a:ea typeface="Calibri"/>
                              <a:cs typeface="Times New Roman"/>
                            </a:rPr>
                            <a:t>Bio/CE</a:t>
                          </a:r>
                          <a:endParaRPr lang="fr-FR" sz="11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solidFill>
                                <a:srgbClr val="FF0000"/>
                              </a:solidFill>
                              <a:effectLst/>
                            </a:rPr>
                            <a:t>0.85**</a:t>
                          </a:r>
                          <a:endParaRPr lang="fr-FR" sz="1100">
                            <a:solidFill>
                              <a:srgbClr val="FF0000"/>
                            </a:solidFill>
                            <a:effectLst/>
                          </a:endParaRPr>
                        </a:p>
                        <a:p>
                          <a:pPr algn="ctr">
                            <a:lnSpc>
                              <a:spcPct val="115000"/>
                            </a:lnSpc>
                            <a:spcAft>
                              <a:spcPts val="0"/>
                            </a:spcAft>
                          </a:pPr>
                          <a:r>
                            <a:rPr lang="fr-FR" sz="1200">
                              <a:solidFill>
                                <a:srgbClr val="FF0000"/>
                              </a:solidFill>
                              <a:effectLst/>
                            </a:rPr>
                            <a:t>(0.07)</a:t>
                          </a:r>
                          <a:endParaRPr lang="fr-FR" sz="1100">
                            <a:solidFill>
                              <a:srgbClr val="FF0000"/>
                            </a:solidFill>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solidFill>
                                <a:srgbClr val="FF0000"/>
                              </a:solidFill>
                              <a:effectLst/>
                            </a:rPr>
                            <a:t>1.18**</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(0.09)</a:t>
                          </a:r>
                          <a:endParaRPr lang="fr-FR" sz="1100" dirty="0">
                            <a:solidFill>
                              <a:srgbClr val="FF0000"/>
                            </a:solidFill>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solidFill>
                                <a:srgbClr val="FF0000"/>
                              </a:solidFill>
                              <a:effectLst/>
                            </a:rPr>
                            <a:t>0.85**</a:t>
                          </a:r>
                          <a:endParaRPr lang="fr-FR" sz="1100">
                            <a:solidFill>
                              <a:srgbClr val="FF0000"/>
                            </a:solidFill>
                            <a:effectLst/>
                          </a:endParaRPr>
                        </a:p>
                        <a:p>
                          <a:pPr algn="ctr">
                            <a:lnSpc>
                              <a:spcPct val="115000"/>
                            </a:lnSpc>
                            <a:spcAft>
                              <a:spcPts val="0"/>
                            </a:spcAft>
                          </a:pPr>
                          <a:r>
                            <a:rPr lang="fr-FR" sz="1200">
                              <a:solidFill>
                                <a:srgbClr val="FF0000"/>
                              </a:solidFill>
                              <a:effectLst/>
                            </a:rPr>
                            <a:t>(0.07)</a:t>
                          </a:r>
                          <a:endParaRPr lang="fr-FR" sz="1100">
                            <a:solidFill>
                              <a:srgbClr val="FF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solidFill>
                                <a:srgbClr val="FF0000"/>
                              </a:solidFill>
                              <a:effectLst/>
                            </a:rPr>
                            <a:t>0.44**</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(0.08)</a:t>
                          </a:r>
                          <a:endParaRPr lang="fr-FR" sz="1100" dirty="0">
                            <a:solidFill>
                              <a:srgbClr val="FF0000"/>
                            </a:solidFill>
                            <a:effectLst/>
                            <a:latin typeface="Calibri"/>
                            <a:ea typeface="Calibri"/>
                            <a:cs typeface="Times New Roman"/>
                          </a:endParaRPr>
                        </a:p>
                      </a:txBody>
                      <a:tcPr marL="68580" marR="68580" marT="0" marB="0" anchor="ct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𝟏𝟓</m:t>
                                    </m:r>
                                  </m:sub>
                                </m:sSub>
                                <m:r>
                                  <a:rPr lang="fr-FR" sz="1400" b="1">
                                    <a:effectLst/>
                                    <a:latin typeface="Cambria Math"/>
                                  </a:rPr>
                                  <m:t>=</m:t>
                                </m:r>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𝟓𝟏</m:t>
                                    </m:r>
                                  </m:sub>
                                </m:sSub>
                              </m:oMath>
                            </m:oMathPara>
                          </a14:m>
                          <a:endParaRPr lang="fr-FR" sz="1100" b="1" dirty="0" smtClean="0">
                            <a:effectLst/>
                            <a:latin typeface="Calibri"/>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fr-FR" sz="1100" b="1" dirty="0" smtClean="0">
                              <a:effectLst/>
                              <a:latin typeface="Calibri"/>
                              <a:ea typeface="Calibri"/>
                              <a:cs typeface="Times New Roman"/>
                            </a:rPr>
                            <a:t>Bio/Santé</a:t>
                          </a:r>
                        </a:p>
                      </a:txBody>
                      <a:tcPr marL="68580" marR="68580" marT="0" marB="0" anchor="ctr"/>
                    </a:tc>
                    <a:tc>
                      <a:txBody>
                        <a:bodyPr/>
                        <a:lstStyle/>
                        <a:p>
                          <a:pPr algn="ctr">
                            <a:lnSpc>
                              <a:spcPct val="115000"/>
                            </a:lnSpc>
                            <a:spcAft>
                              <a:spcPts val="0"/>
                            </a:spcAft>
                          </a:pPr>
                          <a:r>
                            <a:rPr lang="fr-FR" sz="1200">
                              <a:effectLst/>
                            </a:rPr>
                            <a:t>0.15**</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0.82**</a:t>
                          </a:r>
                          <a:endParaRPr lang="fr-FR" sz="1100">
                            <a:effectLst/>
                          </a:endParaRPr>
                        </a:p>
                        <a:p>
                          <a:pPr algn="ctr">
                            <a:lnSpc>
                              <a:spcPct val="115000"/>
                            </a:lnSpc>
                            <a:spcAft>
                              <a:spcPts val="0"/>
                            </a:spcAft>
                          </a:pPr>
                          <a:r>
                            <a:rPr lang="fr-FR" sz="1200">
                              <a:effectLst/>
                            </a:rPr>
                            <a:t>(0.07)</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0.49**</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0.02</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𝟏𝟕</m:t>
                                    </m:r>
                                  </m:sub>
                                </m:sSub>
                                <m:r>
                                  <a:rPr lang="fr-FR" sz="1400" b="1">
                                    <a:effectLst/>
                                    <a:latin typeface="Cambria Math"/>
                                  </a:rPr>
                                  <m:t>=</m:t>
                                </m:r>
                                <m:sSub>
                                  <m:sSubPr>
                                    <m:ctrlPr>
                                      <a:rPr lang="fr-FR" sz="1400" b="1" i="1">
                                        <a:effectLst/>
                                        <a:latin typeface="Cambria Math"/>
                                      </a:rPr>
                                    </m:ctrlPr>
                                  </m:sSubPr>
                                  <m:e>
                                    <m:r>
                                      <a:rPr lang="fr-FR" sz="1400" b="1" i="1">
                                        <a:effectLst/>
                                        <a:latin typeface="Cambria Math"/>
                                      </a:rPr>
                                      <m:t>𝜽</m:t>
                                    </m:r>
                                  </m:e>
                                  <m:sub>
                                    <m:r>
                                      <a:rPr lang="fr-FR" sz="1400" b="1" i="1">
                                        <a:effectLst/>
                                        <a:latin typeface="Cambria Math"/>
                                      </a:rPr>
                                      <m:t>𝟕𝟏</m:t>
                                    </m:r>
                                  </m:sub>
                                </m:sSub>
                              </m:oMath>
                            </m:oMathPara>
                          </a14:m>
                          <a:endParaRPr lang="fr-FR" sz="1100" b="1" dirty="0" smtClean="0">
                            <a:effectLst/>
                            <a:latin typeface="Calibri"/>
                            <a:ea typeface="Calibri"/>
                            <a:cs typeface="Times New Roman"/>
                          </a:endParaRPr>
                        </a:p>
                        <a:p>
                          <a:pPr algn="ctr">
                            <a:lnSpc>
                              <a:spcPct val="115000"/>
                            </a:lnSpc>
                            <a:spcAft>
                              <a:spcPts val="0"/>
                            </a:spcAft>
                          </a:pPr>
                          <a:r>
                            <a:rPr lang="fr-FR" sz="1100" b="1" dirty="0" smtClean="0">
                              <a:effectLst/>
                              <a:latin typeface="Calibri"/>
                              <a:ea typeface="Calibri"/>
                              <a:cs typeface="Times New Roman"/>
                            </a:rPr>
                            <a:t>Bio/Qualité</a:t>
                          </a:r>
                          <a:endParaRPr lang="fr-FR" sz="11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0.35**</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effectLst/>
                            </a:rPr>
                            <a:t>0.52**</a:t>
                          </a:r>
                          <a:endParaRPr lang="fr-FR" sz="1100" dirty="0">
                            <a:effectLst/>
                          </a:endParaRPr>
                        </a:p>
                        <a:p>
                          <a:pPr algn="ctr">
                            <a:lnSpc>
                              <a:spcPct val="115000"/>
                            </a:lnSpc>
                            <a:spcAft>
                              <a:spcPts val="0"/>
                            </a:spcAft>
                          </a:pPr>
                          <a:r>
                            <a:rPr lang="fr-FR" sz="1200" dirty="0">
                              <a:effectLst/>
                            </a:rPr>
                            <a:t>(0.07)</a:t>
                          </a: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0.37**</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0.19**</a:t>
                          </a:r>
                          <a:endParaRPr lang="fr-FR" sz="1100">
                            <a:effectLst/>
                          </a:endParaRPr>
                        </a:p>
                        <a:p>
                          <a:pPr algn="ctr">
                            <a:lnSpc>
                              <a:spcPct val="115000"/>
                            </a:lnSpc>
                            <a:spcAft>
                              <a:spcPts val="0"/>
                            </a:spcAft>
                          </a:pPr>
                          <a:r>
                            <a:rPr lang="fr-FR" sz="1200">
                              <a:effectLst/>
                            </a:rPr>
                            <a:t>(0.5)</a:t>
                          </a:r>
                          <a:endParaRPr lang="fr-FR" sz="1100">
                            <a:effectLst/>
                            <a:latin typeface="Calibri"/>
                            <a:ea typeface="Calibri"/>
                            <a:cs typeface="Times New Roman"/>
                          </a:endParaRPr>
                        </a:p>
                      </a:txBody>
                      <a:tcPr marL="68580" marR="68580" marT="0" marB="0" anchor="ctr"/>
                    </a:tc>
                  </a:tr>
                  <a:tr h="269891">
                    <a:tc>
                      <a:txBody>
                        <a:bodyPr/>
                        <a:lstStyle/>
                        <a:p>
                          <a:pPr>
                            <a:lnSpc>
                              <a:spcPct val="115000"/>
                            </a:lnSpc>
                            <a:spcAft>
                              <a:spcPts val="0"/>
                            </a:spcAft>
                          </a:pPr>
                          <a:r>
                            <a:rPr lang="fr-FR" sz="1400" b="1">
                              <a:effectLst/>
                            </a:rPr>
                            <a:t> </a:t>
                          </a:r>
                          <a:endParaRPr lang="fr-FR" sz="1100" b="1">
                            <a:effectLst/>
                            <a:latin typeface="Calibri"/>
                            <a:ea typeface="Calibri"/>
                            <a:cs typeface="Times New Roman"/>
                          </a:endParaRPr>
                        </a:p>
                      </a:txBody>
                      <a:tcPr marL="68580" marR="68580" marT="0" marB="0" anchor="ctr"/>
                    </a:tc>
                    <a:tc gridSpan="5">
                      <a:txBody>
                        <a:bodyPr/>
                        <a:lstStyle/>
                        <a:p>
                          <a:pPr algn="ctr">
                            <a:lnSpc>
                              <a:spcPct val="115000"/>
                            </a:lnSpc>
                            <a:spcAft>
                              <a:spcPts val="0"/>
                            </a:spcAft>
                          </a:pPr>
                          <a:r>
                            <a:rPr lang="fr-FR" sz="1400">
                              <a:effectLst/>
                            </a:rPr>
                            <a:t>Socio-économiques x Effets croisés</a:t>
                          </a:r>
                          <a:endParaRPr lang="fr-FR" sz="110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𝜸</m:t>
                                    </m:r>
                                  </m:e>
                                  <m:sub>
                                    <m:r>
                                      <a:rPr lang="fr-FR" sz="1400" b="1" i="1">
                                        <a:effectLst/>
                                        <a:latin typeface="Cambria Math"/>
                                      </a:rPr>
                                      <m:t>𝟏𝟑</m:t>
                                    </m:r>
                                  </m:sub>
                                </m:sSub>
                                <m:r>
                                  <a:rPr lang="fr-FR" sz="1400" b="1">
                                    <a:effectLst/>
                                    <a:latin typeface="Cambria Math"/>
                                  </a:rPr>
                                  <m:t> × </m:t>
                                </m:r>
                                <m:sSub>
                                  <m:sSubPr>
                                    <m:ctrlPr>
                                      <a:rPr lang="fr-FR" sz="1400" b="1" i="1">
                                        <a:effectLst/>
                                        <a:latin typeface="Cambria Math"/>
                                      </a:rPr>
                                    </m:ctrlPr>
                                  </m:sSubPr>
                                  <m:e>
                                    <m:r>
                                      <a:rPr lang="fr-FR" sz="1400" b="1" i="1">
                                        <a:effectLst/>
                                        <a:latin typeface="Cambria Math"/>
                                      </a:rPr>
                                      <m:t>𝑫</m:t>
                                    </m:r>
                                  </m:e>
                                  <m:sub>
                                    <m:r>
                                      <a:rPr lang="fr-FR" sz="1400" b="1" i="1">
                                        <a:effectLst/>
                                        <a:latin typeface="Cambria Math"/>
                                      </a:rPr>
                                      <m:t>𝒌</m:t>
                                    </m:r>
                                  </m:sub>
                                </m:sSub>
                              </m:oMath>
                            </m:oMathPara>
                          </a14:m>
                          <a:endParaRPr lang="fr-FR" sz="1100" b="1" dirty="0" smtClean="0">
                            <a:effectLst/>
                            <a:latin typeface="Calibri"/>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fr-FR" sz="1100" b="1" dirty="0" smtClean="0">
                              <a:effectLst/>
                              <a:latin typeface="Calibri"/>
                              <a:ea typeface="Calibri"/>
                              <a:cs typeface="Times New Roman"/>
                            </a:rPr>
                            <a:t>Bio/CE</a:t>
                          </a:r>
                        </a:p>
                      </a:txBody>
                      <a:tcPr marL="68580" marR="68580" marT="0" marB="0" anchor="ctr"/>
                    </a:tc>
                    <a:tc>
                      <a:txBody>
                        <a:bodyPr/>
                        <a:lstStyle/>
                        <a:p>
                          <a:pPr algn="ctr">
                            <a:lnSpc>
                              <a:spcPct val="115000"/>
                            </a:lnSpc>
                            <a:spcAft>
                              <a:spcPts val="0"/>
                            </a:spcAft>
                          </a:pPr>
                          <a:r>
                            <a:rPr lang="fr-FR" sz="1200" dirty="0">
                              <a:effectLst/>
                            </a:rPr>
                            <a:t>0.47**</a:t>
                          </a:r>
                          <a:endParaRPr lang="fr-FR" sz="1100" dirty="0">
                            <a:effectLst/>
                          </a:endParaRPr>
                        </a:p>
                        <a:p>
                          <a:pPr algn="ctr">
                            <a:lnSpc>
                              <a:spcPct val="115000"/>
                            </a:lnSpc>
                            <a:spcAft>
                              <a:spcPts val="0"/>
                            </a:spcAft>
                          </a:pPr>
                          <a:r>
                            <a:rPr lang="fr-FR" sz="1200" dirty="0">
                              <a:effectLst/>
                            </a:rPr>
                            <a:t>(0.08)</a:t>
                          </a:r>
                          <a:endParaRPr lang="fr-FR" sz="1100" dirty="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-0.02</a:t>
                          </a:r>
                          <a:endParaRPr lang="fr-FR" sz="1100">
                            <a:effectLst/>
                          </a:endParaRPr>
                        </a:p>
                        <a:p>
                          <a:pPr algn="ctr">
                            <a:lnSpc>
                              <a:spcPct val="115000"/>
                            </a:lnSpc>
                            <a:spcAft>
                              <a:spcPts val="0"/>
                            </a:spcAft>
                          </a:pPr>
                          <a:r>
                            <a:rPr lang="fr-FR" sz="1200">
                              <a:effectLst/>
                            </a:rPr>
                            <a:t>(0.03)</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solidFill>
                                <a:srgbClr val="FF0000"/>
                              </a:solidFill>
                              <a:effectLst/>
                            </a:rPr>
                            <a:t>0.59**</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(0.08)</a:t>
                          </a:r>
                          <a:endParaRPr lang="fr-FR" sz="1100" dirty="0">
                            <a:solidFill>
                              <a:srgbClr val="FF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solidFill>
                                <a:srgbClr val="FF0000"/>
                              </a:solidFill>
                              <a:effectLst/>
                            </a:rPr>
                            <a:t>1.60**</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(0.09)</a:t>
                          </a:r>
                          <a:endParaRPr lang="fr-FR" sz="1100" dirty="0">
                            <a:solidFill>
                              <a:srgbClr val="FF0000"/>
                            </a:solidFill>
                            <a:effectLst/>
                            <a:latin typeface="Calibri"/>
                            <a:ea typeface="Calibri"/>
                            <a:cs typeface="Times New Roman"/>
                          </a:endParaRPr>
                        </a:p>
                      </a:txBody>
                      <a:tcPr marL="68580" marR="68580" marT="0" marB="0" anchor="ct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𝜸</m:t>
                                    </m:r>
                                  </m:e>
                                  <m:sub>
                                    <m:r>
                                      <a:rPr lang="fr-FR" sz="1400" b="1" i="1">
                                        <a:effectLst/>
                                        <a:latin typeface="Cambria Math"/>
                                      </a:rPr>
                                      <m:t>𝟏𝟓</m:t>
                                    </m:r>
                                  </m:sub>
                                </m:sSub>
                                <m:r>
                                  <a:rPr lang="fr-FR" sz="1400" b="1">
                                    <a:effectLst/>
                                    <a:latin typeface="Cambria Math"/>
                                  </a:rPr>
                                  <m:t> × </m:t>
                                </m:r>
                                <m:sSub>
                                  <m:sSubPr>
                                    <m:ctrlPr>
                                      <a:rPr lang="fr-FR" sz="1400" b="1" i="1">
                                        <a:effectLst/>
                                        <a:latin typeface="Cambria Math"/>
                                      </a:rPr>
                                    </m:ctrlPr>
                                  </m:sSubPr>
                                  <m:e>
                                    <m:r>
                                      <a:rPr lang="fr-FR" sz="1400" b="1" i="1">
                                        <a:effectLst/>
                                        <a:latin typeface="Cambria Math"/>
                                      </a:rPr>
                                      <m:t>𝑫</m:t>
                                    </m:r>
                                  </m:e>
                                  <m:sub>
                                    <m:r>
                                      <a:rPr lang="fr-FR" sz="1400" b="1" i="1">
                                        <a:effectLst/>
                                        <a:latin typeface="Cambria Math"/>
                                      </a:rPr>
                                      <m:t>𝒌</m:t>
                                    </m:r>
                                  </m:sub>
                                </m:sSub>
                              </m:oMath>
                            </m:oMathPara>
                          </a14:m>
                          <a:endParaRPr lang="fr-FR" sz="1100" b="1" dirty="0" smtClean="0">
                            <a:effectLst/>
                            <a:latin typeface="Calibri"/>
                            <a:ea typeface="Calibri"/>
                            <a:cs typeface="Times New Roman"/>
                          </a:endParaRPr>
                        </a:p>
                        <a:p>
                          <a:pPr algn="ctr">
                            <a:lnSpc>
                              <a:spcPct val="115000"/>
                            </a:lnSpc>
                            <a:spcAft>
                              <a:spcPts val="0"/>
                            </a:spcAft>
                          </a:pPr>
                          <a:r>
                            <a:rPr lang="fr-FR" sz="1100" b="1" dirty="0" smtClean="0">
                              <a:effectLst/>
                              <a:latin typeface="Calibri"/>
                              <a:ea typeface="Calibri"/>
                              <a:cs typeface="Times New Roman"/>
                            </a:rPr>
                            <a:t>Bio/Santé</a:t>
                          </a:r>
                          <a:endParaRPr lang="fr-FR" sz="11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0.34**</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effectLst/>
                            </a:rPr>
                            <a:t>-0.20**</a:t>
                          </a:r>
                          <a:endParaRPr lang="fr-FR" sz="1100" dirty="0">
                            <a:effectLst/>
                          </a:endParaRPr>
                        </a:p>
                        <a:p>
                          <a:pPr algn="ctr">
                            <a:lnSpc>
                              <a:spcPct val="115000"/>
                            </a:lnSpc>
                            <a:spcAft>
                              <a:spcPts val="0"/>
                            </a:spcAft>
                          </a:pPr>
                          <a:r>
                            <a:rPr lang="fr-FR" sz="1200" dirty="0">
                              <a:effectLst/>
                            </a:rPr>
                            <a:t>(0.02)</a:t>
                          </a: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solidFill>
                                <a:srgbClr val="7030A0"/>
                              </a:solidFill>
                              <a:effectLst/>
                            </a:rPr>
                            <a:t>-0.34**</a:t>
                          </a:r>
                          <a:endParaRPr lang="fr-FR" sz="1100" dirty="0">
                            <a:solidFill>
                              <a:srgbClr val="7030A0"/>
                            </a:solidFill>
                            <a:effectLst/>
                          </a:endParaRPr>
                        </a:p>
                        <a:p>
                          <a:pPr algn="ctr">
                            <a:lnSpc>
                              <a:spcPct val="115000"/>
                            </a:lnSpc>
                            <a:spcAft>
                              <a:spcPts val="0"/>
                            </a:spcAft>
                          </a:pPr>
                          <a:r>
                            <a:rPr lang="fr-FR" sz="1200" dirty="0">
                              <a:solidFill>
                                <a:srgbClr val="7030A0"/>
                              </a:solidFill>
                              <a:effectLst/>
                            </a:rPr>
                            <a:t>(0.06)</a:t>
                          </a:r>
                          <a:endParaRPr lang="fr-FR" sz="1100" dirty="0">
                            <a:solidFill>
                              <a:srgbClr val="7030A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1.04**</a:t>
                          </a:r>
                          <a:endParaRPr lang="fr-FR" sz="1100">
                            <a:effectLst/>
                          </a:endParaRPr>
                        </a:p>
                        <a:p>
                          <a:pPr algn="ctr">
                            <a:lnSpc>
                              <a:spcPct val="115000"/>
                            </a:lnSpc>
                            <a:spcAft>
                              <a:spcPts val="0"/>
                            </a:spcAft>
                          </a:pPr>
                          <a:r>
                            <a:rPr lang="fr-FR" sz="1200">
                              <a:effectLst/>
                            </a:rPr>
                            <a:t>(0.07)</a:t>
                          </a:r>
                          <a:endParaRPr lang="fr-FR" sz="1100">
                            <a:effectLst/>
                            <a:latin typeface="Calibri"/>
                            <a:ea typeface="Calibri"/>
                            <a:cs typeface="Times New Roman"/>
                          </a:endParaRPr>
                        </a:p>
                      </a:txBody>
                      <a:tcPr marL="68580" marR="68580" marT="0" marB="0" anchor="ctr"/>
                    </a:tc>
                  </a:tr>
                  <a:tr h="435837">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fr-FR" sz="1400" b="1" i="1">
                                        <a:effectLst/>
                                        <a:latin typeface="Cambria Math"/>
                                      </a:rPr>
                                    </m:ctrlPr>
                                  </m:sSubPr>
                                  <m:e>
                                    <m:r>
                                      <a:rPr lang="fr-FR" sz="1400" b="1" i="1">
                                        <a:effectLst/>
                                        <a:latin typeface="Cambria Math"/>
                                      </a:rPr>
                                      <m:t>𝜸</m:t>
                                    </m:r>
                                  </m:e>
                                  <m:sub>
                                    <m:r>
                                      <a:rPr lang="fr-FR" sz="1400" b="1" i="1">
                                        <a:effectLst/>
                                        <a:latin typeface="Cambria Math"/>
                                      </a:rPr>
                                      <m:t>𝟏𝟕</m:t>
                                    </m:r>
                                  </m:sub>
                                </m:sSub>
                                <m:r>
                                  <a:rPr lang="fr-FR" sz="1400" b="1">
                                    <a:effectLst/>
                                    <a:latin typeface="Cambria Math"/>
                                  </a:rPr>
                                  <m:t> × </m:t>
                                </m:r>
                                <m:sSub>
                                  <m:sSubPr>
                                    <m:ctrlPr>
                                      <a:rPr lang="fr-FR" sz="1400" b="1" i="1">
                                        <a:effectLst/>
                                        <a:latin typeface="Cambria Math"/>
                                      </a:rPr>
                                    </m:ctrlPr>
                                  </m:sSubPr>
                                  <m:e>
                                    <m:r>
                                      <a:rPr lang="fr-FR" sz="1400" b="1" i="1">
                                        <a:effectLst/>
                                        <a:latin typeface="Cambria Math"/>
                                      </a:rPr>
                                      <m:t>𝑫</m:t>
                                    </m:r>
                                  </m:e>
                                  <m:sub>
                                    <m:r>
                                      <a:rPr lang="fr-FR" sz="1400" b="1" i="1">
                                        <a:effectLst/>
                                        <a:latin typeface="Cambria Math"/>
                                      </a:rPr>
                                      <m:t>𝒌</m:t>
                                    </m:r>
                                  </m:sub>
                                </m:sSub>
                              </m:oMath>
                            </m:oMathPara>
                          </a14:m>
                          <a:endParaRPr lang="fr-FR" sz="1100" b="1" dirty="0" smtClean="0">
                            <a:effectLst/>
                            <a:latin typeface="Calibri"/>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fr-FR" sz="1100" b="1" dirty="0" smtClean="0">
                              <a:effectLst/>
                              <a:latin typeface="Calibri"/>
                              <a:ea typeface="Calibri"/>
                              <a:cs typeface="Times New Roman"/>
                            </a:rPr>
                            <a:t>Bio/Qualité</a:t>
                          </a:r>
                        </a:p>
                      </a:txBody>
                      <a:tcPr marL="68580" marR="68580" marT="0" marB="0" anchor="ctr"/>
                    </a:tc>
                    <a:tc>
                      <a:txBody>
                        <a:bodyPr/>
                        <a:lstStyle/>
                        <a:p>
                          <a:pPr algn="ctr">
                            <a:lnSpc>
                              <a:spcPct val="115000"/>
                            </a:lnSpc>
                            <a:spcAft>
                              <a:spcPts val="0"/>
                            </a:spcAft>
                          </a:pPr>
                          <a:r>
                            <a:rPr lang="fr-FR" sz="1200">
                              <a:effectLst/>
                            </a:rPr>
                            <a:t>0.43**</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0.03</a:t>
                          </a:r>
                          <a:endParaRPr lang="fr-FR" sz="1100">
                            <a:effectLst/>
                          </a:endParaRPr>
                        </a:p>
                        <a:p>
                          <a:pPr algn="ctr">
                            <a:lnSpc>
                              <a:spcPct val="115000"/>
                            </a:lnSpc>
                            <a:spcAft>
                              <a:spcPts val="0"/>
                            </a:spcAft>
                          </a:pPr>
                          <a:r>
                            <a:rPr lang="fr-FR" sz="1200">
                              <a:effectLst/>
                            </a:rPr>
                            <a:t>(0.2)</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effectLst/>
                            </a:rPr>
                            <a:t>0.52**</a:t>
                          </a:r>
                          <a:endParaRPr lang="fr-FR" sz="1100" dirty="0">
                            <a:effectLst/>
                          </a:endParaRPr>
                        </a:p>
                        <a:p>
                          <a:pPr algn="ctr">
                            <a:lnSpc>
                              <a:spcPct val="115000"/>
                            </a:lnSpc>
                            <a:spcAft>
                              <a:spcPts val="0"/>
                            </a:spcAft>
                          </a:pPr>
                          <a:r>
                            <a:rPr lang="fr-FR" sz="1200" dirty="0">
                              <a:effectLst/>
                            </a:rPr>
                            <a:t>(0.06)</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1.02**</a:t>
                          </a:r>
                          <a:endParaRPr lang="fr-FR" sz="1100" dirty="0">
                            <a:effectLst/>
                          </a:endParaRPr>
                        </a:p>
                        <a:p>
                          <a:pPr algn="ctr">
                            <a:lnSpc>
                              <a:spcPct val="115000"/>
                            </a:lnSpc>
                            <a:spcAft>
                              <a:spcPts val="0"/>
                            </a:spcAft>
                          </a:pPr>
                          <a:r>
                            <a:rPr lang="fr-FR" sz="1200" dirty="0">
                              <a:effectLst/>
                            </a:rPr>
                            <a:t>(0.08)</a:t>
                          </a:r>
                          <a:endParaRPr lang="fr-FR" sz="1100" dirty="0">
                            <a:effectLst/>
                            <a:latin typeface="Calibri"/>
                            <a:ea typeface="Calibri"/>
                            <a:cs typeface="Times New Roman"/>
                          </a:endParaRPr>
                        </a:p>
                      </a:txBody>
                      <a:tcPr marL="68580" marR="68580" marT="0" marB="0" anchor="ctr"/>
                    </a:tc>
                  </a:tr>
                  <a:tr h="269891">
                    <a:tc gridSpan="6">
                      <a:txBody>
                        <a:bodyPr/>
                        <a:lstStyle/>
                        <a:p>
                          <a:pPr algn="ctr">
                            <a:lnSpc>
                              <a:spcPct val="115000"/>
                            </a:lnSpc>
                            <a:spcAft>
                              <a:spcPts val="0"/>
                            </a:spcAft>
                          </a:pPr>
                          <a:r>
                            <a:rPr lang="fr-FR" sz="1200" b="1">
                              <a:effectLst/>
                            </a:rPr>
                            <a:t> </a:t>
                          </a:r>
                          <a:endParaRPr lang="fr-FR" sz="1100" b="1">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269891">
                    <a:tc>
                      <a:txBody>
                        <a:bodyPr/>
                        <a:lstStyle/>
                        <a:p>
                          <a:pPr algn="ctr">
                            <a:lnSpc>
                              <a:spcPct val="115000"/>
                            </a:lnSpc>
                            <a:spcAft>
                              <a:spcPts val="0"/>
                            </a:spcAft>
                          </a:pPr>
                          <a:r>
                            <a:rPr lang="fr-FR" sz="1400" b="1">
                              <a:effectLst/>
                            </a:rPr>
                            <a:t>R²</a:t>
                          </a:r>
                          <a:endParaRPr lang="fr-FR" sz="11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0.29</a:t>
                          </a:r>
                          <a:endParaRPr lang="fr-FR" sz="1100" dirty="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0.29</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0.29</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0.31</a:t>
                          </a:r>
                          <a:endParaRPr lang="fr-FR" sz="1100">
                            <a:effectLst/>
                            <a:latin typeface="Calibri"/>
                            <a:ea typeface="Calibri"/>
                            <a:cs typeface="Times New Roman"/>
                          </a:endParaRPr>
                        </a:p>
                      </a:txBody>
                      <a:tcPr marL="68580" marR="68580" marT="0" marB="0" anchor="ctr"/>
                    </a:tc>
                  </a:tr>
                  <a:tr h="269891">
                    <a:tc>
                      <a:txBody>
                        <a:bodyPr/>
                        <a:lstStyle/>
                        <a:p>
                          <a:pPr algn="ctr">
                            <a:lnSpc>
                              <a:spcPct val="115000"/>
                            </a:lnSpc>
                            <a:spcAft>
                              <a:spcPts val="0"/>
                            </a:spcAft>
                          </a:pPr>
                          <a:r>
                            <a:rPr lang="fr-FR" sz="1400" b="1" dirty="0">
                              <a:effectLst/>
                            </a:rPr>
                            <a:t>Observations</a:t>
                          </a:r>
                          <a:endParaRPr lang="fr-FR" sz="1100" b="1" dirty="0">
                            <a:effectLst/>
                            <a:latin typeface="Calibri"/>
                            <a:ea typeface="Calibri"/>
                            <a:cs typeface="Times New Roman"/>
                          </a:endParaRPr>
                        </a:p>
                      </a:txBody>
                      <a:tcPr marL="68580" marR="68580" marT="0" marB="0" anchor="ctr"/>
                    </a:tc>
                    <a:tc gridSpan="4">
                      <a:txBody>
                        <a:bodyPr/>
                        <a:lstStyle/>
                        <a:p>
                          <a:pPr algn="ctr">
                            <a:lnSpc>
                              <a:spcPct val="115000"/>
                            </a:lnSpc>
                            <a:spcAft>
                              <a:spcPts val="0"/>
                            </a:spcAft>
                          </a:pPr>
                          <a:r>
                            <a:rPr lang="fr-FR" sz="1200" dirty="0" smtClean="0">
                              <a:effectLst/>
                            </a:rPr>
                            <a:t>5</a:t>
                          </a:r>
                          <a:r>
                            <a:rPr lang="fr-FR" sz="1200" dirty="0">
                              <a:effectLst/>
                            </a:rPr>
                            <a:t> 747 </a:t>
                          </a:r>
                          <a:r>
                            <a:rPr lang="fr-FR" sz="1200" dirty="0" smtClean="0">
                              <a:effectLst/>
                            </a:rPr>
                            <a:t>445</a:t>
                          </a:r>
                          <a:br>
                            <a:rPr lang="fr-FR" sz="1200" dirty="0" smtClean="0">
                              <a:effectLst/>
                            </a:rPr>
                          </a:br>
                          <a:r>
                            <a:rPr lang="fr-FR" sz="1200" dirty="0" smtClean="0">
                              <a:effectLst/>
                            </a:rPr>
                            <a:t>(22 539x255)</a:t>
                          </a:r>
                          <a:endParaRPr lang="fr-FR" sz="1100" dirty="0">
                            <a:effectLst/>
                            <a:latin typeface="Calibri"/>
                            <a:ea typeface="Calibri"/>
                            <a:cs typeface="Times New Roman"/>
                          </a:endParaRPr>
                        </a:p>
                      </a:txBody>
                      <a:tcPr marL="68580" marR="68580" marT="0" marB="0" anchor="ctr"/>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3 891 </a:t>
                          </a:r>
                          <a:r>
                            <a:rPr lang="fr-FR" sz="1200" dirty="0" smtClean="0">
                              <a:effectLst/>
                            </a:rPr>
                            <a:t>810</a:t>
                          </a:r>
                        </a:p>
                        <a:p>
                          <a:pPr algn="ctr">
                            <a:lnSpc>
                              <a:spcPct val="115000"/>
                            </a:lnSpc>
                            <a:spcAft>
                              <a:spcPts val="0"/>
                            </a:spcAft>
                          </a:pPr>
                          <a:r>
                            <a:rPr lang="fr-FR" sz="1200" kern="1200" dirty="0" smtClean="0">
                              <a:solidFill>
                                <a:schemeClr val="dk1"/>
                              </a:solidFill>
                              <a:effectLst/>
                              <a:latin typeface="+mn-lt"/>
                              <a:ea typeface="+mn-ea"/>
                              <a:cs typeface="+mn-cs"/>
                            </a:rPr>
                            <a:t>(15 262x255)</a:t>
                          </a:r>
                          <a:endParaRPr lang="fr-FR" sz="1200" kern="1200" dirty="0">
                            <a:solidFill>
                              <a:schemeClr val="dk1"/>
                            </a:solidFill>
                            <a:effectLst/>
                            <a:latin typeface="+mn-lt"/>
                            <a:ea typeface="+mn-ea"/>
                            <a:cs typeface="+mn-cs"/>
                          </a:endParaRPr>
                        </a:p>
                      </a:txBody>
                      <a:tcPr marL="68580" marR="68580" marT="0" marB="0" anchor="ctr"/>
                    </a:tc>
                  </a:tr>
                </a:tbl>
              </a:graphicData>
            </a:graphic>
          </p:graphicFrame>
        </mc:Choice>
        <mc:Fallback>
          <p:graphicFrame>
            <p:nvGraphicFramePr>
              <p:cNvPr id="5" name="Espace réservé du contenu 4"/>
              <p:cNvGraphicFramePr>
                <a:graphicFrameLocks noGrp="1"/>
              </p:cNvGraphicFramePr>
              <p:nvPr>
                <p:ph idx="1"/>
                <p:extLst>
                  <p:ext uri="{D42A27DB-BD31-4B8C-83A1-F6EECF244321}">
                    <p14:modId xmlns:p14="http://schemas.microsoft.com/office/powerpoint/2010/main" val="2675300999"/>
                  </p:ext>
                </p:extLst>
              </p:nvPr>
            </p:nvGraphicFramePr>
            <p:xfrm>
              <a:off x="735807" y="1909217"/>
              <a:ext cx="9433048" cy="4999512"/>
            </p:xfrm>
            <a:graphic>
              <a:graphicData uri="http://schemas.openxmlformats.org/drawingml/2006/table">
                <a:tbl>
                  <a:tblPr firstRow="1" firstCol="1" bandRow="1">
                    <a:tableStyleId>{5C22544A-7EE6-4342-B048-85BDC9FD1C3A}</a:tableStyleId>
                  </a:tblPr>
                  <a:tblGrid>
                    <a:gridCol w="1944216"/>
                    <a:gridCol w="1407655"/>
                    <a:gridCol w="320537"/>
                    <a:gridCol w="1706522"/>
                    <a:gridCol w="2027059"/>
                    <a:gridCol w="2027059"/>
                  </a:tblGrid>
                  <a:tr h="897827">
                    <a:tc>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tc>
                    <a:tc gridSpan="2">
                      <a:txBody>
                        <a:bodyPr/>
                        <a:lstStyle/>
                        <a:p>
                          <a:endParaRPr lang="en-US"/>
                        </a:p>
                      </a:txBody>
                      <a:tcPr marL="68580" marR="68580" marT="0" marB="0">
                        <a:blipFill rotWithShape="1">
                          <a:blip r:embed="rId3"/>
                          <a:stretch>
                            <a:fillRect l="-113074" t="-4082" r="-334276" b="-467347"/>
                          </a:stretch>
                        </a:blipFill>
                      </a:tcPr>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tc>
                    <a:tc>
                      <a:txBody>
                        <a:bodyPr/>
                        <a:lstStyle/>
                        <a:p>
                          <a:endParaRPr lang="en-US"/>
                        </a:p>
                      </a:txBody>
                      <a:tcPr marL="68580" marR="68580" marT="0" marB="0">
                        <a:blipFill rotWithShape="1">
                          <a:blip r:embed="rId3"/>
                          <a:stretch>
                            <a:fillRect l="-215357" t="-4082" r="-237857" b="-467347"/>
                          </a:stretch>
                        </a:blipFill>
                      </a:tcPr>
                    </a:tc>
                    <a:tc>
                      <a:txBody>
                        <a:bodyPr/>
                        <a:lstStyle/>
                        <a:p>
                          <a:endParaRPr lang="en-US"/>
                        </a:p>
                      </a:txBody>
                      <a:tcPr marL="68580" marR="68580" marT="0" marB="0">
                        <a:blipFill rotWithShape="1">
                          <a:blip r:embed="rId3"/>
                          <a:stretch>
                            <a:fillRect l="-265165" t="-4082" r="-100000" b="-467347"/>
                          </a:stretch>
                        </a:blipFill>
                      </a:tcPr>
                    </a:tc>
                    <a:tc>
                      <a:txBody>
                        <a:bodyPr/>
                        <a:lstStyle/>
                        <a:p>
                          <a:endParaRPr lang="en-US"/>
                        </a:p>
                      </a:txBody>
                      <a:tcPr marL="68580" marR="68580" marT="0" marB="0">
                        <a:blipFill rotWithShape="1">
                          <a:blip r:embed="rId3"/>
                          <a:stretch>
                            <a:fillRect l="-366265" t="-4082" r="-301" b="-467347"/>
                          </a:stretch>
                        </a:blipFill>
                      </a:tcPr>
                    </a:tc>
                  </a:tr>
                  <a:tr h="269891">
                    <a:tc>
                      <a:txBody>
                        <a:bodyPr/>
                        <a:lstStyle/>
                        <a:p>
                          <a:pPr>
                            <a:lnSpc>
                              <a:spcPct val="115000"/>
                            </a:lnSpc>
                            <a:spcAft>
                              <a:spcPts val="0"/>
                            </a:spcAft>
                          </a:pPr>
                          <a:r>
                            <a:rPr lang="fr-FR" sz="1400">
                              <a:effectLst/>
                            </a:rPr>
                            <a:t> </a:t>
                          </a:r>
                          <a:endParaRPr lang="fr-FR" sz="1100">
                            <a:effectLst/>
                            <a:latin typeface="Calibri"/>
                            <a:ea typeface="Calibri"/>
                            <a:cs typeface="Times New Roman"/>
                          </a:endParaRPr>
                        </a:p>
                      </a:txBody>
                      <a:tcPr marL="68580" marR="68580" marT="0" marB="0" anchor="ctr"/>
                    </a:tc>
                    <a:tc gridSpan="5">
                      <a:txBody>
                        <a:bodyPr/>
                        <a:lstStyle/>
                        <a:p>
                          <a:pPr algn="ctr">
                            <a:lnSpc>
                              <a:spcPct val="115000"/>
                            </a:lnSpc>
                            <a:spcAft>
                              <a:spcPts val="0"/>
                            </a:spcAft>
                          </a:pPr>
                          <a:r>
                            <a:rPr lang="fr-FR" sz="1400">
                              <a:effectLst/>
                            </a:rPr>
                            <a:t>Effets croisés</a:t>
                          </a:r>
                          <a:endParaRPr lang="fr-FR" sz="110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35837">
                    <a:tc>
                      <a:txBody>
                        <a:bodyPr/>
                        <a:lstStyle/>
                        <a:p>
                          <a:endParaRPr lang="en-US"/>
                        </a:p>
                      </a:txBody>
                      <a:tcPr marL="68580" marR="68580" marT="0" marB="0" anchor="ctr">
                        <a:blipFill rotWithShape="1">
                          <a:blip r:embed="rId3"/>
                          <a:stretch>
                            <a:fillRect l="-313" t="-278873" r="-385266" b="-804225"/>
                          </a:stretch>
                        </a:blipFill>
                      </a:tcPr>
                    </a:tc>
                    <a:tc>
                      <a:txBody>
                        <a:bodyPr/>
                        <a:lstStyle/>
                        <a:p>
                          <a:pPr algn="ctr">
                            <a:lnSpc>
                              <a:spcPct val="115000"/>
                            </a:lnSpc>
                            <a:spcAft>
                              <a:spcPts val="0"/>
                            </a:spcAft>
                          </a:pPr>
                          <a:r>
                            <a:rPr lang="fr-FR" sz="1200">
                              <a:solidFill>
                                <a:srgbClr val="FF0000"/>
                              </a:solidFill>
                              <a:effectLst/>
                            </a:rPr>
                            <a:t>0.85**</a:t>
                          </a:r>
                          <a:endParaRPr lang="fr-FR" sz="1100">
                            <a:solidFill>
                              <a:srgbClr val="FF0000"/>
                            </a:solidFill>
                            <a:effectLst/>
                          </a:endParaRPr>
                        </a:p>
                        <a:p>
                          <a:pPr algn="ctr">
                            <a:lnSpc>
                              <a:spcPct val="115000"/>
                            </a:lnSpc>
                            <a:spcAft>
                              <a:spcPts val="0"/>
                            </a:spcAft>
                          </a:pPr>
                          <a:r>
                            <a:rPr lang="fr-FR" sz="1200">
                              <a:solidFill>
                                <a:srgbClr val="FF0000"/>
                              </a:solidFill>
                              <a:effectLst/>
                            </a:rPr>
                            <a:t>(0.07)</a:t>
                          </a:r>
                          <a:endParaRPr lang="fr-FR" sz="1100">
                            <a:solidFill>
                              <a:srgbClr val="FF0000"/>
                            </a:solidFill>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solidFill>
                                <a:srgbClr val="FF0000"/>
                              </a:solidFill>
                              <a:effectLst/>
                            </a:rPr>
                            <a:t>1.18**</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(0.09)</a:t>
                          </a:r>
                          <a:endParaRPr lang="fr-FR" sz="1100" dirty="0">
                            <a:solidFill>
                              <a:srgbClr val="FF0000"/>
                            </a:solidFill>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solidFill>
                                <a:srgbClr val="FF0000"/>
                              </a:solidFill>
                              <a:effectLst/>
                            </a:rPr>
                            <a:t>0.85**</a:t>
                          </a:r>
                          <a:endParaRPr lang="fr-FR" sz="1100">
                            <a:solidFill>
                              <a:srgbClr val="FF0000"/>
                            </a:solidFill>
                            <a:effectLst/>
                          </a:endParaRPr>
                        </a:p>
                        <a:p>
                          <a:pPr algn="ctr">
                            <a:lnSpc>
                              <a:spcPct val="115000"/>
                            </a:lnSpc>
                            <a:spcAft>
                              <a:spcPts val="0"/>
                            </a:spcAft>
                          </a:pPr>
                          <a:r>
                            <a:rPr lang="fr-FR" sz="1200">
                              <a:solidFill>
                                <a:srgbClr val="FF0000"/>
                              </a:solidFill>
                              <a:effectLst/>
                            </a:rPr>
                            <a:t>(0.07)</a:t>
                          </a:r>
                          <a:endParaRPr lang="fr-FR" sz="1100">
                            <a:solidFill>
                              <a:srgbClr val="FF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solidFill>
                                <a:srgbClr val="FF0000"/>
                              </a:solidFill>
                              <a:effectLst/>
                            </a:rPr>
                            <a:t>0.44**</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(0.08)</a:t>
                          </a:r>
                          <a:endParaRPr lang="fr-FR" sz="1100" dirty="0">
                            <a:solidFill>
                              <a:srgbClr val="FF0000"/>
                            </a:solidFill>
                            <a:effectLst/>
                            <a:latin typeface="Calibri"/>
                            <a:ea typeface="Calibri"/>
                            <a:cs typeface="Times New Roman"/>
                          </a:endParaRPr>
                        </a:p>
                      </a:txBody>
                      <a:tcPr marL="68580" marR="68580" marT="0" marB="0" anchor="ctr"/>
                    </a:tc>
                  </a:tr>
                  <a:tr h="435837">
                    <a:tc>
                      <a:txBody>
                        <a:bodyPr/>
                        <a:lstStyle/>
                        <a:p>
                          <a:endParaRPr lang="en-US"/>
                        </a:p>
                      </a:txBody>
                      <a:tcPr marL="68580" marR="68580" marT="0" marB="0" anchor="ctr">
                        <a:blipFill rotWithShape="1">
                          <a:blip r:embed="rId3"/>
                          <a:stretch>
                            <a:fillRect l="-313" t="-378873" r="-385266" b="-704225"/>
                          </a:stretch>
                        </a:blipFill>
                      </a:tcPr>
                    </a:tc>
                    <a:tc>
                      <a:txBody>
                        <a:bodyPr/>
                        <a:lstStyle/>
                        <a:p>
                          <a:pPr algn="ctr">
                            <a:lnSpc>
                              <a:spcPct val="115000"/>
                            </a:lnSpc>
                            <a:spcAft>
                              <a:spcPts val="0"/>
                            </a:spcAft>
                          </a:pPr>
                          <a:r>
                            <a:rPr lang="fr-FR" sz="1200">
                              <a:effectLst/>
                            </a:rPr>
                            <a:t>0.15**</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0.82**</a:t>
                          </a:r>
                          <a:endParaRPr lang="fr-FR" sz="1100">
                            <a:effectLst/>
                          </a:endParaRPr>
                        </a:p>
                        <a:p>
                          <a:pPr algn="ctr">
                            <a:lnSpc>
                              <a:spcPct val="115000"/>
                            </a:lnSpc>
                            <a:spcAft>
                              <a:spcPts val="0"/>
                            </a:spcAft>
                          </a:pPr>
                          <a:r>
                            <a:rPr lang="fr-FR" sz="1200">
                              <a:effectLst/>
                            </a:rPr>
                            <a:t>(0.07)</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0.49**</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0.02</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r>
                  <a:tr h="435837">
                    <a:tc>
                      <a:txBody>
                        <a:bodyPr/>
                        <a:lstStyle/>
                        <a:p>
                          <a:endParaRPr lang="en-US"/>
                        </a:p>
                      </a:txBody>
                      <a:tcPr marL="68580" marR="68580" marT="0" marB="0" anchor="ctr">
                        <a:blipFill rotWithShape="1">
                          <a:blip r:embed="rId3"/>
                          <a:stretch>
                            <a:fillRect l="-313" t="-472222" r="-385266" b="-594444"/>
                          </a:stretch>
                        </a:blipFill>
                      </a:tcPr>
                    </a:tc>
                    <a:tc>
                      <a:txBody>
                        <a:bodyPr/>
                        <a:lstStyle/>
                        <a:p>
                          <a:pPr algn="ctr">
                            <a:lnSpc>
                              <a:spcPct val="115000"/>
                            </a:lnSpc>
                            <a:spcAft>
                              <a:spcPts val="0"/>
                            </a:spcAft>
                          </a:pPr>
                          <a:r>
                            <a:rPr lang="fr-FR" sz="1200">
                              <a:effectLst/>
                            </a:rPr>
                            <a:t>0.35**</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effectLst/>
                            </a:rPr>
                            <a:t>0.52**</a:t>
                          </a:r>
                          <a:endParaRPr lang="fr-FR" sz="1100" dirty="0">
                            <a:effectLst/>
                          </a:endParaRPr>
                        </a:p>
                        <a:p>
                          <a:pPr algn="ctr">
                            <a:lnSpc>
                              <a:spcPct val="115000"/>
                            </a:lnSpc>
                            <a:spcAft>
                              <a:spcPts val="0"/>
                            </a:spcAft>
                          </a:pPr>
                          <a:r>
                            <a:rPr lang="fr-FR" sz="1200" dirty="0">
                              <a:effectLst/>
                            </a:rPr>
                            <a:t>(0.07)</a:t>
                          </a: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0.37**</a:t>
                          </a:r>
                          <a:endParaRPr lang="fr-FR" sz="1100">
                            <a:effectLst/>
                          </a:endParaRPr>
                        </a:p>
                        <a:p>
                          <a:pPr algn="ctr">
                            <a:lnSpc>
                              <a:spcPct val="115000"/>
                            </a:lnSpc>
                            <a:spcAft>
                              <a:spcPts val="0"/>
                            </a:spcAft>
                          </a:pPr>
                          <a:r>
                            <a:rPr lang="fr-FR" sz="1200">
                              <a:effectLst/>
                            </a:rPr>
                            <a:t>(0.05)</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0.19**</a:t>
                          </a:r>
                          <a:endParaRPr lang="fr-FR" sz="1100">
                            <a:effectLst/>
                          </a:endParaRPr>
                        </a:p>
                        <a:p>
                          <a:pPr algn="ctr">
                            <a:lnSpc>
                              <a:spcPct val="115000"/>
                            </a:lnSpc>
                            <a:spcAft>
                              <a:spcPts val="0"/>
                            </a:spcAft>
                          </a:pPr>
                          <a:r>
                            <a:rPr lang="fr-FR" sz="1200">
                              <a:effectLst/>
                            </a:rPr>
                            <a:t>(0.5)</a:t>
                          </a:r>
                          <a:endParaRPr lang="fr-FR" sz="1100">
                            <a:effectLst/>
                            <a:latin typeface="Calibri"/>
                            <a:ea typeface="Calibri"/>
                            <a:cs typeface="Times New Roman"/>
                          </a:endParaRPr>
                        </a:p>
                      </a:txBody>
                      <a:tcPr marL="68580" marR="68580" marT="0" marB="0" anchor="ctr"/>
                    </a:tc>
                  </a:tr>
                  <a:tr h="269891">
                    <a:tc>
                      <a:txBody>
                        <a:bodyPr/>
                        <a:lstStyle/>
                        <a:p>
                          <a:pPr>
                            <a:lnSpc>
                              <a:spcPct val="115000"/>
                            </a:lnSpc>
                            <a:spcAft>
                              <a:spcPts val="0"/>
                            </a:spcAft>
                          </a:pPr>
                          <a:r>
                            <a:rPr lang="fr-FR" sz="1400" b="1">
                              <a:effectLst/>
                            </a:rPr>
                            <a:t> </a:t>
                          </a:r>
                          <a:endParaRPr lang="fr-FR" sz="1100" b="1">
                            <a:effectLst/>
                            <a:latin typeface="Calibri"/>
                            <a:ea typeface="Calibri"/>
                            <a:cs typeface="Times New Roman"/>
                          </a:endParaRPr>
                        </a:p>
                      </a:txBody>
                      <a:tcPr marL="68580" marR="68580" marT="0" marB="0" anchor="ctr"/>
                    </a:tc>
                    <a:tc gridSpan="5">
                      <a:txBody>
                        <a:bodyPr/>
                        <a:lstStyle/>
                        <a:p>
                          <a:pPr algn="ctr">
                            <a:lnSpc>
                              <a:spcPct val="115000"/>
                            </a:lnSpc>
                            <a:spcAft>
                              <a:spcPts val="0"/>
                            </a:spcAft>
                          </a:pPr>
                          <a:r>
                            <a:rPr lang="fr-FR" sz="1400">
                              <a:effectLst/>
                            </a:rPr>
                            <a:t>Socio-économiques x Effets croisés</a:t>
                          </a:r>
                          <a:endParaRPr lang="fr-FR" sz="110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35837">
                    <a:tc>
                      <a:txBody>
                        <a:bodyPr/>
                        <a:lstStyle/>
                        <a:p>
                          <a:endParaRPr lang="en-US"/>
                        </a:p>
                      </a:txBody>
                      <a:tcPr marL="68580" marR="68580" marT="0" marB="0" anchor="ctr">
                        <a:blipFill rotWithShape="1">
                          <a:blip r:embed="rId3"/>
                          <a:stretch>
                            <a:fillRect l="-313" t="-633333" r="-385266" b="-433333"/>
                          </a:stretch>
                        </a:blipFill>
                      </a:tcPr>
                    </a:tc>
                    <a:tc>
                      <a:txBody>
                        <a:bodyPr/>
                        <a:lstStyle/>
                        <a:p>
                          <a:pPr algn="ctr">
                            <a:lnSpc>
                              <a:spcPct val="115000"/>
                            </a:lnSpc>
                            <a:spcAft>
                              <a:spcPts val="0"/>
                            </a:spcAft>
                          </a:pPr>
                          <a:r>
                            <a:rPr lang="fr-FR" sz="1200" dirty="0">
                              <a:effectLst/>
                            </a:rPr>
                            <a:t>0.47**</a:t>
                          </a:r>
                          <a:endParaRPr lang="fr-FR" sz="1100" dirty="0">
                            <a:effectLst/>
                          </a:endParaRPr>
                        </a:p>
                        <a:p>
                          <a:pPr algn="ctr">
                            <a:lnSpc>
                              <a:spcPct val="115000"/>
                            </a:lnSpc>
                            <a:spcAft>
                              <a:spcPts val="0"/>
                            </a:spcAft>
                          </a:pPr>
                          <a:r>
                            <a:rPr lang="fr-FR" sz="1200" dirty="0">
                              <a:effectLst/>
                            </a:rPr>
                            <a:t>(0.08)</a:t>
                          </a:r>
                          <a:endParaRPr lang="fr-FR" sz="1100" dirty="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-0.02</a:t>
                          </a:r>
                          <a:endParaRPr lang="fr-FR" sz="1100">
                            <a:effectLst/>
                          </a:endParaRPr>
                        </a:p>
                        <a:p>
                          <a:pPr algn="ctr">
                            <a:lnSpc>
                              <a:spcPct val="115000"/>
                            </a:lnSpc>
                            <a:spcAft>
                              <a:spcPts val="0"/>
                            </a:spcAft>
                          </a:pPr>
                          <a:r>
                            <a:rPr lang="fr-FR" sz="1200">
                              <a:effectLst/>
                            </a:rPr>
                            <a:t>(0.03)</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solidFill>
                                <a:srgbClr val="FF0000"/>
                              </a:solidFill>
                              <a:effectLst/>
                            </a:rPr>
                            <a:t>0.59**</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(0.08)</a:t>
                          </a:r>
                          <a:endParaRPr lang="fr-FR" sz="1100" dirty="0">
                            <a:solidFill>
                              <a:srgbClr val="FF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solidFill>
                                <a:srgbClr val="FF0000"/>
                              </a:solidFill>
                              <a:effectLst/>
                            </a:rPr>
                            <a:t>1.60**</a:t>
                          </a:r>
                          <a:endParaRPr lang="fr-FR" sz="1100" dirty="0">
                            <a:solidFill>
                              <a:srgbClr val="FF0000"/>
                            </a:solidFill>
                            <a:effectLst/>
                          </a:endParaRPr>
                        </a:p>
                        <a:p>
                          <a:pPr algn="ctr">
                            <a:lnSpc>
                              <a:spcPct val="115000"/>
                            </a:lnSpc>
                            <a:spcAft>
                              <a:spcPts val="0"/>
                            </a:spcAft>
                          </a:pPr>
                          <a:r>
                            <a:rPr lang="fr-FR" sz="1200" dirty="0">
                              <a:solidFill>
                                <a:srgbClr val="FF0000"/>
                              </a:solidFill>
                              <a:effectLst/>
                            </a:rPr>
                            <a:t>(0.09)</a:t>
                          </a:r>
                          <a:endParaRPr lang="fr-FR" sz="1100" dirty="0">
                            <a:solidFill>
                              <a:srgbClr val="FF0000"/>
                            </a:solidFill>
                            <a:effectLst/>
                            <a:latin typeface="Calibri"/>
                            <a:ea typeface="Calibri"/>
                            <a:cs typeface="Times New Roman"/>
                          </a:endParaRPr>
                        </a:p>
                      </a:txBody>
                      <a:tcPr marL="68580" marR="68580" marT="0" marB="0" anchor="ctr"/>
                    </a:tc>
                  </a:tr>
                  <a:tr h="435837">
                    <a:tc>
                      <a:txBody>
                        <a:bodyPr/>
                        <a:lstStyle/>
                        <a:p>
                          <a:endParaRPr lang="en-US"/>
                        </a:p>
                      </a:txBody>
                      <a:tcPr marL="68580" marR="68580" marT="0" marB="0" anchor="ctr">
                        <a:blipFill rotWithShape="1">
                          <a:blip r:embed="rId3"/>
                          <a:stretch>
                            <a:fillRect l="-313" t="-743662" r="-385266" b="-339437"/>
                          </a:stretch>
                        </a:blipFill>
                      </a:tcPr>
                    </a:tc>
                    <a:tc>
                      <a:txBody>
                        <a:bodyPr/>
                        <a:lstStyle/>
                        <a:p>
                          <a:pPr algn="ctr">
                            <a:lnSpc>
                              <a:spcPct val="115000"/>
                            </a:lnSpc>
                            <a:spcAft>
                              <a:spcPts val="0"/>
                            </a:spcAft>
                          </a:pPr>
                          <a:r>
                            <a:rPr lang="fr-FR" sz="1200">
                              <a:effectLst/>
                            </a:rPr>
                            <a:t>0.34**</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dirty="0">
                              <a:effectLst/>
                            </a:rPr>
                            <a:t>-0.20**</a:t>
                          </a:r>
                          <a:endParaRPr lang="fr-FR" sz="1100" dirty="0">
                            <a:effectLst/>
                          </a:endParaRPr>
                        </a:p>
                        <a:p>
                          <a:pPr algn="ctr">
                            <a:lnSpc>
                              <a:spcPct val="115000"/>
                            </a:lnSpc>
                            <a:spcAft>
                              <a:spcPts val="0"/>
                            </a:spcAft>
                          </a:pPr>
                          <a:r>
                            <a:rPr lang="fr-FR" sz="1200" dirty="0">
                              <a:effectLst/>
                            </a:rPr>
                            <a:t>(0.02)</a:t>
                          </a: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solidFill>
                                <a:srgbClr val="7030A0"/>
                              </a:solidFill>
                              <a:effectLst/>
                            </a:rPr>
                            <a:t>-0.34**</a:t>
                          </a:r>
                          <a:endParaRPr lang="fr-FR" sz="1100" dirty="0">
                            <a:solidFill>
                              <a:srgbClr val="7030A0"/>
                            </a:solidFill>
                            <a:effectLst/>
                          </a:endParaRPr>
                        </a:p>
                        <a:p>
                          <a:pPr algn="ctr">
                            <a:lnSpc>
                              <a:spcPct val="115000"/>
                            </a:lnSpc>
                            <a:spcAft>
                              <a:spcPts val="0"/>
                            </a:spcAft>
                          </a:pPr>
                          <a:r>
                            <a:rPr lang="fr-FR" sz="1200" dirty="0">
                              <a:solidFill>
                                <a:srgbClr val="7030A0"/>
                              </a:solidFill>
                              <a:effectLst/>
                            </a:rPr>
                            <a:t>(0.06)</a:t>
                          </a:r>
                          <a:endParaRPr lang="fr-FR" sz="1100" dirty="0">
                            <a:solidFill>
                              <a:srgbClr val="7030A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1.04**</a:t>
                          </a:r>
                          <a:endParaRPr lang="fr-FR" sz="1100">
                            <a:effectLst/>
                          </a:endParaRPr>
                        </a:p>
                        <a:p>
                          <a:pPr algn="ctr">
                            <a:lnSpc>
                              <a:spcPct val="115000"/>
                            </a:lnSpc>
                            <a:spcAft>
                              <a:spcPts val="0"/>
                            </a:spcAft>
                          </a:pPr>
                          <a:r>
                            <a:rPr lang="fr-FR" sz="1200">
                              <a:effectLst/>
                            </a:rPr>
                            <a:t>(0.07)</a:t>
                          </a:r>
                          <a:endParaRPr lang="fr-FR" sz="1100">
                            <a:effectLst/>
                            <a:latin typeface="Calibri"/>
                            <a:ea typeface="Calibri"/>
                            <a:cs typeface="Times New Roman"/>
                          </a:endParaRPr>
                        </a:p>
                      </a:txBody>
                      <a:tcPr marL="68580" marR="68580" marT="0" marB="0" anchor="ctr"/>
                    </a:tc>
                  </a:tr>
                  <a:tr h="435837">
                    <a:tc>
                      <a:txBody>
                        <a:bodyPr/>
                        <a:lstStyle/>
                        <a:p>
                          <a:endParaRPr lang="en-US"/>
                        </a:p>
                      </a:txBody>
                      <a:tcPr marL="68580" marR="68580" marT="0" marB="0" anchor="ctr">
                        <a:blipFill rotWithShape="1">
                          <a:blip r:embed="rId3"/>
                          <a:stretch>
                            <a:fillRect l="-313" t="-831944" r="-385266" b="-234722"/>
                          </a:stretch>
                        </a:blipFill>
                      </a:tcPr>
                    </a:tc>
                    <a:tc>
                      <a:txBody>
                        <a:bodyPr/>
                        <a:lstStyle/>
                        <a:p>
                          <a:pPr algn="ctr">
                            <a:lnSpc>
                              <a:spcPct val="115000"/>
                            </a:lnSpc>
                            <a:spcAft>
                              <a:spcPts val="0"/>
                            </a:spcAft>
                          </a:pPr>
                          <a:r>
                            <a:rPr lang="fr-FR" sz="1200">
                              <a:effectLst/>
                            </a:rPr>
                            <a:t>0.43**</a:t>
                          </a:r>
                          <a:endParaRPr lang="fr-FR" sz="1100">
                            <a:effectLst/>
                          </a:endParaRPr>
                        </a:p>
                        <a:p>
                          <a:pPr algn="ctr">
                            <a:lnSpc>
                              <a:spcPct val="115000"/>
                            </a:lnSpc>
                            <a:spcAft>
                              <a:spcPts val="0"/>
                            </a:spcAft>
                          </a:pPr>
                          <a:r>
                            <a:rPr lang="fr-FR" sz="1200">
                              <a:effectLst/>
                            </a:rPr>
                            <a:t>(0.06)</a:t>
                          </a:r>
                          <a:endParaRPr lang="fr-FR" sz="110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0.03</a:t>
                          </a:r>
                          <a:endParaRPr lang="fr-FR" sz="1100">
                            <a:effectLst/>
                          </a:endParaRPr>
                        </a:p>
                        <a:p>
                          <a:pPr algn="ctr">
                            <a:lnSpc>
                              <a:spcPct val="115000"/>
                            </a:lnSpc>
                            <a:spcAft>
                              <a:spcPts val="0"/>
                            </a:spcAft>
                          </a:pPr>
                          <a:r>
                            <a:rPr lang="fr-FR" sz="1200">
                              <a:effectLst/>
                            </a:rPr>
                            <a:t>(0.2)</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dirty="0">
                              <a:effectLst/>
                            </a:rPr>
                            <a:t>0.52**</a:t>
                          </a:r>
                          <a:endParaRPr lang="fr-FR" sz="1100" dirty="0">
                            <a:effectLst/>
                          </a:endParaRPr>
                        </a:p>
                        <a:p>
                          <a:pPr algn="ctr">
                            <a:lnSpc>
                              <a:spcPct val="115000"/>
                            </a:lnSpc>
                            <a:spcAft>
                              <a:spcPts val="0"/>
                            </a:spcAft>
                          </a:pPr>
                          <a:r>
                            <a:rPr lang="fr-FR" sz="1200" dirty="0">
                              <a:effectLst/>
                            </a:rPr>
                            <a:t>(0.06)</a:t>
                          </a: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1.02**</a:t>
                          </a:r>
                          <a:endParaRPr lang="fr-FR" sz="1100" dirty="0">
                            <a:effectLst/>
                          </a:endParaRPr>
                        </a:p>
                        <a:p>
                          <a:pPr algn="ctr">
                            <a:lnSpc>
                              <a:spcPct val="115000"/>
                            </a:lnSpc>
                            <a:spcAft>
                              <a:spcPts val="0"/>
                            </a:spcAft>
                          </a:pPr>
                          <a:r>
                            <a:rPr lang="fr-FR" sz="1200" dirty="0">
                              <a:effectLst/>
                            </a:rPr>
                            <a:t>(0.08)</a:t>
                          </a:r>
                          <a:endParaRPr lang="fr-FR" sz="1100" dirty="0">
                            <a:effectLst/>
                            <a:latin typeface="Calibri"/>
                            <a:ea typeface="Calibri"/>
                            <a:cs typeface="Times New Roman"/>
                          </a:endParaRPr>
                        </a:p>
                      </a:txBody>
                      <a:tcPr marL="68580" marR="68580" marT="0" marB="0" anchor="ctr"/>
                    </a:tc>
                  </a:tr>
                  <a:tr h="269891">
                    <a:tc gridSpan="6">
                      <a:txBody>
                        <a:bodyPr/>
                        <a:lstStyle/>
                        <a:p>
                          <a:pPr algn="ctr">
                            <a:lnSpc>
                              <a:spcPct val="115000"/>
                            </a:lnSpc>
                            <a:spcAft>
                              <a:spcPts val="0"/>
                            </a:spcAft>
                          </a:pPr>
                          <a:r>
                            <a:rPr lang="fr-FR" sz="1200" b="1">
                              <a:effectLst/>
                            </a:rPr>
                            <a:t> </a:t>
                          </a:r>
                          <a:endParaRPr lang="fr-FR" sz="1100" b="1">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269891">
                    <a:tc>
                      <a:txBody>
                        <a:bodyPr/>
                        <a:lstStyle/>
                        <a:p>
                          <a:pPr algn="ctr">
                            <a:lnSpc>
                              <a:spcPct val="115000"/>
                            </a:lnSpc>
                            <a:spcAft>
                              <a:spcPts val="0"/>
                            </a:spcAft>
                          </a:pPr>
                          <a:r>
                            <a:rPr lang="fr-FR" sz="1400" b="1">
                              <a:effectLst/>
                            </a:rPr>
                            <a:t>R²</a:t>
                          </a:r>
                          <a:endParaRPr lang="fr-FR" sz="11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0.29</a:t>
                          </a:r>
                          <a:endParaRPr lang="fr-FR" sz="1100" dirty="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fr-FR" sz="1200">
                              <a:effectLst/>
                            </a:rPr>
                            <a:t>0.29</a:t>
                          </a:r>
                          <a:endParaRPr lang="fr-FR" sz="1100">
                            <a:effectLst/>
                            <a:latin typeface="Calibri"/>
                            <a:ea typeface="Calibri"/>
                            <a:cs typeface="Times New Roman"/>
                          </a:endParaRPr>
                        </a:p>
                      </a:txBody>
                      <a:tcPr marL="68580" marR="68580" marT="0" marB="0" anchor="ctr"/>
                    </a:tc>
                    <a:tc hMerge="1">
                      <a:txBody>
                        <a:bodyPr/>
                        <a:lstStyle/>
                        <a:p>
                          <a:endParaRPr lang="fr-FR"/>
                        </a:p>
                      </a:txBody>
                      <a:tcPr/>
                    </a:tc>
                    <a:tc>
                      <a:txBody>
                        <a:bodyPr/>
                        <a:lstStyle/>
                        <a:p>
                          <a:pPr algn="ctr">
                            <a:lnSpc>
                              <a:spcPct val="115000"/>
                            </a:lnSpc>
                            <a:spcAft>
                              <a:spcPts val="0"/>
                            </a:spcAft>
                          </a:pPr>
                          <a:r>
                            <a:rPr lang="fr-FR" sz="1200">
                              <a:effectLst/>
                            </a:rPr>
                            <a:t>0.29</a:t>
                          </a:r>
                          <a:endParaRPr lang="fr-FR"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a:effectLst/>
                            </a:rPr>
                            <a:t>0.31</a:t>
                          </a:r>
                          <a:endParaRPr lang="fr-FR" sz="1100">
                            <a:effectLst/>
                            <a:latin typeface="Calibri"/>
                            <a:ea typeface="Calibri"/>
                            <a:cs typeface="Times New Roman"/>
                          </a:endParaRPr>
                        </a:p>
                      </a:txBody>
                      <a:tcPr marL="68580" marR="68580" marT="0" marB="0" anchor="ctr"/>
                    </a:tc>
                  </a:tr>
                  <a:tr h="407099">
                    <a:tc>
                      <a:txBody>
                        <a:bodyPr/>
                        <a:lstStyle/>
                        <a:p>
                          <a:pPr algn="ctr">
                            <a:lnSpc>
                              <a:spcPct val="115000"/>
                            </a:lnSpc>
                            <a:spcAft>
                              <a:spcPts val="0"/>
                            </a:spcAft>
                          </a:pPr>
                          <a:r>
                            <a:rPr lang="fr-FR" sz="1400" b="1" dirty="0">
                              <a:effectLst/>
                            </a:rPr>
                            <a:t>Observations</a:t>
                          </a:r>
                          <a:endParaRPr lang="fr-FR" sz="1100" b="1" dirty="0">
                            <a:effectLst/>
                            <a:latin typeface="Calibri"/>
                            <a:ea typeface="Calibri"/>
                            <a:cs typeface="Times New Roman"/>
                          </a:endParaRPr>
                        </a:p>
                      </a:txBody>
                      <a:tcPr marL="68580" marR="68580" marT="0" marB="0" anchor="ctr"/>
                    </a:tc>
                    <a:tc gridSpan="4">
                      <a:txBody>
                        <a:bodyPr/>
                        <a:lstStyle/>
                        <a:p>
                          <a:pPr algn="ctr">
                            <a:lnSpc>
                              <a:spcPct val="115000"/>
                            </a:lnSpc>
                            <a:spcAft>
                              <a:spcPts val="0"/>
                            </a:spcAft>
                          </a:pPr>
                          <a:r>
                            <a:rPr lang="fr-FR" sz="1200" dirty="0" smtClean="0">
                              <a:effectLst/>
                            </a:rPr>
                            <a:t>5</a:t>
                          </a:r>
                          <a:r>
                            <a:rPr lang="fr-FR" sz="1200" dirty="0">
                              <a:effectLst/>
                            </a:rPr>
                            <a:t> 747 </a:t>
                          </a:r>
                          <a:r>
                            <a:rPr lang="fr-FR" sz="1200" dirty="0" smtClean="0">
                              <a:effectLst/>
                            </a:rPr>
                            <a:t>445</a:t>
                          </a:r>
                          <a:br>
                            <a:rPr lang="fr-FR" sz="1200" dirty="0" smtClean="0">
                              <a:effectLst/>
                            </a:rPr>
                          </a:br>
                          <a:r>
                            <a:rPr lang="fr-FR" sz="1200" dirty="0" smtClean="0">
                              <a:effectLst/>
                            </a:rPr>
                            <a:t>(22 539x255)</a:t>
                          </a:r>
                          <a:endParaRPr lang="fr-FR" sz="1100" dirty="0">
                            <a:effectLst/>
                            <a:latin typeface="Calibri"/>
                            <a:ea typeface="Calibri"/>
                            <a:cs typeface="Times New Roman"/>
                          </a:endParaRPr>
                        </a:p>
                      </a:txBody>
                      <a:tcPr marL="68580" marR="68580" marT="0" marB="0" anchor="ctr"/>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nchor="ctr"/>
                    </a:tc>
                    <a:tc hMerge="1">
                      <a:txBody>
                        <a:bodyPr/>
                        <a:lstStyle/>
                        <a:p>
                          <a:endParaRPr lang="fr-FR"/>
                        </a:p>
                      </a:txBody>
                      <a:tcPr/>
                    </a:tc>
                    <a:tc hMerge="1">
                      <a:txBody>
                        <a:bodyPr/>
                        <a:lstStyle/>
                        <a:p>
                          <a:pPr algn="ctr">
                            <a:lnSpc>
                              <a:spcPct val="115000"/>
                            </a:lnSpc>
                            <a:spcAft>
                              <a:spcPts val="0"/>
                            </a:spcAft>
                          </a:pPr>
                          <a:endParaRPr lang="fr-FR"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fr-FR" sz="1200" dirty="0">
                              <a:effectLst/>
                            </a:rPr>
                            <a:t>3 891 </a:t>
                          </a:r>
                          <a:r>
                            <a:rPr lang="fr-FR" sz="1200" dirty="0" smtClean="0">
                              <a:effectLst/>
                            </a:rPr>
                            <a:t>810</a:t>
                          </a:r>
                        </a:p>
                        <a:p>
                          <a:pPr algn="ctr">
                            <a:lnSpc>
                              <a:spcPct val="115000"/>
                            </a:lnSpc>
                            <a:spcAft>
                              <a:spcPts val="0"/>
                            </a:spcAft>
                          </a:pPr>
                          <a:r>
                            <a:rPr lang="fr-FR" sz="1200" kern="1200" dirty="0" smtClean="0">
                              <a:solidFill>
                                <a:schemeClr val="dk1"/>
                              </a:solidFill>
                              <a:effectLst/>
                              <a:latin typeface="+mn-lt"/>
                              <a:ea typeface="+mn-ea"/>
                              <a:cs typeface="+mn-cs"/>
                            </a:rPr>
                            <a:t>(15 262x255)</a:t>
                          </a:r>
                          <a:endParaRPr lang="fr-FR" sz="1200" kern="1200" dirty="0">
                            <a:solidFill>
                              <a:schemeClr val="dk1"/>
                            </a:solidFill>
                            <a:effectLst/>
                            <a:latin typeface="+mn-lt"/>
                            <a:ea typeface="+mn-ea"/>
                            <a:cs typeface="+mn-cs"/>
                          </a:endParaRPr>
                        </a:p>
                      </a:txBody>
                      <a:tcPr marL="68580" marR="68580" marT="0" marB="0" anchor="ctr"/>
                    </a:tc>
                  </a:tr>
                </a:tbl>
              </a:graphicData>
            </a:graphic>
          </p:graphicFrame>
        </mc:Fallback>
      </mc:AlternateContent>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17</a:t>
            </a:fld>
            <a:endParaRPr lang="fr-FR">
              <a:solidFill>
                <a:schemeClr val="tx1"/>
              </a:solidFill>
              <a:latin typeface="Arial" pitchFamily="34" charset="0"/>
            </a:endParaRPr>
          </a:p>
        </p:txBody>
      </p:sp>
    </p:spTree>
    <p:extLst>
      <p:ext uri="{BB962C8B-B14F-4D97-AF65-F5344CB8AC3E}">
        <p14:creationId xmlns:p14="http://schemas.microsoft.com/office/powerpoint/2010/main" val="39818456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just"/>
            <a:r>
              <a:rPr lang="fr-FR" dirty="0"/>
              <a:t>Résultats de l’estimation </a:t>
            </a:r>
            <a:r>
              <a:rPr lang="fr-FR" dirty="0" smtClean="0"/>
              <a:t>(2)</a:t>
            </a:r>
            <a:endParaRPr lang="en-US" dirty="0"/>
          </a:p>
        </p:txBody>
      </p:sp>
      <p:sp>
        <p:nvSpPr>
          <p:cNvPr id="3" name="Espace réservé du contenu 2"/>
          <p:cNvSpPr>
            <a:spLocks noGrp="1"/>
          </p:cNvSpPr>
          <p:nvPr>
            <p:ph idx="1"/>
          </p:nvPr>
        </p:nvSpPr>
        <p:spPr>
          <a:xfrm>
            <a:off x="663799" y="1765201"/>
            <a:ext cx="9577064" cy="4968552"/>
          </a:xfrm>
        </p:spPr>
        <p:txBody>
          <a:bodyPr/>
          <a:lstStyle/>
          <a:p>
            <a:pPr algn="just"/>
            <a:r>
              <a:rPr lang="fr-FR" sz="3200" dirty="0" smtClean="0"/>
              <a:t>Parmi les variables </a:t>
            </a:r>
            <a:r>
              <a:rPr lang="fr-FR" sz="3200" dirty="0" err="1" smtClean="0"/>
              <a:t>socio-démographiques</a:t>
            </a:r>
            <a:r>
              <a:rPr lang="fr-FR" sz="3200" dirty="0" smtClean="0"/>
              <a:t> :</a:t>
            </a:r>
          </a:p>
          <a:p>
            <a:pPr lvl="1" algn="just"/>
            <a:r>
              <a:rPr lang="fr-FR" sz="2800" dirty="0" smtClean="0"/>
              <a:t>Seul le niveau d’éducation renforce l’aspect altruiste au détriment de l’aspect égoïste (santé) ;</a:t>
            </a:r>
          </a:p>
          <a:p>
            <a:pPr lvl="1" algn="just"/>
            <a:r>
              <a:rPr lang="fr-FR" sz="2800" dirty="0" smtClean="0"/>
              <a:t>De </a:t>
            </a:r>
            <a:r>
              <a:rPr lang="fr-FR" sz="2800" dirty="0"/>
              <a:t>façon </a:t>
            </a:r>
            <a:r>
              <a:rPr lang="fr-FR" sz="2800" dirty="0" smtClean="0"/>
              <a:t>générale, </a:t>
            </a:r>
            <a:r>
              <a:rPr lang="fr-FR" sz="2800" dirty="0"/>
              <a:t>la complémentarité entre les </a:t>
            </a:r>
            <a:r>
              <a:rPr lang="fr-FR" sz="2800" dirty="0" smtClean="0"/>
              <a:t>labels est favorisée par des revenus élevés ;</a:t>
            </a:r>
          </a:p>
          <a:p>
            <a:pPr lvl="1" algn="just"/>
            <a:r>
              <a:rPr lang="fr-FR" sz="2800" dirty="0"/>
              <a:t>Les grands consommateurs de produits AB valorisent significativement le label biologique comme un </a:t>
            </a:r>
            <a:r>
              <a:rPr lang="fr-FR" sz="2800" u="sng" dirty="0"/>
              <a:t>élément altruiste</a:t>
            </a:r>
            <a:r>
              <a:rPr lang="fr-FR" sz="2800" dirty="0"/>
              <a:t> de leur attitude de consommation</a:t>
            </a:r>
            <a:r>
              <a:rPr lang="fr-FR" sz="2800" dirty="0" smtClean="0"/>
              <a:t>.</a:t>
            </a:r>
            <a:endParaRPr lang="en-US" sz="2800" dirty="0"/>
          </a:p>
        </p:txBody>
      </p:sp>
      <p:sp>
        <p:nvSpPr>
          <p:cNvPr id="4" name="Espace réservé du numéro de diapositive 3"/>
          <p:cNvSpPr>
            <a:spLocks noGrp="1"/>
          </p:cNvSpPr>
          <p:nvPr>
            <p:ph type="sldNum" sz="quarter" idx="10"/>
          </p:nvPr>
        </p:nvSpPr>
        <p:spPr/>
        <p:txBody>
          <a:bodyPr/>
          <a:lstStyle/>
          <a:p>
            <a:pPr algn="just">
              <a:defRPr/>
            </a:pPr>
            <a:fld id="{AE336B69-71C6-4BDA-BE5C-D8AFF7442448}" type="slidenum">
              <a:rPr lang="fr-FR" smtClean="0"/>
              <a:pPr algn="just">
                <a:defRPr/>
              </a:pPr>
              <a:t>18</a:t>
            </a:fld>
            <a:endParaRPr lang="fr-FR">
              <a:solidFill>
                <a:schemeClr val="tx1"/>
              </a:solidFill>
              <a:latin typeface="Arial" pitchFamily="34" charset="0"/>
            </a:endParaRPr>
          </a:p>
        </p:txBody>
      </p:sp>
    </p:spTree>
    <p:extLst>
      <p:ext uri="{BB962C8B-B14F-4D97-AF65-F5344CB8AC3E}">
        <p14:creationId xmlns:p14="http://schemas.microsoft.com/office/powerpoint/2010/main" val="1627364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Conclusions</a:t>
            </a:r>
            <a:endParaRPr lang="fr-FR" dirty="0"/>
          </a:p>
        </p:txBody>
      </p:sp>
      <p:sp>
        <p:nvSpPr>
          <p:cNvPr id="3" name="Espace réservé du contenu 2"/>
          <p:cNvSpPr>
            <a:spLocks noGrp="1"/>
          </p:cNvSpPr>
          <p:nvPr>
            <p:ph idx="1"/>
          </p:nvPr>
        </p:nvSpPr>
        <p:spPr>
          <a:xfrm>
            <a:off x="663799" y="1693193"/>
            <a:ext cx="9547001" cy="5328592"/>
          </a:xfrm>
        </p:spPr>
        <p:txBody>
          <a:bodyPr/>
          <a:lstStyle/>
          <a:p>
            <a:pPr algn="just"/>
            <a:r>
              <a:rPr lang="fr-FR" dirty="0"/>
              <a:t>La connaissance des motivations d’achat des produits AB est </a:t>
            </a:r>
            <a:r>
              <a:rPr lang="fr-FR" dirty="0" smtClean="0"/>
              <a:t>essentielle </a:t>
            </a:r>
            <a:r>
              <a:rPr lang="fr-FR" dirty="0"/>
              <a:t>pour les pouvoirs publics désireux d’accroître la consommation de produits bio </a:t>
            </a:r>
            <a:r>
              <a:rPr lang="fr-FR" dirty="0" smtClean="0"/>
              <a:t>(demande) afin </a:t>
            </a:r>
            <a:r>
              <a:rPr lang="fr-FR" dirty="0"/>
              <a:t>de favoriser une politique pérenne de développement durable pour la </a:t>
            </a:r>
            <a:r>
              <a:rPr lang="fr-FR" dirty="0" smtClean="0"/>
              <a:t>production (offre). Axer la </a:t>
            </a:r>
            <a:r>
              <a:rPr lang="fr-FR" dirty="0"/>
              <a:t>communication de développement de l’agriculture </a:t>
            </a:r>
            <a:r>
              <a:rPr lang="fr-FR" dirty="0" smtClean="0"/>
              <a:t>bio </a:t>
            </a:r>
            <a:r>
              <a:rPr lang="fr-FR" dirty="0"/>
              <a:t>en valorisant l’aspect </a:t>
            </a:r>
            <a:r>
              <a:rPr lang="fr-FR" dirty="0" smtClean="0"/>
              <a:t>« respecter </a:t>
            </a:r>
            <a:r>
              <a:rPr lang="fr-FR" dirty="0"/>
              <a:t>de </a:t>
            </a:r>
            <a:r>
              <a:rPr lang="fr-FR" dirty="0" smtClean="0"/>
              <a:t>l’environnement » </a:t>
            </a:r>
            <a:r>
              <a:rPr lang="fr-FR" dirty="0"/>
              <a:t>est </a:t>
            </a:r>
            <a:r>
              <a:rPr lang="fr-FR" dirty="0" smtClean="0"/>
              <a:t>donc nécessaire.</a:t>
            </a:r>
          </a:p>
          <a:p>
            <a:pPr algn="just"/>
            <a:r>
              <a:rPr lang="fr-FR" dirty="0" smtClean="0"/>
              <a:t>Cibler </a:t>
            </a:r>
            <a:r>
              <a:rPr lang="fr-FR" dirty="0"/>
              <a:t>une campagne d’information en fonction des différentes catégories de consommateurs peut permettre d’accroître sensiblement la consommation des produits respectueux de l’environnement.</a:t>
            </a:r>
          </a:p>
          <a:p>
            <a:endParaRPr lang="fr-FR"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19</a:t>
            </a:fld>
            <a:endParaRPr lang="fr-FR">
              <a:solidFill>
                <a:schemeClr val="tx1"/>
              </a:solidFill>
              <a:latin typeface="Arial" pitchFamily="34" charset="0"/>
            </a:endParaRPr>
          </a:p>
        </p:txBody>
      </p:sp>
    </p:spTree>
    <p:extLst>
      <p:ext uri="{BB962C8B-B14F-4D97-AF65-F5344CB8AC3E}">
        <p14:creationId xmlns:p14="http://schemas.microsoft.com/office/powerpoint/2010/main" val="888621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bio dans le monde et en France</a:t>
            </a:r>
            <a:br>
              <a:rPr lang="fr-FR" dirty="0" smtClean="0"/>
            </a:br>
            <a:r>
              <a:rPr lang="fr-FR" dirty="0" smtClean="0"/>
              <a:t>pour l’année 2010</a:t>
            </a:r>
            <a:endParaRPr lang="fr-FR"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2</a:t>
            </a:fld>
            <a:endParaRPr lang="fr-FR">
              <a:solidFill>
                <a:schemeClr val="tx1"/>
              </a:solidFill>
              <a:latin typeface="Arial" pitchFamily="34" charset="0"/>
            </a:endParaRPr>
          </a:p>
        </p:txBody>
      </p:sp>
      <p:sp>
        <p:nvSpPr>
          <p:cNvPr id="6" name="Espace réservé du contenu 2"/>
          <p:cNvSpPr txBox="1">
            <a:spLocks/>
          </p:cNvSpPr>
          <p:nvPr/>
        </p:nvSpPr>
        <p:spPr bwMode="auto">
          <a:xfrm>
            <a:off x="663799" y="1621186"/>
            <a:ext cx="9547001" cy="5400600"/>
          </a:xfrm>
          <a:prstGeom prst="rect">
            <a:avLst/>
          </a:prstGeom>
          <a:noFill/>
          <a:ln w="9525">
            <a:noFill/>
            <a:miter lim="800000"/>
            <a:headEnd/>
            <a:tailEnd/>
          </a:ln>
        </p:spPr>
        <p:txBody>
          <a:bodyPr vert="horz" wrap="square" lIns="99551" tIns="49775" rIns="99551" bIns="49775" numCol="1" anchor="t" anchorCtr="0" compatLnSpc="1">
            <a:prstTxWarp prst="textNoShape">
              <a:avLst/>
            </a:prstTxWarp>
          </a:bodyPr>
          <a:lstStyle>
            <a:lvl1pPr marL="373063" indent="-373063" algn="l" defTabSz="995363" rtl="0" eaLnBrk="0" fontAlgn="base" hangingPunct="0">
              <a:spcBef>
                <a:spcPct val="120000"/>
              </a:spcBef>
              <a:spcAft>
                <a:spcPct val="0"/>
              </a:spcAft>
              <a:buClr>
                <a:schemeClr val="accent1"/>
              </a:buClr>
              <a:buFont typeface="Wingdings" pitchFamily="2" charset="2"/>
              <a:buBlip>
                <a:blip r:embed="rId2"/>
              </a:buBlip>
              <a:defRPr sz="2600">
                <a:solidFill>
                  <a:schemeClr val="accent2"/>
                </a:solidFill>
                <a:latin typeface="+mn-lt"/>
                <a:ea typeface="+mn-ea"/>
                <a:cs typeface="+mn-cs"/>
              </a:defRPr>
            </a:lvl1pPr>
            <a:lvl2pPr marL="1050925" indent="-377825" algn="l" defTabSz="995363" rtl="0" eaLnBrk="0" fontAlgn="base" hangingPunct="0">
              <a:spcBef>
                <a:spcPct val="50000"/>
              </a:spcBef>
              <a:spcAft>
                <a:spcPct val="0"/>
              </a:spcAft>
              <a:buSzPct val="80000"/>
              <a:buBlip>
                <a:blip r:embed="rId3"/>
              </a:buBlip>
              <a:defRPr sz="2200">
                <a:solidFill>
                  <a:schemeClr val="accent1"/>
                </a:solidFill>
                <a:latin typeface="+mn-lt"/>
              </a:defRPr>
            </a:lvl2pPr>
            <a:lvl3pPr marL="1490663" indent="-249238" algn="l" defTabSz="995363" rtl="0" eaLnBrk="0" fontAlgn="base" hangingPunct="0">
              <a:spcBef>
                <a:spcPct val="20000"/>
              </a:spcBef>
              <a:spcAft>
                <a:spcPct val="0"/>
              </a:spcAft>
              <a:buSzPct val="70000"/>
              <a:buBlip>
                <a:blip r:embed="rId3"/>
              </a:buBlip>
              <a:defRPr sz="2400">
                <a:solidFill>
                  <a:schemeClr val="accent1"/>
                </a:solidFill>
                <a:latin typeface="+mn-lt"/>
              </a:defRPr>
            </a:lvl3pPr>
            <a:lvl4pPr marL="1928813" indent="-247650" algn="l" defTabSz="995363" rtl="0" eaLnBrk="0" fontAlgn="base" hangingPunct="0">
              <a:spcBef>
                <a:spcPct val="20000"/>
              </a:spcBef>
              <a:spcAft>
                <a:spcPct val="0"/>
              </a:spcAft>
              <a:buChar char="–"/>
              <a:defRPr sz="1600">
                <a:solidFill>
                  <a:schemeClr val="accent1"/>
                </a:solidFill>
                <a:latin typeface="+mn-lt"/>
              </a:defRPr>
            </a:lvl4pPr>
            <a:lvl5pPr marL="2368550" indent="-249238" algn="l" defTabSz="995363" rtl="0" eaLnBrk="0" fontAlgn="base" hangingPunct="0">
              <a:spcBef>
                <a:spcPct val="20000"/>
              </a:spcBef>
              <a:spcAft>
                <a:spcPct val="0"/>
              </a:spcAft>
              <a:buChar char="»"/>
              <a:defRPr sz="1400">
                <a:solidFill>
                  <a:schemeClr val="accent1"/>
                </a:solidFill>
                <a:latin typeface="+mn-lt"/>
              </a:defRPr>
            </a:lvl5pPr>
            <a:lvl6pPr marL="2825750" indent="-249238" algn="l" defTabSz="995363" rtl="0" fontAlgn="base">
              <a:spcBef>
                <a:spcPct val="20000"/>
              </a:spcBef>
              <a:spcAft>
                <a:spcPct val="0"/>
              </a:spcAft>
              <a:buChar char="»"/>
              <a:defRPr sz="1400">
                <a:solidFill>
                  <a:schemeClr val="accent1"/>
                </a:solidFill>
                <a:latin typeface="+mn-lt"/>
              </a:defRPr>
            </a:lvl6pPr>
            <a:lvl7pPr marL="3282950" indent="-249238" algn="l" defTabSz="995363" rtl="0" fontAlgn="base">
              <a:spcBef>
                <a:spcPct val="20000"/>
              </a:spcBef>
              <a:spcAft>
                <a:spcPct val="0"/>
              </a:spcAft>
              <a:buChar char="»"/>
              <a:defRPr sz="1400">
                <a:solidFill>
                  <a:schemeClr val="accent1"/>
                </a:solidFill>
                <a:latin typeface="+mn-lt"/>
              </a:defRPr>
            </a:lvl7pPr>
            <a:lvl8pPr marL="3740150" indent="-249238" algn="l" defTabSz="995363" rtl="0" fontAlgn="base">
              <a:spcBef>
                <a:spcPct val="20000"/>
              </a:spcBef>
              <a:spcAft>
                <a:spcPct val="0"/>
              </a:spcAft>
              <a:buChar char="»"/>
              <a:defRPr sz="1400">
                <a:solidFill>
                  <a:schemeClr val="accent1"/>
                </a:solidFill>
                <a:latin typeface="+mn-lt"/>
              </a:defRPr>
            </a:lvl8pPr>
            <a:lvl9pPr marL="4197350" indent="-249238" algn="l" defTabSz="995363" rtl="0" fontAlgn="base">
              <a:spcBef>
                <a:spcPct val="20000"/>
              </a:spcBef>
              <a:spcAft>
                <a:spcPct val="0"/>
              </a:spcAft>
              <a:buChar char="»"/>
              <a:defRPr sz="1400">
                <a:solidFill>
                  <a:schemeClr val="accent1"/>
                </a:solidFill>
                <a:latin typeface="+mn-lt"/>
              </a:defRPr>
            </a:lvl9pPr>
          </a:lstStyle>
          <a:p>
            <a:r>
              <a:rPr lang="fr-FR" sz="2000" dirty="0" smtClean="0"/>
              <a:t>L’essor de l’agriculture </a:t>
            </a:r>
            <a:r>
              <a:rPr lang="fr-FR" sz="2000" dirty="0"/>
              <a:t>biologique </a:t>
            </a:r>
            <a:r>
              <a:rPr lang="fr-FR" sz="2000" dirty="0" smtClean="0"/>
              <a:t>:</a:t>
            </a:r>
            <a:endParaRPr lang="fr-FR" sz="2000" dirty="0"/>
          </a:p>
          <a:p>
            <a:pPr lvl="1"/>
            <a:r>
              <a:rPr lang="fr-FR" sz="1800" dirty="0"/>
              <a:t>+ 49 % d’hectares pour l’Europe entre 2005 et </a:t>
            </a:r>
            <a:r>
              <a:rPr lang="fr-FR" sz="1800" dirty="0" smtClean="0"/>
              <a:t>2010 ;</a:t>
            </a:r>
            <a:endParaRPr lang="fr-FR" sz="1800" dirty="0"/>
          </a:p>
          <a:p>
            <a:pPr lvl="1"/>
            <a:r>
              <a:rPr lang="fr-FR" sz="1800" dirty="0"/>
              <a:t>+ 53 % de surfaces cultivées pour la France</a:t>
            </a:r>
            <a:r>
              <a:rPr lang="fr-FR" sz="1800" dirty="0" smtClean="0"/>
              <a:t>.</a:t>
            </a:r>
          </a:p>
          <a:p>
            <a:r>
              <a:rPr lang="fr-FR" sz="2000" dirty="0" smtClean="0"/>
              <a:t>Une production déconnectée de la consommation :</a:t>
            </a:r>
          </a:p>
          <a:p>
            <a:pPr lvl="1"/>
            <a:r>
              <a:rPr lang="fr-FR" sz="1800" dirty="0" smtClean="0"/>
              <a:t>L’Europe et l’Amérique du Nord consomment 47 % et 49 % de la production de bio ;</a:t>
            </a:r>
          </a:p>
          <a:p>
            <a:pPr lvl="1"/>
            <a:r>
              <a:rPr lang="fr-FR" sz="1800" dirty="0" smtClean="0"/>
              <a:t>L’Océanie, l’Europe et l’Amérique Latine concentrent respectivement 33 %, 27 % et 23% des surfaces cultivées.</a:t>
            </a:r>
          </a:p>
          <a:p>
            <a:r>
              <a:rPr lang="fr-FR" sz="2000" dirty="0" smtClean="0"/>
              <a:t>L’agriculture biologique en France :</a:t>
            </a:r>
          </a:p>
          <a:p>
            <a:pPr lvl="1"/>
            <a:r>
              <a:rPr lang="fr-FR" sz="1800" dirty="0"/>
              <a:t>En termes de chiffre d’affaires, le marché de l’alimentation bio représente 1,9% du marché alimentaire total en France pour 2010  (1,1% en 2005). </a:t>
            </a:r>
          </a:p>
          <a:p>
            <a:pPr lvl="1"/>
            <a:r>
              <a:rPr lang="fr-FR" sz="1800" dirty="0"/>
              <a:t>Les principaux produits </a:t>
            </a:r>
            <a:r>
              <a:rPr lang="fr-FR" sz="1800" dirty="0" smtClean="0"/>
              <a:t>: fruits </a:t>
            </a:r>
            <a:r>
              <a:rPr lang="fr-FR" sz="1800" dirty="0"/>
              <a:t>et légumes,  produits laitiers et  œufs. </a:t>
            </a:r>
          </a:p>
        </p:txBody>
      </p:sp>
    </p:spTree>
    <p:extLst>
      <p:ext uri="{BB962C8B-B14F-4D97-AF65-F5344CB8AC3E}">
        <p14:creationId xmlns:p14="http://schemas.microsoft.com/office/powerpoint/2010/main" val="2978482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L’agriculture biologique et le développement durable</a:t>
            </a:r>
            <a:endParaRPr lang="en-US" dirty="0"/>
          </a:p>
        </p:txBody>
      </p:sp>
      <p:sp>
        <p:nvSpPr>
          <p:cNvPr id="3" name="Espace réservé du contenu 2"/>
          <p:cNvSpPr>
            <a:spLocks noGrp="1"/>
          </p:cNvSpPr>
          <p:nvPr>
            <p:ph idx="1"/>
          </p:nvPr>
        </p:nvSpPr>
        <p:spPr>
          <a:xfrm>
            <a:off x="735807" y="1909217"/>
            <a:ext cx="9474993" cy="4872583"/>
          </a:xfrm>
        </p:spPr>
        <p:txBody>
          <a:bodyPr/>
          <a:lstStyle/>
          <a:p>
            <a:pPr algn="just"/>
            <a:r>
              <a:rPr lang="fr-FR" dirty="0"/>
              <a:t>Le règlement </a:t>
            </a:r>
            <a:r>
              <a:rPr lang="fr-FR" dirty="0" smtClean="0"/>
              <a:t>CE 834/2007 reconnait </a:t>
            </a:r>
            <a:r>
              <a:rPr lang="fr-FR" dirty="0"/>
              <a:t>au mode production biologique un double rôle </a:t>
            </a:r>
            <a:r>
              <a:rPr lang="fr-FR" dirty="0" smtClean="0"/>
              <a:t>sociétal:</a:t>
            </a:r>
          </a:p>
          <a:p>
            <a:pPr lvl="1" algn="just"/>
            <a:r>
              <a:rPr lang="fr-FR" dirty="0" smtClean="0"/>
              <a:t>Répond </a:t>
            </a:r>
            <a:r>
              <a:rPr lang="fr-FR" dirty="0"/>
              <a:t>à la demande émanant des consommateurs ;</a:t>
            </a:r>
          </a:p>
          <a:p>
            <a:pPr lvl="1" algn="just"/>
            <a:r>
              <a:rPr lang="fr-FR" dirty="0" smtClean="0"/>
              <a:t>Valorise un système </a:t>
            </a:r>
            <a:r>
              <a:rPr lang="fr-FR" dirty="0"/>
              <a:t>global de gestion et de production comme durable (environnement, biodiversité, ressources naturelles, bien-être animal, respect des exigences des consommateurs) ;</a:t>
            </a:r>
          </a:p>
          <a:p>
            <a:pPr algn="just"/>
            <a:r>
              <a:rPr lang="fr-FR" dirty="0" smtClean="0"/>
              <a:t>Le </a:t>
            </a:r>
            <a:r>
              <a:rPr lang="fr-FR" dirty="0"/>
              <a:t>développement durable dans </a:t>
            </a:r>
            <a:r>
              <a:rPr lang="fr-FR" dirty="0" smtClean="0"/>
              <a:t>la demande alimentaire </a:t>
            </a:r>
            <a:r>
              <a:rPr lang="fr-FR" dirty="0"/>
              <a:t>:</a:t>
            </a:r>
          </a:p>
          <a:p>
            <a:pPr lvl="1" algn="just"/>
            <a:r>
              <a:rPr lang="fr-FR" dirty="0"/>
              <a:t>Préoccupation en plus du traditionnel rapport ‘qualité-prix’ ;</a:t>
            </a:r>
          </a:p>
          <a:p>
            <a:pPr lvl="1" algn="just"/>
            <a:r>
              <a:rPr lang="fr-FR" dirty="0"/>
              <a:t>Les consommateurs valorisent le respect de l’environnement ou des conditions de productions dignes (Agence Bio 2010).</a:t>
            </a:r>
          </a:p>
          <a:p>
            <a:pPr lvl="1"/>
            <a:endParaRPr lang="fr-FR" dirty="0" smtClean="0"/>
          </a:p>
          <a:p>
            <a:pPr lvl="1"/>
            <a:endParaRPr lang="en-US"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3</a:t>
            </a:fld>
            <a:endParaRPr lang="fr-FR">
              <a:solidFill>
                <a:schemeClr val="tx1"/>
              </a:solidFill>
              <a:latin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4479" y="253033"/>
            <a:ext cx="1804987" cy="119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3801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motivations de l’achat</a:t>
            </a:r>
            <a:br>
              <a:rPr lang="fr-FR" dirty="0" smtClean="0"/>
            </a:br>
            <a:r>
              <a:rPr lang="fr-FR" dirty="0" smtClean="0"/>
              <a:t>de produits bio</a:t>
            </a:r>
            <a:endParaRPr lang="fr-FR" dirty="0"/>
          </a:p>
        </p:txBody>
      </p:sp>
      <p:sp>
        <p:nvSpPr>
          <p:cNvPr id="3" name="Espace réservé du contenu 2"/>
          <p:cNvSpPr>
            <a:spLocks noGrp="1"/>
          </p:cNvSpPr>
          <p:nvPr>
            <p:ph idx="1"/>
          </p:nvPr>
        </p:nvSpPr>
        <p:spPr>
          <a:xfrm>
            <a:off x="663799" y="1765201"/>
            <a:ext cx="9547001" cy="5016599"/>
          </a:xfrm>
        </p:spPr>
        <p:txBody>
          <a:bodyPr/>
          <a:lstStyle/>
          <a:p>
            <a:pPr marL="0" indent="0">
              <a:buNone/>
            </a:pPr>
            <a:r>
              <a:rPr lang="fr-FR" sz="3200" dirty="0" smtClean="0"/>
              <a:t>Pour </a:t>
            </a:r>
            <a:r>
              <a:rPr lang="fr-FR" sz="3200" dirty="0"/>
              <a:t>le consommateur, acheter </a:t>
            </a:r>
            <a:r>
              <a:rPr lang="fr-FR" sz="3200" dirty="0" smtClean="0"/>
              <a:t>un produit AB :</a:t>
            </a:r>
          </a:p>
          <a:p>
            <a:pPr lvl="1" algn="just"/>
            <a:r>
              <a:rPr lang="fr-FR" sz="2800" dirty="0" smtClean="0"/>
              <a:t>Préserver sa santé (</a:t>
            </a:r>
            <a:r>
              <a:rPr lang="fr-FR" sz="2800" dirty="0" err="1" smtClean="0"/>
              <a:t>Gamet-Payrastre</a:t>
            </a:r>
            <a:r>
              <a:rPr lang="fr-FR" sz="2800" dirty="0" smtClean="0"/>
              <a:t>, 2011) : risque chimique mais </a:t>
            </a:r>
            <a:r>
              <a:rPr lang="fr-FR" sz="2800" smtClean="0"/>
              <a:t>pas microbiologique. </a:t>
            </a:r>
            <a:endParaRPr lang="fr-FR" sz="2800" dirty="0" smtClean="0"/>
          </a:p>
          <a:p>
            <a:pPr lvl="1" algn="just"/>
            <a:r>
              <a:rPr lang="fr-FR" sz="2800" dirty="0" smtClean="0"/>
              <a:t>S’assurer d’une bonne qualité </a:t>
            </a:r>
            <a:r>
              <a:rPr lang="fr-FR" sz="2800" dirty="0"/>
              <a:t>nutritionnelle </a:t>
            </a:r>
            <a:r>
              <a:rPr lang="fr-FR" sz="2800" dirty="0" smtClean="0"/>
              <a:t>(</a:t>
            </a:r>
            <a:r>
              <a:rPr lang="fr-FR" sz="2800" dirty="0" err="1"/>
              <a:t>Lairon</a:t>
            </a:r>
            <a:r>
              <a:rPr lang="fr-FR" sz="2800" dirty="0"/>
              <a:t> </a:t>
            </a:r>
            <a:r>
              <a:rPr lang="fr-FR" sz="2800" dirty="0" smtClean="0"/>
              <a:t>, 2011 </a:t>
            </a:r>
            <a:r>
              <a:rPr lang="fr-FR" sz="2800" dirty="0"/>
              <a:t>et </a:t>
            </a:r>
            <a:r>
              <a:rPr lang="fr-FR" sz="2800" dirty="0" smtClean="0"/>
              <a:t>Worthington, 2004)</a:t>
            </a:r>
            <a:r>
              <a:rPr lang="fr-FR" sz="2800" dirty="0"/>
              <a:t> </a:t>
            </a:r>
            <a:r>
              <a:rPr lang="fr-FR" sz="2800" dirty="0" smtClean="0"/>
              <a:t>: les aliments </a:t>
            </a:r>
            <a:r>
              <a:rPr lang="fr-FR" sz="2800" dirty="0"/>
              <a:t>AB </a:t>
            </a:r>
            <a:r>
              <a:rPr lang="fr-FR" sz="2800" dirty="0" smtClean="0"/>
              <a:t>contiennent </a:t>
            </a:r>
            <a:r>
              <a:rPr lang="fr-FR" sz="2800" dirty="0"/>
              <a:t>plus d’antioxydants, de vitamine C et de nutriments secs (fer, manganèse, </a:t>
            </a:r>
            <a:r>
              <a:rPr lang="fr-FR" sz="2800" dirty="0" smtClean="0"/>
              <a:t>phosphore).</a:t>
            </a:r>
            <a:endParaRPr lang="fr-FR" sz="2800" dirty="0"/>
          </a:p>
          <a:p>
            <a:pPr lvl="1" algn="just"/>
            <a:r>
              <a:rPr lang="fr-FR" sz="2800" dirty="0" smtClean="0"/>
              <a:t>Respecter l’environnement (</a:t>
            </a:r>
            <a:r>
              <a:rPr lang="fr-FR" sz="2800" dirty="0" err="1" smtClean="0"/>
              <a:t>Tuomisto</a:t>
            </a:r>
            <a:r>
              <a:rPr lang="fr-FR" sz="2800" dirty="0" smtClean="0"/>
              <a:t> </a:t>
            </a:r>
            <a:r>
              <a:rPr lang="fr-FR" sz="2800" i="1" dirty="0"/>
              <a:t>et al.</a:t>
            </a:r>
            <a:r>
              <a:rPr lang="fr-FR" sz="2800" dirty="0"/>
              <a:t> (2012) </a:t>
            </a:r>
            <a:r>
              <a:rPr lang="fr-FR" sz="2800" dirty="0" smtClean="0"/>
              <a:t>: l’AB préserve </a:t>
            </a:r>
            <a:r>
              <a:rPr lang="fr-FR" sz="2800" dirty="0"/>
              <a:t>la qualité des sols, </a:t>
            </a:r>
            <a:r>
              <a:rPr lang="fr-FR" sz="2800" dirty="0" smtClean="0"/>
              <a:t>la </a:t>
            </a:r>
            <a:r>
              <a:rPr lang="fr-FR" sz="2800" dirty="0"/>
              <a:t>biodiversité ainsi </a:t>
            </a:r>
            <a:r>
              <a:rPr lang="fr-FR" sz="2800" dirty="0" smtClean="0"/>
              <a:t>qu’un faible taux en nitrates.</a:t>
            </a:r>
            <a:endParaRPr lang="fr-FR" sz="2800"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4</a:t>
            </a:fld>
            <a:endParaRPr lang="fr-FR">
              <a:solidFill>
                <a:schemeClr val="tx1"/>
              </a:solidFill>
              <a:latin typeface="Arial" pitchFamily="34" charset="0"/>
            </a:endParaRPr>
          </a:p>
        </p:txBody>
      </p:sp>
    </p:spTree>
    <p:extLst>
      <p:ext uri="{BB962C8B-B14F-4D97-AF65-F5344CB8AC3E}">
        <p14:creationId xmlns:p14="http://schemas.microsoft.com/office/powerpoint/2010/main" val="2662011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comportement du consommateur :</a:t>
            </a:r>
            <a:br>
              <a:rPr lang="fr-FR" dirty="0" smtClean="0"/>
            </a:br>
            <a:r>
              <a:rPr lang="fr-FR" dirty="0" smtClean="0"/>
              <a:t>les études économétriques</a:t>
            </a:r>
            <a:endParaRPr lang="fr-FR" dirty="0"/>
          </a:p>
        </p:txBody>
      </p:sp>
      <p:sp>
        <p:nvSpPr>
          <p:cNvPr id="3" name="Espace réservé du contenu 2"/>
          <p:cNvSpPr>
            <a:spLocks noGrp="1"/>
          </p:cNvSpPr>
          <p:nvPr>
            <p:ph idx="1"/>
          </p:nvPr>
        </p:nvSpPr>
        <p:spPr>
          <a:xfrm>
            <a:off x="1066800" y="1765201"/>
            <a:ext cx="9144000" cy="5016599"/>
          </a:xfrm>
        </p:spPr>
        <p:txBody>
          <a:bodyPr/>
          <a:lstStyle/>
          <a:p>
            <a:pPr marL="360000" algn="just">
              <a:spcBef>
                <a:spcPts val="1800"/>
              </a:spcBef>
            </a:pPr>
            <a:r>
              <a:rPr lang="fr-FR" dirty="0" smtClean="0"/>
              <a:t>Des études basées </a:t>
            </a:r>
            <a:r>
              <a:rPr lang="fr-FR" dirty="0"/>
              <a:t>sur des d’achats effectifs </a:t>
            </a:r>
            <a:r>
              <a:rPr lang="fr-FR" dirty="0" smtClean="0"/>
              <a:t>et </a:t>
            </a:r>
            <a:r>
              <a:rPr lang="fr-FR" dirty="0"/>
              <a:t>sur un questionnaire déclaratif </a:t>
            </a:r>
            <a:r>
              <a:rPr lang="fr-FR" dirty="0" smtClean="0"/>
              <a:t>d’intentions :</a:t>
            </a:r>
          </a:p>
          <a:p>
            <a:pPr marL="1037862" lvl="1" algn="just">
              <a:spcBef>
                <a:spcPts val="1800"/>
              </a:spcBef>
            </a:pPr>
            <a:r>
              <a:rPr lang="fr-FR" dirty="0" err="1" smtClean="0"/>
              <a:t>Wier</a:t>
            </a:r>
            <a:r>
              <a:rPr lang="fr-FR" dirty="0" smtClean="0"/>
              <a:t> </a:t>
            </a:r>
            <a:r>
              <a:rPr lang="fr-FR" i="1" dirty="0"/>
              <a:t>et al.</a:t>
            </a:r>
            <a:r>
              <a:rPr lang="fr-FR" dirty="0"/>
              <a:t> (2005) étudient les déterminants de la demande de produits biologiques en Grande-Bretagne et au </a:t>
            </a:r>
            <a:r>
              <a:rPr lang="fr-FR" dirty="0" smtClean="0"/>
              <a:t>Danemark</a:t>
            </a:r>
            <a:r>
              <a:rPr lang="fr-FR" dirty="0" smtClean="0">
                <a:sym typeface="Wingdings" pitchFamily="2" charset="2"/>
              </a:rPr>
              <a:t></a:t>
            </a:r>
            <a:r>
              <a:rPr lang="fr-FR" dirty="0" smtClean="0"/>
              <a:t> les </a:t>
            </a:r>
            <a:r>
              <a:rPr lang="fr-FR" dirty="0"/>
              <a:t>achats de produits Bio sont </a:t>
            </a:r>
            <a:r>
              <a:rPr lang="fr-FR" dirty="0" smtClean="0"/>
              <a:t>principalement </a:t>
            </a:r>
            <a:r>
              <a:rPr lang="fr-FR" dirty="0"/>
              <a:t>motivés par les caractéristiques privées </a:t>
            </a:r>
            <a:r>
              <a:rPr lang="fr-FR" dirty="0" smtClean="0"/>
              <a:t>du </a:t>
            </a:r>
            <a:r>
              <a:rPr lang="fr-FR" dirty="0"/>
              <a:t>bien </a:t>
            </a:r>
            <a:r>
              <a:rPr lang="fr-FR" dirty="0" smtClean="0"/>
              <a:t>(le </a:t>
            </a:r>
            <a:r>
              <a:rPr lang="fr-FR" dirty="0"/>
              <a:t>goût, la qualité et la </a:t>
            </a:r>
            <a:r>
              <a:rPr lang="fr-FR" dirty="0" smtClean="0"/>
              <a:t>santé) et non par les attributs «bien public» (environnement, bien être animal, offre locale) ;</a:t>
            </a:r>
          </a:p>
          <a:p>
            <a:pPr marL="1037862" lvl="1" algn="just">
              <a:spcBef>
                <a:spcPts val="1800"/>
              </a:spcBef>
            </a:pPr>
            <a:r>
              <a:rPr lang="fr-FR" dirty="0" smtClean="0"/>
              <a:t>Griffith </a:t>
            </a:r>
            <a:r>
              <a:rPr lang="fr-FR" dirty="0"/>
              <a:t>et </a:t>
            </a:r>
            <a:r>
              <a:rPr lang="fr-FR" dirty="0" err="1"/>
              <a:t>Nesheim</a:t>
            </a:r>
            <a:r>
              <a:rPr lang="fr-FR" dirty="0"/>
              <a:t> (</a:t>
            </a:r>
            <a:r>
              <a:rPr lang="fr-FR" dirty="0" smtClean="0"/>
              <a:t>2010) montrent que l’aspect </a:t>
            </a:r>
            <a:r>
              <a:rPr lang="fr-FR" dirty="0"/>
              <a:t>qualité est le facteur le plus important, suivi par le critère santé. Le respect de l’environnement est </a:t>
            </a:r>
            <a:r>
              <a:rPr lang="fr-FR" dirty="0" smtClean="0"/>
              <a:t> </a:t>
            </a:r>
            <a:r>
              <a:rPr lang="fr-FR" dirty="0"/>
              <a:t>une motivation peu importante</a:t>
            </a:r>
            <a:r>
              <a:rPr lang="fr-FR" dirty="0" smtClean="0"/>
              <a:t>.</a:t>
            </a:r>
            <a:endParaRPr lang="fr-FR"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5</a:t>
            </a:fld>
            <a:endParaRPr lang="fr-FR">
              <a:solidFill>
                <a:schemeClr val="tx1"/>
              </a:solidFill>
              <a:latin typeface="Arial" pitchFamily="34" charset="0"/>
            </a:endParaRPr>
          </a:p>
        </p:txBody>
      </p:sp>
    </p:spTree>
    <p:extLst>
      <p:ext uri="{BB962C8B-B14F-4D97-AF65-F5344CB8AC3E}">
        <p14:creationId xmlns:p14="http://schemas.microsoft.com/office/powerpoint/2010/main" val="3686085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comportement du consommateur</a:t>
            </a:r>
            <a:r>
              <a:rPr lang="fr-FR" dirty="0" smtClean="0"/>
              <a:t>:</a:t>
            </a:r>
            <a:br>
              <a:rPr lang="fr-FR" dirty="0" smtClean="0"/>
            </a:br>
            <a:r>
              <a:rPr lang="fr-FR" dirty="0" smtClean="0"/>
              <a:t>les enquêtes d’opinion et leur limite</a:t>
            </a:r>
            <a:endParaRPr lang="fr-FR" dirty="0"/>
          </a:p>
        </p:txBody>
      </p:sp>
      <p:sp>
        <p:nvSpPr>
          <p:cNvPr id="3" name="Espace réservé du contenu 2"/>
          <p:cNvSpPr>
            <a:spLocks noGrp="1"/>
          </p:cNvSpPr>
          <p:nvPr>
            <p:ph idx="1"/>
          </p:nvPr>
        </p:nvSpPr>
        <p:spPr>
          <a:xfrm>
            <a:off x="663799" y="1837209"/>
            <a:ext cx="9547001" cy="4944591"/>
          </a:xfrm>
        </p:spPr>
        <p:txBody>
          <a:bodyPr/>
          <a:lstStyle/>
          <a:p>
            <a:pPr algn="just"/>
            <a:r>
              <a:rPr lang="fr-FR" sz="2400" dirty="0" smtClean="0"/>
              <a:t>Une conclusion inverse des études économétriques :</a:t>
            </a:r>
          </a:p>
          <a:p>
            <a:pPr lvl="1" algn="just"/>
            <a:r>
              <a:rPr lang="fr-FR" sz="2000" dirty="0" smtClean="0"/>
              <a:t>Les résultats </a:t>
            </a:r>
            <a:r>
              <a:rPr lang="fr-FR" sz="2000" dirty="0"/>
              <a:t>obtenus par Durham (2007) et l’Agence BIO (2010) à partir </a:t>
            </a:r>
            <a:r>
              <a:rPr lang="fr-FR" sz="2000" u="sng" dirty="0"/>
              <a:t>uniquement</a:t>
            </a:r>
            <a:r>
              <a:rPr lang="fr-FR" sz="2000" dirty="0"/>
              <a:t> d’enquêtes </a:t>
            </a:r>
            <a:r>
              <a:rPr lang="fr-FR" sz="2000" dirty="0" smtClean="0"/>
              <a:t>d’opinion : le </a:t>
            </a:r>
            <a:r>
              <a:rPr lang="fr-FR" sz="2000" dirty="0"/>
              <a:t>critère environnemental </a:t>
            </a:r>
            <a:r>
              <a:rPr lang="fr-FR" sz="2000" dirty="0" smtClean="0"/>
              <a:t>est </a:t>
            </a:r>
            <a:r>
              <a:rPr lang="fr-FR" sz="2000" dirty="0"/>
              <a:t>la première raison d’achat des consommateurs, suivi de près par le critère </a:t>
            </a:r>
            <a:r>
              <a:rPr lang="fr-FR" sz="2000" dirty="0" smtClean="0"/>
              <a:t>santé ;</a:t>
            </a:r>
          </a:p>
          <a:p>
            <a:pPr lvl="1" algn="just"/>
            <a:r>
              <a:rPr lang="fr-FR" sz="2000" dirty="0"/>
              <a:t>Les résultats ne sont pas </a:t>
            </a:r>
            <a:r>
              <a:rPr lang="fr-FR" sz="2000" dirty="0" smtClean="0"/>
              <a:t>unanimes : il existe un biais des déclarations d’intentions (outre la dépense) dû au renforcement </a:t>
            </a:r>
            <a:r>
              <a:rPr lang="fr-FR" sz="2000" dirty="0"/>
              <a:t>de l’estime personnelle du consommateur déclarant acheter des produits AB pour protéger </a:t>
            </a:r>
            <a:r>
              <a:rPr lang="fr-FR" sz="2000" dirty="0" smtClean="0"/>
              <a:t>l’environnement.</a:t>
            </a:r>
          </a:p>
          <a:p>
            <a:pPr lvl="1" algn="just"/>
            <a:r>
              <a:rPr lang="fr-FR" sz="2000" dirty="0"/>
              <a:t>Les études économétriques portent exclusivement sur l’analyse de la demande en produits biologiques et les motivations sur des enquêtes déclaratives</a:t>
            </a:r>
            <a:r>
              <a:rPr lang="fr-FR" sz="2000" dirty="0" smtClean="0"/>
              <a:t>.</a:t>
            </a:r>
            <a:endParaRPr lang="fr-FR" sz="2000"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6</a:t>
            </a:fld>
            <a:endParaRPr lang="fr-FR">
              <a:solidFill>
                <a:schemeClr val="tx1"/>
              </a:solidFill>
              <a:latin typeface="Arial" pitchFamily="34" charset="0"/>
            </a:endParaRPr>
          </a:p>
        </p:txBody>
      </p:sp>
    </p:spTree>
    <p:extLst>
      <p:ext uri="{BB962C8B-B14F-4D97-AF65-F5344CB8AC3E}">
        <p14:creationId xmlns:p14="http://schemas.microsoft.com/office/powerpoint/2010/main" val="59298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Notre étude</a:t>
            </a:r>
            <a:endParaRPr lang="fr-FR" dirty="0"/>
          </a:p>
        </p:txBody>
      </p:sp>
      <p:sp>
        <p:nvSpPr>
          <p:cNvPr id="3" name="Espace réservé du contenu 2"/>
          <p:cNvSpPr>
            <a:spLocks noGrp="1"/>
          </p:cNvSpPr>
          <p:nvPr>
            <p:ph idx="1"/>
          </p:nvPr>
        </p:nvSpPr>
        <p:spPr>
          <a:xfrm>
            <a:off x="1066800" y="1837209"/>
            <a:ext cx="9144000" cy="5112568"/>
          </a:xfrm>
        </p:spPr>
        <p:txBody>
          <a:bodyPr/>
          <a:lstStyle/>
          <a:p>
            <a:pPr algn="just"/>
            <a:r>
              <a:rPr lang="fr-FR" sz="2400" dirty="0" smtClean="0"/>
              <a:t>Analyser les </a:t>
            </a:r>
            <a:r>
              <a:rPr lang="fr-FR" sz="2400" dirty="0"/>
              <a:t>motivations </a:t>
            </a:r>
            <a:r>
              <a:rPr lang="fr-FR" sz="2400" dirty="0" smtClean="0"/>
              <a:t>d’achat AB uniquement à </a:t>
            </a:r>
            <a:r>
              <a:rPr lang="fr-FR" sz="2400" dirty="0"/>
              <a:t>partir des </a:t>
            </a:r>
            <a:r>
              <a:rPr lang="fr-FR" sz="2400" b="1" dirty="0"/>
              <a:t>comportements effectifs </a:t>
            </a:r>
            <a:r>
              <a:rPr lang="fr-FR" sz="2400" dirty="0"/>
              <a:t>des </a:t>
            </a:r>
            <a:r>
              <a:rPr lang="fr-FR" sz="2400" dirty="0" smtClean="0"/>
              <a:t>ménages.</a:t>
            </a:r>
          </a:p>
          <a:p>
            <a:pPr algn="just"/>
            <a:r>
              <a:rPr lang="fr-FR" sz="2400" dirty="0" smtClean="0"/>
              <a:t>Mettre à jour les variables </a:t>
            </a:r>
            <a:r>
              <a:rPr lang="fr-FR" sz="2400" dirty="0" err="1" smtClean="0"/>
              <a:t>socio-démographiques</a:t>
            </a:r>
            <a:r>
              <a:rPr lang="fr-FR" sz="2400" dirty="0" smtClean="0"/>
              <a:t> susceptibles d’affecter les motivations d’achat du bio.</a:t>
            </a:r>
          </a:p>
          <a:p>
            <a:pPr algn="just"/>
            <a:r>
              <a:rPr lang="fr-FR" sz="2400" dirty="0" smtClean="0"/>
              <a:t>Nous </a:t>
            </a:r>
            <a:r>
              <a:rPr lang="fr-FR" sz="2400" dirty="0"/>
              <a:t>étudions les motivations d’achat de produits AB </a:t>
            </a:r>
            <a:r>
              <a:rPr lang="fr-FR" sz="2400" dirty="0" smtClean="0"/>
              <a:t>sur :</a:t>
            </a:r>
          </a:p>
          <a:p>
            <a:pPr lvl="1" algn="just"/>
            <a:r>
              <a:rPr lang="fr-FR" sz="2000" dirty="0" smtClean="0"/>
              <a:t>Un </a:t>
            </a:r>
            <a:r>
              <a:rPr lang="fr-FR" sz="2000" dirty="0"/>
              <a:t>panel de consommateurs français </a:t>
            </a:r>
            <a:r>
              <a:rPr lang="fr-FR" sz="2000" dirty="0" smtClean="0"/>
              <a:t>(29 000) à </a:t>
            </a:r>
            <a:r>
              <a:rPr lang="fr-FR" sz="2000" dirty="0"/>
              <a:t>partir de l’analyse de </a:t>
            </a:r>
            <a:r>
              <a:rPr lang="fr-FR" sz="2000" dirty="0" smtClean="0"/>
              <a:t>leurs paniers </a:t>
            </a:r>
            <a:r>
              <a:rPr lang="fr-FR" sz="2000" dirty="0"/>
              <a:t>de consommation. Il s’agit de caractériser les différentes combinaisons de produits présents dans les paniers achetés par les consommateurs, et notamment l’achat de produits AB</a:t>
            </a:r>
            <a:r>
              <a:rPr lang="fr-FR" sz="2000" dirty="0" smtClean="0"/>
              <a:t>.</a:t>
            </a:r>
          </a:p>
          <a:p>
            <a:pPr lvl="1" algn="just"/>
            <a:r>
              <a:rPr lang="fr-FR" sz="2000" dirty="0" smtClean="0"/>
              <a:t>4 produits de consommation courante retenus: œufs, café, margarine, jambon blanc.</a:t>
            </a:r>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7</a:t>
            </a:fld>
            <a:endParaRPr lang="fr-FR">
              <a:solidFill>
                <a:schemeClr val="tx1"/>
              </a:solidFill>
              <a:latin typeface="Arial" pitchFamily="34" charset="0"/>
            </a:endParaRPr>
          </a:p>
        </p:txBody>
      </p:sp>
    </p:spTree>
    <p:extLst>
      <p:ext uri="{BB962C8B-B14F-4D97-AF65-F5344CB8AC3E}">
        <p14:creationId xmlns:p14="http://schemas.microsoft.com/office/powerpoint/2010/main" val="2276887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données utilisées</a:t>
            </a:r>
            <a:endParaRPr lang="fr-FR" dirty="0"/>
          </a:p>
        </p:txBody>
      </p:sp>
      <p:sp>
        <p:nvSpPr>
          <p:cNvPr id="3" name="Espace réservé du contenu 2"/>
          <p:cNvSpPr>
            <a:spLocks noGrp="1"/>
          </p:cNvSpPr>
          <p:nvPr>
            <p:ph idx="1"/>
          </p:nvPr>
        </p:nvSpPr>
        <p:spPr>
          <a:xfrm>
            <a:off x="447775" y="1693193"/>
            <a:ext cx="9865096" cy="5472608"/>
          </a:xfrm>
        </p:spPr>
        <p:txBody>
          <a:bodyPr/>
          <a:lstStyle/>
          <a:p>
            <a:pPr>
              <a:spcBef>
                <a:spcPts val="0"/>
              </a:spcBef>
            </a:pPr>
            <a:r>
              <a:rPr lang="fr-FR" sz="3200" dirty="0" smtClean="0"/>
              <a:t>Panel </a:t>
            </a:r>
            <a:r>
              <a:rPr lang="fr-FR" sz="3200" dirty="0"/>
              <a:t>« TNS </a:t>
            </a:r>
            <a:r>
              <a:rPr lang="fr-FR" sz="3200" dirty="0" err="1"/>
              <a:t>Worldpanel</a:t>
            </a:r>
            <a:r>
              <a:rPr lang="fr-FR" sz="3200" dirty="0"/>
              <a:t> » de </a:t>
            </a:r>
            <a:r>
              <a:rPr lang="fr-FR" sz="3200" dirty="0" err="1"/>
              <a:t>Kantar</a:t>
            </a:r>
            <a:r>
              <a:rPr lang="fr-FR" sz="3200" dirty="0"/>
              <a:t> pour l’année </a:t>
            </a:r>
            <a:r>
              <a:rPr lang="fr-FR" sz="3200" dirty="0" smtClean="0"/>
              <a:t>2009, 22 </a:t>
            </a:r>
            <a:r>
              <a:rPr lang="fr-FR" sz="3200" dirty="0"/>
              <a:t>539 ménages représentatifs de la population </a:t>
            </a:r>
            <a:r>
              <a:rPr lang="fr-FR" sz="3200" dirty="0" smtClean="0"/>
              <a:t>française.</a:t>
            </a:r>
          </a:p>
          <a:p>
            <a:pPr marL="0" indent="0">
              <a:spcBef>
                <a:spcPts val="0"/>
              </a:spcBef>
              <a:buNone/>
            </a:pPr>
            <a:endParaRPr lang="fr-FR" sz="1050" dirty="0" smtClean="0"/>
          </a:p>
          <a:p>
            <a:pPr>
              <a:spcBef>
                <a:spcPts val="0"/>
              </a:spcBef>
            </a:pPr>
            <a:r>
              <a:rPr lang="fr-FR" sz="3200" dirty="0" smtClean="0"/>
              <a:t>4 produits </a:t>
            </a:r>
            <a:r>
              <a:rPr lang="fr-FR" sz="3200" dirty="0"/>
              <a:t>de consommation courante </a:t>
            </a:r>
            <a:r>
              <a:rPr lang="fr-FR" sz="3200" dirty="0" smtClean="0"/>
              <a:t>pour </a:t>
            </a:r>
            <a:r>
              <a:rPr lang="fr-FR" sz="3200" dirty="0"/>
              <a:t>étudier l’arbitrage </a:t>
            </a:r>
            <a:r>
              <a:rPr lang="fr-FR" sz="3200" dirty="0" smtClean="0"/>
              <a:t>version </a:t>
            </a:r>
            <a:r>
              <a:rPr lang="fr-FR" sz="3200" dirty="0"/>
              <a:t>conventionnelle </a:t>
            </a:r>
            <a:r>
              <a:rPr lang="fr-FR" sz="3200" dirty="0" smtClean="0"/>
              <a:t>/ version </a:t>
            </a:r>
            <a:r>
              <a:rPr lang="fr-FR" sz="3200" dirty="0"/>
              <a:t>« labellisée </a:t>
            </a:r>
            <a:r>
              <a:rPr lang="fr-FR" sz="3200" dirty="0" smtClean="0"/>
              <a:t>» :</a:t>
            </a:r>
          </a:p>
          <a:p>
            <a:pPr lvl="1">
              <a:spcBef>
                <a:spcPts val="0"/>
              </a:spcBef>
            </a:pPr>
            <a:r>
              <a:rPr lang="fr-FR" sz="2400" dirty="0" smtClean="0"/>
              <a:t>Les </a:t>
            </a:r>
            <a:r>
              <a:rPr lang="fr-FR" sz="2800" dirty="0" smtClean="0"/>
              <a:t>œufs </a:t>
            </a:r>
            <a:r>
              <a:rPr lang="fr-FR" sz="2800" dirty="0"/>
              <a:t>(label Agriculture Biologique </a:t>
            </a:r>
            <a:r>
              <a:rPr lang="fr-FR" sz="2800" dirty="0" smtClean="0"/>
              <a:t>et </a:t>
            </a:r>
            <a:r>
              <a:rPr lang="fr-FR" sz="2800" dirty="0"/>
              <a:t>conventionnel</a:t>
            </a:r>
            <a:r>
              <a:rPr lang="fr-FR" sz="2800" dirty="0" smtClean="0"/>
              <a:t>) ; </a:t>
            </a:r>
          </a:p>
          <a:p>
            <a:pPr lvl="1">
              <a:spcBef>
                <a:spcPts val="0"/>
              </a:spcBef>
            </a:pPr>
            <a:r>
              <a:rPr lang="fr-FR" sz="2800" dirty="0" smtClean="0"/>
              <a:t>Le </a:t>
            </a:r>
            <a:r>
              <a:rPr lang="fr-FR" sz="2800" dirty="0"/>
              <a:t>café (label Commerce Equitable </a:t>
            </a:r>
            <a:r>
              <a:rPr lang="fr-FR" sz="2800" dirty="0" smtClean="0"/>
              <a:t>et </a:t>
            </a:r>
            <a:r>
              <a:rPr lang="fr-FR" sz="2800" dirty="0"/>
              <a:t>conventionnel</a:t>
            </a:r>
            <a:r>
              <a:rPr lang="fr-FR" sz="2800" dirty="0" smtClean="0"/>
              <a:t>) ;</a:t>
            </a:r>
          </a:p>
          <a:p>
            <a:pPr lvl="1">
              <a:spcBef>
                <a:spcPts val="0"/>
              </a:spcBef>
            </a:pPr>
            <a:r>
              <a:rPr lang="fr-FR" sz="2800" dirty="0" smtClean="0"/>
              <a:t>La </a:t>
            </a:r>
            <a:r>
              <a:rPr lang="fr-FR" sz="2800" dirty="0"/>
              <a:t>margarine (enrichie en omégas 3-6 et standard) </a:t>
            </a:r>
            <a:r>
              <a:rPr lang="fr-FR" sz="2800" dirty="0" smtClean="0"/>
              <a:t>;</a:t>
            </a:r>
          </a:p>
          <a:p>
            <a:pPr lvl="1">
              <a:spcBef>
                <a:spcPts val="0"/>
              </a:spcBef>
            </a:pPr>
            <a:r>
              <a:rPr lang="fr-FR" sz="2800" dirty="0" smtClean="0"/>
              <a:t>Le jambon </a:t>
            </a:r>
            <a:r>
              <a:rPr lang="fr-FR" sz="2800" dirty="0"/>
              <a:t>blanc (qualité supérieure ou standard). </a:t>
            </a:r>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8</a:t>
            </a:fld>
            <a:endParaRPr lang="fr-FR">
              <a:solidFill>
                <a:schemeClr val="tx1"/>
              </a:solidFill>
              <a:latin typeface="Arial" pitchFamily="34" charset="0"/>
            </a:endParaRPr>
          </a:p>
        </p:txBody>
      </p:sp>
    </p:spTree>
    <p:extLst>
      <p:ext uri="{BB962C8B-B14F-4D97-AF65-F5344CB8AC3E}">
        <p14:creationId xmlns:p14="http://schemas.microsoft.com/office/powerpoint/2010/main" val="2221150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caractérisation des motivations</a:t>
            </a:r>
            <a:endParaRPr lang="fr-FR" dirty="0"/>
          </a:p>
        </p:txBody>
      </p:sp>
      <p:sp>
        <p:nvSpPr>
          <p:cNvPr id="3" name="Espace réservé du contenu 2"/>
          <p:cNvSpPr>
            <a:spLocks noGrp="1"/>
          </p:cNvSpPr>
          <p:nvPr>
            <p:ph idx="1"/>
          </p:nvPr>
        </p:nvSpPr>
        <p:spPr>
          <a:xfrm>
            <a:off x="1066800" y="1837209"/>
            <a:ext cx="9144000" cy="4944591"/>
          </a:xfrm>
        </p:spPr>
        <p:txBody>
          <a:bodyPr/>
          <a:lstStyle/>
          <a:p>
            <a:pPr algn="just"/>
            <a:r>
              <a:rPr lang="fr-FR" sz="2800" dirty="0"/>
              <a:t>La décision d’achat de produits </a:t>
            </a:r>
            <a:r>
              <a:rPr lang="fr-FR" sz="2800" dirty="0" smtClean="0"/>
              <a:t>AB </a:t>
            </a:r>
            <a:r>
              <a:rPr lang="fr-FR" sz="2800" dirty="0"/>
              <a:t>peut révéler </a:t>
            </a:r>
            <a:r>
              <a:rPr lang="fr-FR" sz="2800" dirty="0" smtClean="0"/>
              <a:t>un comportement:</a:t>
            </a:r>
          </a:p>
          <a:p>
            <a:pPr lvl="1" algn="just"/>
            <a:r>
              <a:rPr lang="fr-FR" sz="2800" b="1" dirty="0" smtClean="0"/>
              <a:t>Altruiste</a:t>
            </a:r>
            <a:r>
              <a:rPr lang="fr-FR" sz="2800" dirty="0" smtClean="0"/>
              <a:t> </a:t>
            </a:r>
            <a:r>
              <a:rPr lang="fr-FR" sz="2800" dirty="0"/>
              <a:t>(développement durable</a:t>
            </a:r>
            <a:r>
              <a:rPr lang="fr-FR" sz="2800" dirty="0" smtClean="0"/>
              <a:t>) : la </a:t>
            </a:r>
            <a:r>
              <a:rPr lang="fr-FR" sz="2800" dirty="0"/>
              <a:t>présence de biens avec le label « Commerce Équitable » </a:t>
            </a:r>
            <a:r>
              <a:rPr lang="fr-FR" sz="2800" dirty="0" smtClean="0"/>
              <a:t>permet </a:t>
            </a:r>
            <a:r>
              <a:rPr lang="fr-FR" sz="2800" dirty="0"/>
              <a:t>de qualifier </a:t>
            </a:r>
            <a:r>
              <a:rPr lang="fr-FR" sz="2800" dirty="0" smtClean="0"/>
              <a:t>une telle  motivation ;</a:t>
            </a:r>
          </a:p>
          <a:p>
            <a:pPr lvl="1" algn="just"/>
            <a:r>
              <a:rPr lang="fr-FR" sz="2800" b="1" dirty="0" smtClean="0"/>
              <a:t>Égoïste</a:t>
            </a:r>
            <a:r>
              <a:rPr lang="fr-FR" sz="2800" dirty="0" smtClean="0"/>
              <a:t> </a:t>
            </a:r>
            <a:r>
              <a:rPr lang="fr-FR" sz="2800" dirty="0"/>
              <a:t>(santé, qualité</a:t>
            </a:r>
            <a:r>
              <a:rPr lang="fr-FR" sz="2800" dirty="0" smtClean="0"/>
              <a:t>) : la présence dans </a:t>
            </a:r>
            <a:r>
              <a:rPr lang="fr-FR" sz="2800" dirty="0"/>
              <a:t>le panier de biens ayant une allégation santé ou un signe de qualité supérieure </a:t>
            </a:r>
            <a:r>
              <a:rPr lang="fr-FR" sz="2800" dirty="0" smtClean="0"/>
              <a:t>dénote un tel comportement.</a:t>
            </a:r>
            <a:endParaRPr lang="fr-FR" sz="2800" dirty="0"/>
          </a:p>
        </p:txBody>
      </p:sp>
      <p:sp>
        <p:nvSpPr>
          <p:cNvPr id="4" name="Espace réservé du numéro de diapositive 3"/>
          <p:cNvSpPr>
            <a:spLocks noGrp="1"/>
          </p:cNvSpPr>
          <p:nvPr>
            <p:ph type="sldNum" sz="quarter" idx="10"/>
          </p:nvPr>
        </p:nvSpPr>
        <p:spPr/>
        <p:txBody>
          <a:bodyPr/>
          <a:lstStyle/>
          <a:p>
            <a:pPr>
              <a:defRPr/>
            </a:pPr>
            <a:fld id="{AE336B69-71C6-4BDA-BE5C-D8AFF7442448}" type="slidenum">
              <a:rPr lang="fr-FR" smtClean="0"/>
              <a:pPr>
                <a:defRPr/>
              </a:pPr>
              <a:t>9</a:t>
            </a:fld>
            <a:endParaRPr lang="fr-FR">
              <a:solidFill>
                <a:schemeClr val="tx1"/>
              </a:solidFill>
              <a:latin typeface="Arial" pitchFamily="34" charset="0"/>
            </a:endParaRPr>
          </a:p>
        </p:txBody>
      </p:sp>
    </p:spTree>
    <p:extLst>
      <p:ext uri="{BB962C8B-B14F-4D97-AF65-F5344CB8AC3E}">
        <p14:creationId xmlns:p14="http://schemas.microsoft.com/office/powerpoint/2010/main" val="1284035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Bande verticale">
  <a:themeElements>
    <a:clrScheme name="">
      <a:dk1>
        <a:srgbClr val="000000"/>
      </a:dk1>
      <a:lt1>
        <a:srgbClr val="FFFFFF"/>
      </a:lt1>
      <a:dk2>
        <a:srgbClr val="006288"/>
      </a:dk2>
      <a:lt2>
        <a:srgbClr val="C7CAC9"/>
      </a:lt2>
      <a:accent1>
        <a:srgbClr val="5B5D5C"/>
      </a:accent1>
      <a:accent2>
        <a:srgbClr val="484949"/>
      </a:accent2>
      <a:accent3>
        <a:srgbClr val="FFFFFF"/>
      </a:accent3>
      <a:accent4>
        <a:srgbClr val="000000"/>
      </a:accent4>
      <a:accent5>
        <a:srgbClr val="B5B6B5"/>
      </a:accent5>
      <a:accent6>
        <a:srgbClr val="404141"/>
      </a:accent6>
      <a:hlink>
        <a:srgbClr val="99CCFF"/>
      </a:hlink>
      <a:folHlink>
        <a:srgbClr val="E1E1B7"/>
      </a:folHlink>
    </a:clrScheme>
    <a:fontScheme name="Bande verticale">
      <a:majorFont>
        <a:latin typeface="Myriad-Medium"/>
        <a:ea typeface=""/>
        <a:cs typeface=""/>
      </a:majorFont>
      <a:minorFont>
        <a:latin typeface="Myriad-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ande vertical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Bande vertical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Bande vertical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ande vertical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Bande vertical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Bande vertical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
      <a:clrScheme name="Bande verticale 7">
        <a:dk1>
          <a:srgbClr val="000000"/>
        </a:dk1>
        <a:lt1>
          <a:srgbClr val="FFFFFF"/>
        </a:lt1>
        <a:dk2>
          <a:srgbClr val="006288"/>
        </a:dk2>
        <a:lt2>
          <a:srgbClr val="C7CAC9"/>
        </a:lt2>
        <a:accent1>
          <a:srgbClr val="7E8180"/>
        </a:accent1>
        <a:accent2>
          <a:srgbClr val="5E6160"/>
        </a:accent2>
        <a:accent3>
          <a:srgbClr val="FFFFFF"/>
        </a:accent3>
        <a:accent4>
          <a:srgbClr val="000000"/>
        </a:accent4>
        <a:accent5>
          <a:srgbClr val="C0C1C0"/>
        </a:accent5>
        <a:accent6>
          <a:srgbClr val="545756"/>
        </a:accent6>
        <a:hlink>
          <a:srgbClr val="99CCFF"/>
        </a:hlink>
        <a:folHlink>
          <a:srgbClr val="E1E1B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2004:Modèles:Présentations:Conceptions:Bande verticale</Template>
  <TotalTime>13036</TotalTime>
  <Words>2741</Words>
  <Application>Microsoft Office PowerPoint</Application>
  <PresentationFormat>Personnalisé</PresentationFormat>
  <Paragraphs>627</Paragraphs>
  <Slides>19</Slides>
  <Notes>4</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Bande verticale</vt:lpstr>
      <vt:lpstr>Fabian Bergès Sylvette Monier-Dilhan </vt:lpstr>
      <vt:lpstr>La bio dans le monde et en France pour l’année 2010</vt:lpstr>
      <vt:lpstr>L’agriculture biologique et le développement durable</vt:lpstr>
      <vt:lpstr>Les motivations de l’achat de produits bio</vt:lpstr>
      <vt:lpstr>Le comportement du consommateur : les études économétriques</vt:lpstr>
      <vt:lpstr>Le comportement du consommateur: les enquêtes d’opinion et leur limite</vt:lpstr>
      <vt:lpstr>Notre étude</vt:lpstr>
      <vt:lpstr>Les données utilisées</vt:lpstr>
      <vt:lpstr>La caractérisation des motivations</vt:lpstr>
      <vt:lpstr>Statistiques descriptives  des biens (2009)</vt:lpstr>
      <vt:lpstr>Le modèle</vt:lpstr>
      <vt:lpstr>Le modèle d’achat de paniers</vt:lpstr>
      <vt:lpstr>Résultats : Modèle de base</vt:lpstr>
      <vt:lpstr>Résultats : Modèle de base</vt:lpstr>
      <vt:lpstr>Résultats de l’estimation (1)</vt:lpstr>
      <vt:lpstr>Le modèle avec les variables socio-démographiques</vt:lpstr>
      <vt:lpstr>Résultats avec les variables socio-démographiques</vt:lpstr>
      <vt:lpstr>Résultats de l’estimation (2)</vt:lpstr>
      <vt:lpstr>Conclusions</vt:lpstr>
    </vt:vector>
  </TitlesOfParts>
  <Company>Marie KONIRSCH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Marie KONIRSCH</dc:creator>
  <cp:lastModifiedBy>Fabian Bergès</cp:lastModifiedBy>
  <cp:revision>632</cp:revision>
  <cp:lastPrinted>2012-10-31T12:58:43Z</cp:lastPrinted>
  <dcterms:created xsi:type="dcterms:W3CDTF">2007-07-05T18:05:37Z</dcterms:created>
  <dcterms:modified xsi:type="dcterms:W3CDTF">2013-05-06T13:28:10Z</dcterms:modified>
</cp:coreProperties>
</file>