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258" r:id="rId2"/>
    <p:sldId id="265" r:id="rId3"/>
    <p:sldId id="264" r:id="rId4"/>
    <p:sldId id="266" r:id="rId5"/>
    <p:sldId id="260" r:id="rId6"/>
    <p:sldId id="261" r:id="rId7"/>
    <p:sldId id="262" r:id="rId8"/>
    <p:sldId id="263" r:id="rId9"/>
    <p:sldId id="267" r:id="rId10"/>
    <p:sldId id="268" r:id="rId11"/>
    <p:sldId id="279" r:id="rId12"/>
    <p:sldId id="271" r:id="rId13"/>
    <p:sldId id="272" r:id="rId14"/>
    <p:sldId id="273" r:id="rId15"/>
    <p:sldId id="275" r:id="rId16"/>
    <p:sldId id="274" r:id="rId17"/>
    <p:sldId id="276" r:id="rId18"/>
    <p:sldId id="280" r:id="rId19"/>
    <p:sldId id="277" r:id="rId20"/>
    <p:sldId id="281" r:id="rId21"/>
    <p:sldId id="278" r:id="rId22"/>
    <p:sldId id="282" r:id="rId23"/>
  </p:sldIdLst>
  <p:sldSz cx="9144000" cy="6858000" type="screen4x3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35" autoAdjust="0"/>
  </p:normalViewPr>
  <p:slideViewPr>
    <p:cSldViewPr>
      <p:cViewPr varScale="1">
        <p:scale>
          <a:sx n="77" d="100"/>
          <a:sy n="77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D08D1-113A-4BC5-88E4-2DC94FAE0E19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FF88E-701C-49B7-BB55-59C592DC85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336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8822B-A957-49EA-832F-BA5611124A88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FC758-C2B9-498F-BD55-2C8901BD59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945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613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944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smtClean="0"/>
              <a:t>2</a:t>
            </a:r>
            <a:r>
              <a:rPr lang="fr-FR" baseline="30000" dirty="0" smtClean="0"/>
              <a:t>ème</a:t>
            </a:r>
            <a:r>
              <a:rPr lang="fr-FR" baseline="0" dirty="0" smtClean="0"/>
              <a:t> graphe : ATTENTION ici classement des pays européens en fonction de leur SAU bio en hectares.</a:t>
            </a:r>
          </a:p>
          <a:p>
            <a:r>
              <a:rPr lang="fr-FR" baseline="0" dirty="0" smtClean="0"/>
              <a:t>MAIS si on regarde le % de SAU bio / % de SAU totale de chaque pays européen, le classement est bien différent :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Autriche : 19,5 % de sa SAU en bio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Suède : 16,3 %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Estonie : 16 %</a:t>
            </a:r>
          </a:p>
          <a:p>
            <a:pPr marL="0" indent="0">
              <a:buNone/>
            </a:pPr>
            <a:r>
              <a:rPr lang="fr-FR" baseline="0" dirty="0" smtClean="0"/>
              <a:t>…</a:t>
            </a:r>
          </a:p>
          <a:p>
            <a:pPr marL="0" indent="0">
              <a:buNone/>
            </a:pPr>
            <a:r>
              <a:rPr lang="fr-FR" baseline="0" dirty="0" smtClean="0"/>
              <a:t>13. Allemagne : 6,4 %</a:t>
            </a:r>
          </a:p>
          <a:p>
            <a:pPr marL="0" indent="0">
              <a:buNone/>
            </a:pPr>
            <a:r>
              <a:rPr lang="fr-FR" baseline="0" dirty="0" smtClean="0"/>
              <a:t>18. France : 3,9 %</a:t>
            </a:r>
          </a:p>
          <a:p>
            <a:pPr marL="0" indent="0">
              <a:buNone/>
            </a:pPr>
            <a:r>
              <a:rPr lang="fr-FR" baseline="0" dirty="0" smtClean="0"/>
              <a:t>21. RU : 3,3 %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464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330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532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3012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53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 avoir une idée de la taille des standards je me suis basée</a:t>
            </a:r>
            <a:r>
              <a:rPr lang="fr-FR" baseline="0" dirty="0" smtClean="0"/>
              <a:t> sur le nb de producteurs. Concernent aussi transformateurs mais pas chiffres précis.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167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60 pays au total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790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FC758-C2B9-498F-BD55-2C8901BD5926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94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A36DEDC-1B42-4120-A9C3-8056696B82BA}" type="datetimeFigureOut">
              <a:rPr lang="fr-FR" smtClean="0"/>
              <a:t>26/01/2016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6C6E4E5-5BB9-4684-A0E5-5CA1320FC07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13" Type="http://schemas.openxmlformats.org/officeDocument/2006/relationships/image" Target="../media/image30.jpeg"/><Relationship Id="rId3" Type="http://schemas.openxmlformats.org/officeDocument/2006/relationships/image" Target="../media/image21.jpg"/><Relationship Id="rId7" Type="http://schemas.openxmlformats.org/officeDocument/2006/relationships/image" Target="../media/image25.gif"/><Relationship Id="rId12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11" Type="http://schemas.openxmlformats.org/officeDocument/2006/relationships/image" Target="../media/image10.gif"/><Relationship Id="rId5" Type="http://schemas.openxmlformats.org/officeDocument/2006/relationships/image" Target="../media/image23.jp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gif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480054" y="2449875"/>
            <a:ext cx="3816424" cy="2195754"/>
          </a:xfrm>
        </p:spPr>
        <p:txBody>
          <a:bodyPr>
            <a:noAutofit/>
          </a:bodyPr>
          <a:lstStyle/>
          <a:p>
            <a:pPr algn="ctr"/>
            <a:r>
              <a:rPr lang="fr-FR" sz="2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La différenciation au sein des produits issus de l’agriculture biologique en Europe : </a:t>
            </a:r>
            <a:r>
              <a:rPr lang="fr-FR" sz="21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cas des marques régionales françaises et des standards privés en Allemagne et au Royaume-Uni</a:t>
            </a:r>
            <a:endParaRPr lang="fr-FR" sz="2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733365" y="4832667"/>
            <a:ext cx="3309803" cy="1260629"/>
          </a:xfrm>
        </p:spPr>
        <p:txBody>
          <a:bodyPr>
            <a:normAutofit/>
          </a:bodyPr>
          <a:lstStyle/>
          <a:p>
            <a:pPr algn="ctr"/>
            <a:r>
              <a:rPr lang="fr-FR" sz="1200" dirty="0">
                <a:latin typeface="Calibri" panose="020F0502020204030204" pitchFamily="34" charset="0"/>
              </a:rPr>
              <a:t>Stage réalisé par Margot </a:t>
            </a:r>
            <a:r>
              <a:rPr lang="fr-FR" sz="1200" dirty="0" err="1" smtClean="0">
                <a:latin typeface="Calibri" panose="020F0502020204030204" pitchFamily="34" charset="0"/>
              </a:rPr>
              <a:t>Tysebaert</a:t>
            </a:r>
            <a:endParaRPr lang="fr-FR" sz="1200" dirty="0" smtClean="0">
              <a:latin typeface="Calibri" panose="020F0502020204030204" pitchFamily="34" charset="0"/>
            </a:endParaRPr>
          </a:p>
          <a:p>
            <a:pPr algn="ctr"/>
            <a:r>
              <a:rPr lang="fr-FR" sz="1200" dirty="0" smtClean="0">
                <a:latin typeface="Calibri" panose="020F0502020204030204" pitchFamily="34" charset="0"/>
              </a:rPr>
              <a:t>du </a:t>
            </a:r>
            <a:r>
              <a:rPr lang="fr-FR" sz="1200" dirty="0">
                <a:latin typeface="Calibri" panose="020F0502020204030204" pitchFamily="34" charset="0"/>
              </a:rPr>
              <a:t>07/09/2015 au 31/01/2016, </a:t>
            </a:r>
          </a:p>
          <a:p>
            <a:pPr algn="ctr"/>
            <a:r>
              <a:rPr lang="fr-FR" sz="1200" dirty="0">
                <a:latin typeface="Calibri" panose="020F0502020204030204" pitchFamily="34" charset="0"/>
              </a:rPr>
              <a:t>et encadré par Marion </a:t>
            </a:r>
            <a:r>
              <a:rPr lang="fr-FR" sz="1200" dirty="0" err="1" smtClean="0">
                <a:latin typeface="Calibri" panose="020F0502020204030204" pitchFamily="34" charset="0"/>
              </a:rPr>
              <a:t>Desquilbet</a:t>
            </a:r>
            <a:r>
              <a:rPr lang="fr-FR" sz="1200" dirty="0" smtClean="0">
                <a:latin typeface="Calibri" panose="020F0502020204030204" pitchFamily="34" charset="0"/>
              </a:rPr>
              <a:t>,</a:t>
            </a:r>
          </a:p>
          <a:p>
            <a:pPr algn="ctr"/>
            <a:r>
              <a:rPr lang="fr-FR" sz="1200" dirty="0" smtClean="0">
                <a:latin typeface="Calibri" panose="020F0502020204030204" pitchFamily="34" charset="0"/>
              </a:rPr>
              <a:t>Sylvette </a:t>
            </a:r>
            <a:r>
              <a:rPr lang="fr-FR" sz="1200" dirty="0">
                <a:latin typeface="Calibri" panose="020F0502020204030204" pitchFamily="34" charset="0"/>
              </a:rPr>
              <a:t>Monier-</a:t>
            </a:r>
            <a:r>
              <a:rPr lang="fr-FR" sz="1200" dirty="0" err="1">
                <a:latin typeface="Calibri" panose="020F0502020204030204" pitchFamily="34" charset="0"/>
              </a:rPr>
              <a:t>Dilhan</a:t>
            </a:r>
            <a:endParaRPr lang="fr-FR" sz="1200" dirty="0">
              <a:latin typeface="Calibri" panose="020F0502020204030204" pitchFamily="34" charset="0"/>
            </a:endParaRPr>
          </a:p>
          <a:p>
            <a:pPr algn="ctr"/>
            <a:r>
              <a:rPr lang="fr-FR" sz="1200" dirty="0">
                <a:latin typeface="Calibri" panose="020F0502020204030204" pitchFamily="34" charset="0"/>
              </a:rPr>
              <a:t>et Thomas </a:t>
            </a:r>
            <a:r>
              <a:rPr lang="fr-FR" sz="1200" dirty="0" err="1">
                <a:latin typeface="Calibri" panose="020F0502020204030204" pitchFamily="34" charset="0"/>
              </a:rPr>
              <a:t>Poméon</a:t>
            </a:r>
            <a:endParaRPr lang="fr-FR" sz="1200" dirty="0">
              <a:latin typeface="Calibri" panose="020F0502020204030204" pitchFamily="34" charset="0"/>
            </a:endParaRPr>
          </a:p>
          <a:p>
            <a:endParaRPr lang="fr-FR" sz="1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7791"/>
            <a:ext cx="2861477" cy="117297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6" t="25705" r="45335" b="65773"/>
          <a:stretch/>
        </p:blipFill>
        <p:spPr bwMode="auto">
          <a:xfrm>
            <a:off x="323527" y="1556792"/>
            <a:ext cx="1882661" cy="822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44187"/>
            <a:ext cx="1584176" cy="84721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804248" y="1844824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Calibri" panose="020F0502020204030204" pitchFamily="34" charset="0"/>
              </a:rPr>
              <a:t>25/01/2016</a:t>
            </a:r>
            <a:endParaRPr lang="fr-FR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76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e 25"/>
          <p:cNvGrpSpPr/>
          <p:nvPr/>
        </p:nvGrpSpPr>
        <p:grpSpPr>
          <a:xfrm>
            <a:off x="1900656" y="1164814"/>
            <a:ext cx="5342688" cy="5242896"/>
            <a:chOff x="2404712" y="762999"/>
            <a:chExt cx="5342688" cy="5242896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66" r="23438" b="3238"/>
            <a:stretch/>
          </p:blipFill>
          <p:spPr>
            <a:xfrm>
              <a:off x="2404712" y="762999"/>
              <a:ext cx="5186720" cy="5242896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1495" y="4904129"/>
              <a:ext cx="636749" cy="766145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61" r="13217"/>
            <a:stretch/>
          </p:blipFill>
          <p:spPr>
            <a:xfrm>
              <a:off x="5596745" y="3451923"/>
              <a:ext cx="820433" cy="826016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9830" y="2209565"/>
              <a:ext cx="709766" cy="680839"/>
            </a:xfrm>
            <a:prstGeom prst="rect">
              <a:avLst/>
            </a:prstGeom>
          </p:spPr>
        </p:pic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757" y="1847534"/>
              <a:ext cx="827400" cy="702451"/>
            </a:xfrm>
            <a:prstGeom prst="rect">
              <a:avLst/>
            </a:prstGeom>
          </p:spPr>
        </p:pic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8379" y="1893173"/>
              <a:ext cx="1432013" cy="531653"/>
            </a:xfrm>
            <a:prstGeom prst="rect">
              <a:avLst/>
            </a:prstGeom>
          </p:spPr>
        </p:pic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8451" y="1780527"/>
              <a:ext cx="1098949" cy="756946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467544" y="692696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2. Les marques régionales étudiées en France</a:t>
            </a: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e 12"/>
          <p:cNvGrpSpPr/>
          <p:nvPr/>
        </p:nvGrpSpPr>
        <p:grpSpPr>
          <a:xfrm>
            <a:off x="1588539" y="2119155"/>
            <a:ext cx="3887728" cy="3205101"/>
            <a:chOff x="1588539" y="2119155"/>
            <a:chExt cx="3887728" cy="3205101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898649"/>
              <a:ext cx="904267" cy="901072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8539" y="2119155"/>
              <a:ext cx="1090612" cy="366712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2396" y="4516319"/>
              <a:ext cx="811528" cy="807937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5803" y="2663793"/>
              <a:ext cx="669971" cy="669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299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4689460" y="44624"/>
            <a:ext cx="382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39552" y="354142"/>
            <a:ext cx="3645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Quelle histoire, quels fondements ?</a:t>
            </a:r>
            <a:endParaRPr lang="fr-FR" sz="16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099758"/>
              </p:ext>
            </p:extLst>
          </p:nvPr>
        </p:nvGraphicFramePr>
        <p:xfrm>
          <a:off x="467544" y="764704"/>
          <a:ext cx="8208912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304"/>
                <a:gridCol w="1030944"/>
                <a:gridCol w="1440160"/>
                <a:gridCol w="1368152"/>
                <a:gridCol w="3168352"/>
              </a:tblGrid>
              <a:tr h="341150"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Création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Effectifs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Fondements</a:t>
                      </a:r>
                      <a:r>
                        <a:rPr lang="fr-FR" sz="1200" baseline="0" dirty="0" smtClean="0"/>
                        <a:t> (en + du </a:t>
                      </a:r>
                      <a:r>
                        <a:rPr lang="fr-FR" sz="1200" baseline="0" dirty="0" err="1" smtClean="0"/>
                        <a:t>regl</a:t>
                      </a:r>
                      <a:r>
                        <a:rPr lang="fr-FR" sz="1200" baseline="0" dirty="0" smtClean="0"/>
                        <a:t>. UE)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Exigences</a:t>
                      </a:r>
                      <a:endParaRPr lang="fr-FR" sz="1200" dirty="0"/>
                    </a:p>
                  </a:txBody>
                  <a:tcPr/>
                </a:tc>
              </a:tr>
              <a:tr h="398973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Alsace Bio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2004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Début : 35</a:t>
                      </a:r>
                    </a:p>
                    <a:p>
                      <a:pPr algn="ctr"/>
                      <a:r>
                        <a:rPr lang="fr-FR" sz="1200" dirty="0" smtClean="0"/>
                        <a:t>Auj. : 2</a:t>
                      </a:r>
                    </a:p>
                    <a:p>
                      <a:pPr algn="ctr"/>
                      <a:r>
                        <a:rPr lang="fr-FR" sz="1200" dirty="0" smtClean="0"/>
                        <a:t>(producteurs)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Charte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-Ferme</a:t>
                      </a:r>
                      <a:r>
                        <a:rPr lang="fr-FR" sz="1200" baseline="0" dirty="0" smtClean="0"/>
                        <a:t> en Alsace et 100% bio</a:t>
                      </a:r>
                    </a:p>
                    <a:p>
                      <a:pPr algn="ctr"/>
                      <a:r>
                        <a:rPr lang="fr-FR" sz="1200" baseline="0" dirty="0" smtClean="0"/>
                        <a:t>-Protection environnement</a:t>
                      </a:r>
                    </a:p>
                    <a:p>
                      <a:pPr algn="ctr"/>
                      <a:r>
                        <a:rPr lang="fr-FR" sz="1200" baseline="0" dirty="0" smtClean="0"/>
                        <a:t>-Transparence chaîne production</a:t>
                      </a:r>
                      <a:endParaRPr lang="fr-FR" sz="1200" dirty="0"/>
                    </a:p>
                  </a:txBody>
                  <a:tcPr/>
                </a:tc>
              </a:tr>
              <a:tr h="731451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Bio di </a:t>
                      </a:r>
                      <a:r>
                        <a:rPr lang="fr-FR" sz="1200" b="1" dirty="0" err="1" smtClean="0">
                          <a:solidFill>
                            <a:schemeClr val="bg1"/>
                          </a:solidFill>
                        </a:rPr>
                        <a:t>Corsica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2013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30 producteurs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Cahiers</a:t>
                      </a:r>
                      <a:r>
                        <a:rPr lang="fr-FR" sz="1200" baseline="0" dirty="0" smtClean="0"/>
                        <a:t> des charges par type de production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-Production 100% bio et 100%</a:t>
                      </a:r>
                      <a:r>
                        <a:rPr lang="fr-FR" sz="1200" baseline="0" dirty="0" smtClean="0"/>
                        <a:t> Corse</a:t>
                      </a:r>
                    </a:p>
                    <a:p>
                      <a:pPr algn="ctr"/>
                      <a:r>
                        <a:rPr lang="fr-FR" sz="1200" baseline="0" dirty="0" smtClean="0"/>
                        <a:t>-Ferme majoritairement bio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fr-FR" sz="1200" baseline="0" dirty="0" smtClean="0"/>
                        <a:t>-Production végétale : amendements organiques et 100% Corse, plants 100% Corse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fr-FR" sz="1200" baseline="0" dirty="0" smtClean="0"/>
                        <a:t>-Production animale : nés et élevés en Corse, alimentation 100% Corse</a:t>
                      </a:r>
                      <a:endParaRPr lang="fr-FR" sz="1200" dirty="0"/>
                    </a:p>
                  </a:txBody>
                  <a:tcPr/>
                </a:tc>
              </a:tr>
              <a:tr h="398973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Paysan Bio Lorrain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2004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Début : 20</a:t>
                      </a:r>
                    </a:p>
                    <a:p>
                      <a:pPr algn="ctr"/>
                      <a:r>
                        <a:rPr lang="fr-FR" sz="1200" dirty="0" smtClean="0"/>
                        <a:t>Auj.</a:t>
                      </a:r>
                      <a:r>
                        <a:rPr lang="fr-FR" sz="1200" baseline="0" dirty="0" smtClean="0"/>
                        <a:t> : 5</a:t>
                      </a:r>
                    </a:p>
                    <a:p>
                      <a:pPr algn="ctr"/>
                      <a:r>
                        <a:rPr lang="fr-FR" sz="1200" baseline="0" dirty="0" smtClean="0"/>
                        <a:t>(producteurs)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Autrefois</a:t>
                      </a:r>
                      <a:r>
                        <a:rPr lang="fr-FR" sz="1200" baseline="0" dirty="0" smtClean="0"/>
                        <a:t> cahier des charges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Produits et transformés en Lorraine</a:t>
                      </a:r>
                      <a:endParaRPr lang="fr-FR" sz="1200" dirty="0"/>
                    </a:p>
                  </a:txBody>
                  <a:tcPr/>
                </a:tc>
              </a:tr>
              <a:tr h="398973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Bio Rhône-Alpes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Charte</a:t>
                      </a:r>
                      <a:r>
                        <a:rPr lang="fr-FR" sz="1200" baseline="0" dirty="0" smtClean="0"/>
                        <a:t> 2010 - Marque 2015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30 entreprises transfo.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Cahier des</a:t>
                      </a:r>
                      <a:r>
                        <a:rPr lang="fr-FR" sz="1200" baseline="0" dirty="0" smtClean="0"/>
                        <a:t> charges jusqu’en 2015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Auj. : Siège social</a:t>
                      </a:r>
                      <a:r>
                        <a:rPr lang="fr-FR" sz="1200" baseline="0" dirty="0" smtClean="0"/>
                        <a:t> en RA et transfo en RA</a:t>
                      </a:r>
                    </a:p>
                    <a:p>
                      <a:pPr algn="ctr"/>
                      <a:r>
                        <a:rPr lang="fr-FR" sz="1200" baseline="0" dirty="0" err="1" smtClean="0"/>
                        <a:t>Rq</a:t>
                      </a:r>
                      <a:r>
                        <a:rPr lang="fr-FR" sz="1200" baseline="0" dirty="0" smtClean="0"/>
                        <a:t> : Pas d’obligation pour les matières premières</a:t>
                      </a:r>
                      <a:endParaRPr lang="fr-FR" sz="1200" dirty="0"/>
                    </a:p>
                  </a:txBody>
                  <a:tcPr/>
                </a:tc>
              </a:tr>
              <a:tr h="509799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Mon Bio Pays</a:t>
                      </a:r>
                      <a:r>
                        <a:rPr lang="fr-FR" sz="1200" b="1" baseline="0" dirty="0" smtClean="0">
                          <a:solidFill>
                            <a:schemeClr val="bg1"/>
                          </a:solidFill>
                        </a:rPr>
                        <a:t> de la Loire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2012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35 entreprises 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transfo. → Seules 3 vraiment impliquées</a:t>
                      </a:r>
                      <a:endParaRPr lang="fr-FR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Charte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Fabrication en Pays</a:t>
                      </a:r>
                      <a:r>
                        <a:rPr lang="fr-FR" sz="1200" baseline="0" dirty="0" smtClean="0"/>
                        <a:t> de la Loire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 err="1" smtClean="0"/>
                        <a:t>Rq</a:t>
                      </a:r>
                      <a:r>
                        <a:rPr lang="fr-FR" sz="1200" baseline="0" dirty="0" smtClean="0"/>
                        <a:t> : Pas d’obligation pour les matières premières</a:t>
                      </a:r>
                      <a:endParaRPr lang="fr-FR" sz="1200" dirty="0" smtClean="0"/>
                    </a:p>
                    <a:p>
                      <a:pPr algn="ctr"/>
                      <a:endParaRPr lang="fr-FR" sz="1200" dirty="0"/>
                    </a:p>
                  </a:txBody>
                  <a:tcPr/>
                </a:tc>
              </a:tr>
              <a:tr h="757073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Saveurs-Paris-Ile-de-France Bio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2011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51 adhérents bio au </a:t>
                      </a:r>
                      <a:r>
                        <a:rPr lang="fr-FR" sz="1200" dirty="0" err="1" smtClean="0"/>
                        <a:t>Cervia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Charte pour Saveurs-Paris-Ile-de-France</a:t>
                      </a:r>
                      <a:r>
                        <a:rPr lang="fr-FR" sz="1200" baseline="0" dirty="0" smtClean="0"/>
                        <a:t> mais pas pour la bio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Pour Saveurs</a:t>
                      </a:r>
                      <a:r>
                        <a:rPr lang="fr-FR" sz="1200" baseline="0" dirty="0" smtClean="0"/>
                        <a:t> Paris </a:t>
                      </a:r>
                      <a:r>
                        <a:rPr lang="fr-FR" sz="1200" baseline="0" dirty="0" err="1" smtClean="0"/>
                        <a:t>IdF</a:t>
                      </a:r>
                      <a:r>
                        <a:rPr lang="fr-FR" sz="1200" baseline="0" dirty="0" smtClean="0"/>
                        <a:t> : 50% MP </a:t>
                      </a:r>
                      <a:r>
                        <a:rPr lang="fr-FR" sz="1200" baseline="0" dirty="0" err="1" smtClean="0"/>
                        <a:t>IdF</a:t>
                      </a:r>
                      <a:r>
                        <a:rPr lang="fr-FR" sz="1200" baseline="0" dirty="0" smtClean="0"/>
                        <a:t> + promotion métiers agricoles/agroalimentaires, utilisation NRJ renouvelables, productions de qualités (Bio, Label Rouge)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64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67544" y="764704"/>
            <a:ext cx="5176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Pourtant le local est bien une tendance actuelle…</a:t>
            </a:r>
            <a:endParaRPr lang="fr-FR" sz="16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7544" y="2204864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Aujourd’hui, développement des marchés locaux. Le local se développe, mais pas nécessairement par ces marques régionales.</a:t>
            </a:r>
          </a:p>
          <a:p>
            <a:endParaRPr lang="fr-FR" dirty="0"/>
          </a:p>
          <a:p>
            <a:r>
              <a:rPr lang="fr-FR" dirty="0" smtClean="0"/>
              <a:t>Ces marques mettent en avant un manque de moyens financiers les empêchant de se développer.</a:t>
            </a:r>
          </a:p>
          <a:p>
            <a:endParaRPr lang="fr-FR" dirty="0"/>
          </a:p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→ Des difficultés à faire connaître et reconnaître leurs marques</a:t>
            </a:r>
          </a:p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→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Des actions collectives autour de la logistique, du marketing, de la communication…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9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3288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3. Standards privés à l’étranger</a:t>
            </a:r>
            <a:endParaRPr lang="fr-FR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15651" y="1282275"/>
            <a:ext cx="770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L’Allemagne et le RU, deux situations très différentes de la France…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789455"/>
            <a:ext cx="811791" cy="48707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816008"/>
            <a:ext cx="864096" cy="433968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927585"/>
              </p:ext>
            </p:extLst>
          </p:nvPr>
        </p:nvGraphicFramePr>
        <p:xfrm>
          <a:off x="1414366" y="1692787"/>
          <a:ext cx="6192688" cy="46805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8172"/>
                <a:gridCol w="1548172"/>
                <a:gridCol w="1548172"/>
                <a:gridCol w="1548172"/>
              </a:tblGrid>
              <a:tr h="24783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France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Allemagne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RU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17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% SAU bio dans le pays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3,90%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effectLst/>
                        </a:rPr>
                        <a:t>6,40%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effectLst/>
                        </a:rPr>
                        <a:t>3,30%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0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Place du pays dans l'UE en termes de ventes de produits bio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2ème (18 % des ventes de l'UE)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1er (31 % des ventes de </a:t>
                      </a:r>
                      <a:r>
                        <a:rPr lang="fr-FR" sz="1200" u="none" strike="noStrike" dirty="0" smtClean="0">
                          <a:effectLst/>
                        </a:rPr>
                        <a:t>l'UE)</a:t>
                      </a:r>
                    </a:p>
                    <a:p>
                      <a:pPr algn="ctr" fontAlgn="ctr"/>
                      <a:r>
                        <a:rPr lang="fr-FR" sz="1200" u="sng" strike="noStrike" dirty="0" err="1" smtClean="0">
                          <a:effectLst/>
                        </a:rPr>
                        <a:t>Rq</a:t>
                      </a:r>
                      <a:r>
                        <a:rPr lang="fr-FR" sz="1200" u="sng" strike="noStrike" dirty="0" smtClean="0">
                          <a:effectLst/>
                        </a:rPr>
                        <a:t> </a:t>
                      </a:r>
                      <a:r>
                        <a:rPr lang="fr-FR" sz="1200" u="sng" strike="noStrike" dirty="0">
                          <a:effectLst/>
                        </a:rPr>
                        <a:t>:</a:t>
                      </a:r>
                      <a:r>
                        <a:rPr lang="fr-FR" sz="1200" u="none" strike="noStrike" dirty="0">
                          <a:effectLst/>
                        </a:rPr>
                        <a:t> consommateurs + sensibles aux problèmes </a:t>
                      </a:r>
                      <a:r>
                        <a:rPr lang="fr-FR" sz="1200" u="none" strike="noStrike" dirty="0" smtClean="0">
                          <a:effectLst/>
                        </a:rPr>
                        <a:t>environnementaux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effectLst/>
                        </a:rPr>
                        <a:t>3ème (9 % des ventes de l'UE)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90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Emergence des standards privés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effectLst/>
                        </a:rPr>
                        <a:t>Dans les années 2000, sauf pour Demeter et Nature et Progrès (1972)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Avant la mise en place de la réglementation bio 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7817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u="none" strike="noStrike">
                          <a:effectLst/>
                        </a:rPr>
                        <a:t>BioBreizh : 2002, Bio Solidaire : 2009, Bio Cohérence : 2010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err="1">
                          <a:effectLst/>
                        </a:rPr>
                        <a:t>Bioland</a:t>
                      </a:r>
                      <a:r>
                        <a:rPr lang="fr-FR" sz="1200" u="none" strike="noStrike" dirty="0">
                          <a:effectLst/>
                        </a:rPr>
                        <a:t> : 1978, </a:t>
                      </a:r>
                      <a:r>
                        <a:rPr lang="fr-FR" sz="1200" u="none" strike="noStrike" dirty="0" err="1">
                          <a:effectLst/>
                        </a:rPr>
                        <a:t>Naturland</a:t>
                      </a:r>
                      <a:r>
                        <a:rPr lang="fr-FR" sz="1200" u="none" strike="noStrike" dirty="0">
                          <a:effectLst/>
                        </a:rPr>
                        <a:t> : 1982, </a:t>
                      </a:r>
                      <a:r>
                        <a:rPr lang="fr-FR" sz="1200" u="none" strike="noStrike" dirty="0" err="1">
                          <a:effectLst/>
                        </a:rPr>
                        <a:t>Demeter</a:t>
                      </a:r>
                      <a:r>
                        <a:rPr lang="fr-FR" sz="1200" u="none" strike="noStrike" dirty="0">
                          <a:effectLst/>
                        </a:rPr>
                        <a:t> : 1932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err="1">
                          <a:effectLst/>
                        </a:rPr>
                        <a:t>Soil</a:t>
                      </a:r>
                      <a:r>
                        <a:rPr lang="fr-FR" sz="1200" u="none" strike="noStrike" dirty="0">
                          <a:effectLst/>
                        </a:rPr>
                        <a:t> Association : 1946, </a:t>
                      </a:r>
                      <a:r>
                        <a:rPr lang="fr-FR" sz="1200" u="none" strike="noStrike" dirty="0" err="1">
                          <a:effectLst/>
                        </a:rPr>
                        <a:t>Demeter</a:t>
                      </a:r>
                      <a:r>
                        <a:rPr lang="fr-FR" sz="1200" u="none" strike="noStrike" dirty="0">
                          <a:effectLst/>
                        </a:rPr>
                        <a:t> : 1932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3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Effectifs : % des producteurs bio sous standards privés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≈ </a:t>
                      </a:r>
                      <a:r>
                        <a:rPr lang="fr-FR" sz="1200" u="none" strike="noStrike" dirty="0" smtClean="0">
                          <a:effectLst/>
                        </a:rPr>
                        <a:t>9 </a:t>
                      </a:r>
                      <a:r>
                        <a:rPr lang="fr-FR" sz="1200" u="none" strike="noStrike" dirty="0">
                          <a:effectLst/>
                        </a:rPr>
                        <a:t>%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effectLst/>
                        </a:rPr>
                        <a:t>≈ 52 %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≈ 56 %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9" marR="7309" marT="7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Ellipse 8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94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3288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1. En Allemagne</a:t>
            </a: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22" y="4869160"/>
            <a:ext cx="615410" cy="50650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48" y="2564904"/>
            <a:ext cx="864096" cy="43204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118411"/>
            <a:ext cx="720080" cy="72008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07" y="1182942"/>
            <a:ext cx="602017" cy="60201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55" y="4246510"/>
            <a:ext cx="726405" cy="55064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45224"/>
            <a:ext cx="931070" cy="43204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48" y="1844824"/>
            <a:ext cx="605776" cy="700319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37" y="3861048"/>
            <a:ext cx="1181652" cy="32731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97601"/>
            <a:ext cx="788602" cy="62774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856838" y="1237970"/>
            <a:ext cx="1957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5 906 producteurs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856838" y="1961547"/>
            <a:ext cx="1957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2 638 producteurs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855185" y="2586390"/>
            <a:ext cx="1901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1476 producteurs</a:t>
            </a:r>
          </a:p>
        </p:txBody>
      </p:sp>
      <p:pic>
        <p:nvPicPr>
          <p:cNvPr id="2050" name="Picture 2" descr="Afficher l'image d'origin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35487"/>
            <a:ext cx="11430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4413720" y="1805035"/>
            <a:ext cx="3760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80 %</a:t>
            </a:r>
            <a:r>
              <a:rPr lang="fr-FR" sz="1600" dirty="0" smtClean="0"/>
              <a:t> des producteurs bio allemands</a:t>
            </a:r>
          </a:p>
          <a:p>
            <a:pPr algn="ctr"/>
            <a:r>
              <a:rPr lang="fr-FR" sz="1600" dirty="0" smtClean="0"/>
              <a:t>sous standards privés</a:t>
            </a:r>
            <a:endParaRPr lang="fr-FR" sz="16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954894" y="4910196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246 producteurs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1934112" y="3810526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621 producteurs</a:t>
            </a:r>
            <a:endParaRPr lang="fr-FR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934113" y="3232229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982 producteurs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928992" y="6023521"/>
            <a:ext cx="16738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42 producteurs</a:t>
            </a:r>
            <a:endParaRPr lang="fr-FR" sz="1600" dirty="0"/>
          </a:p>
        </p:txBody>
      </p:sp>
      <p:sp>
        <p:nvSpPr>
          <p:cNvPr id="24" name="ZoneTexte 23"/>
          <p:cNvSpPr txBox="1"/>
          <p:nvPr/>
        </p:nvSpPr>
        <p:spPr>
          <a:xfrm>
            <a:off x="1941796" y="4352554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357 producteurs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928992" y="5445224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152 producteurs</a:t>
            </a:r>
          </a:p>
        </p:txBody>
      </p:sp>
      <p:cxnSp>
        <p:nvCxnSpPr>
          <p:cNvPr id="28" name="Connecteur droit 27"/>
          <p:cNvCxnSpPr/>
          <p:nvPr/>
        </p:nvCxnSpPr>
        <p:spPr>
          <a:xfrm>
            <a:off x="467544" y="3068962"/>
            <a:ext cx="3587371" cy="2689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riangle rectangle 29"/>
          <p:cNvSpPr/>
          <p:nvPr/>
        </p:nvSpPr>
        <p:spPr>
          <a:xfrm rot="16200000">
            <a:off x="4127946" y="1964002"/>
            <a:ext cx="4296684" cy="4778407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1" name="ZoneTexte 2050"/>
          <p:cNvSpPr txBox="1"/>
          <p:nvPr/>
        </p:nvSpPr>
        <p:spPr>
          <a:xfrm>
            <a:off x="5329668" y="4211495"/>
            <a:ext cx="328006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u="sng" dirty="0" smtClean="0"/>
              <a:t>Au total :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12 420 producteurs</a:t>
            </a:r>
          </a:p>
          <a:p>
            <a:pPr algn="ctr"/>
            <a:r>
              <a:rPr lang="fr-FR" dirty="0" smtClean="0"/>
              <a:t>→ 52 % des producteurs bio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719 458 ha</a:t>
            </a:r>
          </a:p>
          <a:p>
            <a:pPr algn="ctr"/>
            <a:r>
              <a:rPr lang="fr-FR" dirty="0" smtClean="0"/>
              <a:t>→ 66 % de la SAU bio</a:t>
            </a:r>
          </a:p>
        </p:txBody>
      </p:sp>
    </p:spTree>
    <p:extLst>
      <p:ext uri="{BB962C8B-B14F-4D97-AF65-F5344CB8AC3E}">
        <p14:creationId xmlns:p14="http://schemas.microsoft.com/office/powerpoint/2010/main" val="88530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332656"/>
            <a:ext cx="2167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Quelles exigences ?</a:t>
            </a:r>
            <a:endParaRPr lang="fr-FR" sz="16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7544" y="695598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smtClean="0"/>
              <a:t>Base :</a:t>
            </a:r>
            <a:r>
              <a:rPr lang="fr-FR" sz="1600" dirty="0" smtClean="0"/>
              <a:t>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réglementation bio UE</a:t>
            </a:r>
          </a:p>
          <a:p>
            <a:r>
              <a:rPr lang="fr-FR" sz="1600" dirty="0" smtClean="0"/>
              <a:t>+</a:t>
            </a:r>
            <a:endParaRPr lang="fr-FR" sz="1600" dirty="0"/>
          </a:p>
          <a:p>
            <a:r>
              <a:rPr lang="fr-FR" sz="1600" u="sng" dirty="0"/>
              <a:t>D</a:t>
            </a:r>
            <a:r>
              <a:rPr lang="fr-FR" sz="1600" u="sng" dirty="0" smtClean="0"/>
              <a:t>e manière générale,</a:t>
            </a:r>
            <a:r>
              <a:rPr lang="fr-FR" sz="1600" dirty="0" smtClean="0"/>
              <a:t> les standards privés allemands sont exigeants pour la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fertilisation</a:t>
            </a:r>
            <a:r>
              <a:rPr lang="fr-FR" sz="1600" dirty="0" smtClean="0"/>
              <a:t>, la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couverture des sols</a:t>
            </a:r>
            <a:r>
              <a:rPr lang="fr-FR" sz="1600" dirty="0" smtClean="0"/>
              <a:t> en hiver, et l’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origine des ressources</a:t>
            </a:r>
            <a:endParaRPr lang="fr-FR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59572" y="1844824"/>
            <a:ext cx="4246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Quelques points des cahiers des charges</a:t>
            </a:r>
            <a:endParaRPr lang="fr-FR" sz="16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168811"/>
              </p:ext>
            </p:extLst>
          </p:nvPr>
        </p:nvGraphicFramePr>
        <p:xfrm>
          <a:off x="539551" y="2170896"/>
          <a:ext cx="8064896" cy="428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936105"/>
                <a:gridCol w="1368151"/>
                <a:gridCol w="1152128"/>
                <a:gridCol w="1152128"/>
                <a:gridCol w="1152128"/>
                <a:gridCol w="1152128"/>
              </a:tblGrid>
              <a:tr h="918102">
                <a:tc>
                  <a:txBody>
                    <a:bodyPr/>
                    <a:lstStyle/>
                    <a:p>
                      <a:pPr lvl="0" algn="ctr"/>
                      <a:endParaRPr lang="fr-FR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smtClean="0"/>
                        <a:t>Mixité bio/</a:t>
                      </a:r>
                      <a:r>
                        <a:rPr lang="fr-FR" sz="1400" b="1" dirty="0" err="1" smtClean="0"/>
                        <a:t>conv</a:t>
                      </a:r>
                      <a:r>
                        <a:rPr lang="fr-FR" sz="1400" b="1" dirty="0" smtClean="0"/>
                        <a:t>. sur l’EA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smtClean="0"/>
                        <a:t>Aliment.</a:t>
                      </a:r>
                      <a:r>
                        <a:rPr lang="fr-FR" sz="1400" b="1" baseline="0" dirty="0" smtClean="0"/>
                        <a:t> animale et lien au sol (% sur EA)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smtClean="0"/>
                        <a:t>Fertilisation des sols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smtClean="0"/>
                        <a:t>Contamination </a:t>
                      </a:r>
                      <a:r>
                        <a:rPr lang="fr-FR" sz="1400" b="1" dirty="0" err="1" smtClean="0"/>
                        <a:t>pdts</a:t>
                      </a:r>
                      <a:r>
                        <a:rPr lang="fr-FR" sz="1400" b="1" baseline="0" dirty="0" smtClean="0"/>
                        <a:t> transfo.</a:t>
                      </a:r>
                      <a:r>
                        <a:rPr lang="fr-FR" sz="1400" b="1" dirty="0" smtClean="0"/>
                        <a:t> OGM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smtClean="0"/>
                        <a:t>Additifs </a:t>
                      </a:r>
                      <a:r>
                        <a:rPr lang="fr-FR" sz="1400" b="1" dirty="0" err="1" smtClean="0"/>
                        <a:t>pdts</a:t>
                      </a:r>
                      <a:r>
                        <a:rPr lang="fr-FR" sz="1400" b="1" dirty="0" smtClean="0"/>
                        <a:t> transfo.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smtClean="0"/>
                        <a:t>Volet social</a:t>
                      </a:r>
                      <a:endParaRPr lang="fr-FR" sz="1400" b="1" dirty="0"/>
                    </a:p>
                  </a:txBody>
                  <a:tcPr/>
                </a:tc>
              </a:tr>
              <a:tr h="918102"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Règlement bio UE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Autorisée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Herbivore : 60%,</a:t>
                      </a:r>
                    </a:p>
                    <a:p>
                      <a:pPr lvl="0" algn="ctr"/>
                      <a:r>
                        <a:rPr lang="fr-FR" sz="1200" b="1" dirty="0" smtClean="0"/>
                        <a:t>Porcs</a:t>
                      </a:r>
                      <a:r>
                        <a:rPr lang="fr-FR" sz="1200" b="1" baseline="0" dirty="0" smtClean="0"/>
                        <a:t> et volailles : 20%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Apport fumier : max. 170 kg</a:t>
                      </a:r>
                      <a:r>
                        <a:rPr lang="fr-FR" sz="1200" b="1" baseline="0" dirty="0" smtClean="0"/>
                        <a:t> N/ha/an</a:t>
                      </a:r>
                    </a:p>
                    <a:p>
                      <a:pPr lvl="0" algn="ctr"/>
                      <a:r>
                        <a:rPr lang="fr-FR" sz="1200" b="1" baseline="0" dirty="0" smtClean="0"/>
                        <a:t>Pas de limite d’N totale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Seuil à 0,9 %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49 additifs autorisés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Non spécifié</a:t>
                      </a:r>
                      <a:endParaRPr lang="fr-FR" sz="1200" b="1" dirty="0"/>
                    </a:p>
                  </a:txBody>
                  <a:tcPr/>
                </a:tc>
              </a:tr>
              <a:tr h="918102"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err="1" smtClean="0">
                          <a:solidFill>
                            <a:schemeClr val="bg1"/>
                          </a:solidFill>
                        </a:rPr>
                        <a:t>Bioland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Interdite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Herbivore : 60%,</a:t>
                      </a:r>
                    </a:p>
                    <a:p>
                      <a:pPr lvl="0" algn="ctr"/>
                      <a:r>
                        <a:rPr lang="fr-FR" sz="1200" b="1" dirty="0" smtClean="0"/>
                        <a:t>Porcs</a:t>
                      </a:r>
                      <a:r>
                        <a:rPr lang="fr-FR" sz="1200" b="1" baseline="0" dirty="0" smtClean="0"/>
                        <a:t> et volailles : 50%</a:t>
                      </a:r>
                      <a:endParaRPr lang="fr-FR" sz="1200" b="1" dirty="0" smtClean="0"/>
                    </a:p>
                    <a:p>
                      <a:pPr lvl="0" algn="ctr"/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Au</a:t>
                      </a:r>
                      <a:r>
                        <a:rPr lang="fr-FR" sz="1200" b="1" baseline="0" dirty="0" smtClean="0"/>
                        <a:t> total, max. 112 kg N/ha/an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Interdite,</a:t>
                      </a:r>
                      <a:r>
                        <a:rPr lang="fr-FR" sz="1200" b="1" baseline="0" dirty="0" smtClean="0"/>
                        <a:t> seuil non défini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24 additifs</a:t>
                      </a:r>
                      <a:r>
                        <a:rPr lang="fr-FR" sz="1200" b="1" baseline="0" dirty="0" smtClean="0"/>
                        <a:t> autorisés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Dans le cahier des charges</a:t>
                      </a:r>
                      <a:endParaRPr lang="fr-FR" sz="1200" b="1" dirty="0"/>
                    </a:p>
                  </a:txBody>
                  <a:tcPr/>
                </a:tc>
              </a:tr>
              <a:tr h="918102"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err="1" smtClean="0">
                          <a:solidFill>
                            <a:schemeClr val="bg1"/>
                          </a:solidFill>
                        </a:rPr>
                        <a:t>Naturland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Interdite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Herbivore : 60%,</a:t>
                      </a:r>
                    </a:p>
                    <a:p>
                      <a:pPr lvl="0" algn="ctr"/>
                      <a:r>
                        <a:rPr lang="fr-FR" sz="1200" b="1" dirty="0" smtClean="0"/>
                        <a:t>Porcs</a:t>
                      </a:r>
                      <a:r>
                        <a:rPr lang="fr-FR" sz="1200" b="1" baseline="0" dirty="0" smtClean="0"/>
                        <a:t> et volailles : 50%</a:t>
                      </a:r>
                      <a:endParaRPr lang="fr-FR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Au</a:t>
                      </a:r>
                      <a:r>
                        <a:rPr lang="fr-FR" sz="1200" b="1" baseline="0" dirty="0" smtClean="0"/>
                        <a:t> total, max. 112 kg N/ha/an</a:t>
                      </a:r>
                      <a:endParaRPr lang="fr-FR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Interdite,</a:t>
                      </a:r>
                      <a:r>
                        <a:rPr lang="fr-FR" sz="1200" b="1" baseline="0" dirty="0" smtClean="0"/>
                        <a:t> seuil non défini</a:t>
                      </a:r>
                      <a:endParaRPr lang="fr-FR" sz="1200" b="1" dirty="0" smtClean="0"/>
                    </a:p>
                    <a:p>
                      <a:pPr lvl="0" algn="ctr"/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__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Dans le cahier des charges </a:t>
                      </a:r>
                      <a:r>
                        <a:rPr lang="fr-FR" sz="1100" b="1" dirty="0" smtClean="0"/>
                        <a:t>(important car rayonnement</a:t>
                      </a:r>
                      <a:r>
                        <a:rPr lang="fr-FR" sz="1100" b="1" baseline="0" dirty="0" smtClean="0"/>
                        <a:t> international)</a:t>
                      </a:r>
                      <a:endParaRPr lang="fr-FR" sz="11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Connecteur droit 6"/>
          <p:cNvCxnSpPr/>
          <p:nvPr/>
        </p:nvCxnSpPr>
        <p:spPr>
          <a:xfrm>
            <a:off x="467544" y="1772816"/>
            <a:ext cx="8208912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39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67544" y="714182"/>
            <a:ext cx="4578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Contrôle et certification, quelle procédure ?</a:t>
            </a:r>
            <a:endParaRPr lang="fr-FR" sz="16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67545" y="2060848"/>
            <a:ext cx="8208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→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Grilles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de contrôle et de sanctions </a:t>
            </a:r>
            <a:r>
              <a:rPr lang="fr-FR" dirty="0"/>
              <a:t>mise en place par les gestionnaires </a:t>
            </a:r>
            <a:r>
              <a:rPr lang="fr-FR" dirty="0" smtClean="0"/>
              <a:t>de la marque.</a:t>
            </a:r>
          </a:p>
          <a:p>
            <a:endParaRPr lang="fr-FR" dirty="0" smtClean="0"/>
          </a:p>
          <a:p>
            <a:r>
              <a:rPr lang="fr-FR" dirty="0"/>
              <a:t>→ </a:t>
            </a:r>
            <a:r>
              <a:rPr lang="fr-FR" dirty="0" smtClean="0"/>
              <a:t> Signature d’une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convention</a:t>
            </a:r>
            <a:r>
              <a:rPr lang="fr-FR" dirty="0" smtClean="0"/>
              <a:t> entre l’organisme gestionnaire de la marque et l’OC.</a:t>
            </a:r>
          </a:p>
          <a:p>
            <a:endParaRPr lang="fr-FR" dirty="0"/>
          </a:p>
          <a:p>
            <a:r>
              <a:rPr lang="fr-FR" dirty="0"/>
              <a:t>→ 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Formation des contrôleurs</a:t>
            </a:r>
            <a:r>
              <a:rPr lang="fr-FR" dirty="0" smtClean="0"/>
              <a:t> de l’OC.</a:t>
            </a:r>
            <a:endParaRPr lang="fr-FR" dirty="0"/>
          </a:p>
          <a:p>
            <a:endParaRPr lang="fr-FR" dirty="0" smtClean="0"/>
          </a:p>
          <a:p>
            <a:r>
              <a:rPr lang="fr-FR" dirty="0"/>
              <a:t>→ 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Contrôle par des OC indépendants</a:t>
            </a:r>
            <a:r>
              <a:rPr lang="fr-FR" dirty="0" smtClean="0"/>
              <a:t> dont </a:t>
            </a:r>
            <a:r>
              <a:rPr lang="fr-FR" dirty="0" err="1" smtClean="0"/>
              <a:t>Ecocert</a:t>
            </a:r>
            <a:r>
              <a:rPr lang="fr-FR" dirty="0" smtClean="0"/>
              <a:t>, </a:t>
            </a:r>
            <a:r>
              <a:rPr lang="fr-FR" dirty="0" err="1" smtClean="0"/>
              <a:t>ABCert</a:t>
            </a:r>
            <a:r>
              <a:rPr lang="fr-FR" dirty="0"/>
              <a:t>, BCS </a:t>
            </a:r>
            <a:r>
              <a:rPr lang="fr-FR" dirty="0" err="1" smtClean="0"/>
              <a:t>Öko</a:t>
            </a:r>
            <a:r>
              <a:rPr lang="fr-FR" dirty="0" smtClean="0"/>
              <a:t>-Garantie...</a:t>
            </a:r>
          </a:p>
          <a:p>
            <a:endParaRPr lang="fr-FR" dirty="0" smtClean="0"/>
          </a:p>
          <a:p>
            <a:r>
              <a:rPr lang="fr-FR" dirty="0"/>
              <a:t>→ 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Certification par l’organisme gestionnaire de la marque</a:t>
            </a:r>
            <a:r>
              <a:rPr lang="fr-FR" dirty="0" smtClean="0"/>
              <a:t>.</a:t>
            </a:r>
            <a:endParaRPr lang="fr-FR" dirty="0"/>
          </a:p>
          <a:p>
            <a:endParaRPr lang="fr-FR" dirty="0"/>
          </a:p>
          <a:p>
            <a:r>
              <a:rPr lang="fr-FR" dirty="0"/>
              <a:t>→ </a:t>
            </a:r>
            <a:r>
              <a:rPr lang="fr-FR" dirty="0" smtClean="0"/>
              <a:t> Contrôles réguliers de l’OC par les gestionnaires de marques.</a:t>
            </a:r>
          </a:p>
        </p:txBody>
      </p:sp>
    </p:spTree>
    <p:extLst>
      <p:ext uri="{BB962C8B-B14F-4D97-AF65-F5344CB8AC3E}">
        <p14:creationId xmlns:p14="http://schemas.microsoft.com/office/powerpoint/2010/main" val="80261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3288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2. Au Royaume-Uni</a:t>
            </a: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57605" y="106760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A part </a:t>
            </a:r>
            <a:r>
              <a:rPr lang="fr-FR" sz="1600" dirty="0" err="1" smtClean="0"/>
              <a:t>Demeter</a:t>
            </a:r>
            <a:r>
              <a:rPr lang="fr-FR" sz="1600" dirty="0" smtClean="0"/>
              <a:t>, la </a:t>
            </a:r>
            <a:r>
              <a:rPr lang="fr-FR" sz="1600" b="1" dirty="0" err="1" smtClean="0">
                <a:solidFill>
                  <a:schemeClr val="accent1">
                    <a:lumMod val="75000"/>
                  </a:schemeClr>
                </a:solidFill>
              </a:rPr>
              <a:t>Soil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Association </a:t>
            </a:r>
            <a:r>
              <a:rPr lang="fr-FR" sz="1600" dirty="0" smtClean="0"/>
              <a:t>est le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seul standards bio privé au RU</a:t>
            </a:r>
            <a:endParaRPr lang="fr-FR" sz="1600" dirty="0"/>
          </a:p>
          <a:p>
            <a:endParaRPr lang="fr-FR" sz="800" dirty="0" smtClean="0"/>
          </a:p>
          <a:p>
            <a:pPr lvl="3"/>
            <a:r>
              <a:rPr lang="fr-FR" sz="1600" dirty="0" smtClean="0"/>
              <a:t>→  2 001 producteurs = 54 % des producteurs bio</a:t>
            </a:r>
          </a:p>
          <a:p>
            <a:pPr lvl="3"/>
            <a:r>
              <a:rPr lang="fr-FR" sz="1600" dirty="0"/>
              <a:t>→ </a:t>
            </a:r>
            <a:r>
              <a:rPr lang="fr-FR" sz="1600" dirty="0" smtClean="0"/>
              <a:t> 1 804 </a:t>
            </a:r>
            <a:r>
              <a:rPr lang="fr-FR" sz="1600" dirty="0"/>
              <a:t>transformateurs =</a:t>
            </a:r>
            <a:r>
              <a:rPr lang="fr-FR" sz="1600" dirty="0" smtClean="0"/>
              <a:t> 73 % des transformateurs bio</a:t>
            </a:r>
          </a:p>
          <a:p>
            <a:pPr lvl="3"/>
            <a:r>
              <a:rPr lang="fr-FR" sz="1600" dirty="0"/>
              <a:t>→ </a:t>
            </a:r>
            <a:r>
              <a:rPr lang="fr-FR" sz="1600" dirty="0" smtClean="0"/>
              <a:t> Certifie + de 70 % des produits bio vendus au RU</a:t>
            </a:r>
            <a:endParaRPr lang="fr-FR" sz="1600" dirty="0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059672"/>
              </p:ext>
            </p:extLst>
          </p:nvPr>
        </p:nvGraphicFramePr>
        <p:xfrm>
          <a:off x="539553" y="3356992"/>
          <a:ext cx="8054957" cy="284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627"/>
                <a:gridCol w="1009620"/>
                <a:gridCol w="1219878"/>
                <a:gridCol w="1150708"/>
                <a:gridCol w="1150708"/>
                <a:gridCol w="1150708"/>
                <a:gridCol w="1150708"/>
              </a:tblGrid>
              <a:tr h="1087350">
                <a:tc>
                  <a:txBody>
                    <a:bodyPr/>
                    <a:lstStyle/>
                    <a:p>
                      <a:pPr lvl="0" algn="ctr"/>
                      <a:endParaRPr lang="fr-FR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300" b="1" dirty="0" smtClean="0"/>
                        <a:t>Mixité bio/</a:t>
                      </a:r>
                      <a:r>
                        <a:rPr lang="fr-FR" sz="1300" b="1" dirty="0" err="1" smtClean="0"/>
                        <a:t>conv</a:t>
                      </a:r>
                      <a:r>
                        <a:rPr lang="fr-FR" sz="1300" b="1" baseline="0" dirty="0" smtClean="0"/>
                        <a:t> </a:t>
                      </a:r>
                      <a:r>
                        <a:rPr lang="fr-FR" sz="1300" b="1" dirty="0" smtClean="0"/>
                        <a:t>sur l’EA</a:t>
                      </a:r>
                      <a:endParaRPr lang="fr-FR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300" b="1" dirty="0" smtClean="0"/>
                        <a:t>Aliment.</a:t>
                      </a:r>
                      <a:r>
                        <a:rPr lang="fr-FR" sz="1300" b="1" baseline="0" dirty="0" smtClean="0"/>
                        <a:t> animale et lien au sol </a:t>
                      </a:r>
                      <a:r>
                        <a:rPr lang="fr-FR" sz="1200" b="1" baseline="0" dirty="0" smtClean="0"/>
                        <a:t>(% sur EA)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300" b="1" dirty="0" smtClean="0"/>
                        <a:t>Contamination </a:t>
                      </a:r>
                      <a:r>
                        <a:rPr lang="fr-FR" sz="1300" b="1" dirty="0" err="1" smtClean="0"/>
                        <a:t>pdts</a:t>
                      </a:r>
                      <a:r>
                        <a:rPr lang="fr-FR" sz="1300" b="1" baseline="0" dirty="0" smtClean="0"/>
                        <a:t> transfo.</a:t>
                      </a:r>
                      <a:r>
                        <a:rPr lang="fr-FR" sz="1300" b="1" dirty="0" smtClean="0"/>
                        <a:t> OGM</a:t>
                      </a:r>
                      <a:endParaRPr lang="fr-FR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300" b="1" dirty="0" smtClean="0"/>
                        <a:t>Nb</a:t>
                      </a:r>
                      <a:r>
                        <a:rPr lang="fr-FR" sz="1300" b="1" baseline="0" dirty="0" smtClean="0"/>
                        <a:t> poules pondeuses dans même bâtiment</a:t>
                      </a:r>
                      <a:endParaRPr lang="fr-FR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300" b="1" dirty="0" smtClean="0"/>
                        <a:t>Accès extérieur pour les</a:t>
                      </a:r>
                      <a:r>
                        <a:rPr lang="fr-FR" sz="1300" b="1" baseline="0" dirty="0" smtClean="0"/>
                        <a:t> </a:t>
                      </a:r>
                      <a:r>
                        <a:rPr lang="fr-FR" sz="1300" b="1" dirty="0" smtClean="0"/>
                        <a:t>volailles</a:t>
                      </a:r>
                      <a:endParaRPr lang="fr-FR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300" b="1" dirty="0" smtClean="0"/>
                        <a:t>Mutilations </a:t>
                      </a:r>
                      <a:r>
                        <a:rPr lang="fr-FR" sz="1200" b="1" dirty="0" smtClean="0"/>
                        <a:t>(ex : dents, queues, castration physique porcs)</a:t>
                      </a:r>
                      <a:endParaRPr lang="fr-FR" sz="1200" b="1" dirty="0"/>
                    </a:p>
                  </a:txBody>
                  <a:tcPr/>
                </a:tc>
              </a:tr>
              <a:tr h="652410"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Règlement bio UE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Autorisée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Herbivore : 60%,</a:t>
                      </a:r>
                    </a:p>
                    <a:p>
                      <a:pPr lvl="0" algn="ctr"/>
                      <a:r>
                        <a:rPr lang="fr-FR" sz="1200" b="1" dirty="0" smtClean="0"/>
                        <a:t>Porcs</a:t>
                      </a:r>
                      <a:r>
                        <a:rPr lang="fr-FR" sz="1200" b="1" baseline="0" dirty="0" smtClean="0"/>
                        <a:t> et volailles : 20%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Seuil à 0,9 %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Max. 3000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Min.</a:t>
                      </a:r>
                      <a:r>
                        <a:rPr lang="fr-FR" sz="1200" b="1" baseline="0" dirty="0" smtClean="0"/>
                        <a:t> 1/3 de leur vie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baseline="0" dirty="0" smtClean="0"/>
                        <a:t>Autorisées sous certaines </a:t>
                      </a:r>
                      <a:r>
                        <a:rPr lang="fr-FR" sz="1200" b="1" baseline="0" dirty="0" err="1" smtClean="0"/>
                        <a:t>condtions</a:t>
                      </a:r>
                      <a:endParaRPr lang="fr-FR" sz="1200" b="1" dirty="0"/>
                    </a:p>
                  </a:txBody>
                  <a:tcPr/>
                </a:tc>
              </a:tr>
              <a:tr h="797390">
                <a:tc>
                  <a:txBody>
                    <a:bodyPr/>
                    <a:lstStyle/>
                    <a:p>
                      <a:pPr lvl="0" algn="ctr"/>
                      <a:r>
                        <a:rPr lang="fr-FR" sz="1400" b="1" dirty="0" err="1" smtClean="0">
                          <a:solidFill>
                            <a:schemeClr val="bg1"/>
                          </a:solidFill>
                        </a:rPr>
                        <a:t>Soil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 Association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Interdite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Herbivore : 60%,</a:t>
                      </a:r>
                    </a:p>
                    <a:p>
                      <a:pPr lvl="0" algn="ctr"/>
                      <a:r>
                        <a:rPr lang="fr-FR" sz="1200" b="1" dirty="0" smtClean="0"/>
                        <a:t>Porcs</a:t>
                      </a:r>
                      <a:r>
                        <a:rPr lang="fr-FR" sz="1200" b="1" baseline="0" dirty="0" smtClean="0"/>
                        <a:t> et volailles : 20%</a:t>
                      </a:r>
                      <a:endParaRPr lang="fr-FR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Seuil à 0,1 %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Max. 2000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En permanence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200" b="1" dirty="0" smtClean="0"/>
                        <a:t>interdites</a:t>
                      </a:r>
                      <a:endParaRPr lang="fr-FR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467544" y="2298358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Principes </a:t>
            </a:r>
            <a:r>
              <a:rPr lang="fr-FR" sz="1600" u="sng" dirty="0" smtClean="0"/>
              <a:t>mis en avant par </a:t>
            </a:r>
            <a:r>
              <a:rPr lang="fr-FR" sz="1600" u="sng" dirty="0"/>
              <a:t>la </a:t>
            </a:r>
            <a:r>
              <a:rPr lang="fr-FR" sz="1600" u="sng" dirty="0" err="1"/>
              <a:t>Soil</a:t>
            </a:r>
            <a:r>
              <a:rPr lang="fr-FR" sz="1600" u="sng" dirty="0"/>
              <a:t> </a:t>
            </a:r>
            <a:r>
              <a:rPr lang="fr-FR" sz="1600" u="sng" dirty="0" smtClean="0"/>
              <a:t>Association :</a:t>
            </a:r>
          </a:p>
          <a:p>
            <a:endParaRPr lang="fr-FR" sz="8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                 →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Bien-être animal</a:t>
            </a:r>
          </a:p>
          <a:p>
            <a:r>
              <a:rPr lang="fr-FR" sz="1600" dirty="0" smtClean="0"/>
              <a:t>                        →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Conservation de la nature</a:t>
            </a:r>
            <a:endParaRPr lang="fr-FR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060848"/>
            <a:ext cx="1036153" cy="103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714182"/>
            <a:ext cx="4578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Contrôle et certification, quelle procédure ?</a:t>
            </a:r>
            <a:endParaRPr lang="fr-FR" sz="16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67544" y="1806496"/>
            <a:ext cx="82089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Depuis 1970, deux entités </a:t>
            </a:r>
            <a:r>
              <a:rPr lang="fr-FR" u="sng" dirty="0" smtClean="0"/>
              <a:t>indépendantes</a:t>
            </a:r>
            <a:r>
              <a:rPr lang="fr-FR" dirty="0" smtClean="0"/>
              <a:t> :</a:t>
            </a:r>
          </a:p>
          <a:p>
            <a:endParaRPr lang="fr-FR" sz="800" dirty="0" smtClean="0"/>
          </a:p>
          <a:p>
            <a:r>
              <a:rPr lang="fr-FR" dirty="0" smtClean="0"/>
              <a:t>	→ </a:t>
            </a:r>
            <a:r>
              <a:rPr lang="fr-FR" dirty="0"/>
              <a:t>La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Soil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Association</a:t>
            </a:r>
            <a:r>
              <a:rPr lang="fr-FR" dirty="0" smtClean="0"/>
              <a:t>, </a:t>
            </a:r>
            <a:r>
              <a:rPr lang="fr-FR" dirty="0"/>
              <a:t>qui possède les </a:t>
            </a:r>
            <a:r>
              <a:rPr lang="fr-FR" dirty="0" smtClean="0"/>
              <a:t>standards</a:t>
            </a:r>
            <a:endParaRPr lang="fr-FR" dirty="0"/>
          </a:p>
          <a:p>
            <a:r>
              <a:rPr lang="fr-FR" dirty="0" smtClean="0"/>
              <a:t>	→ </a:t>
            </a:r>
            <a:r>
              <a:rPr lang="fr-FR" dirty="0"/>
              <a:t>La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Soil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Association Certification</a:t>
            </a:r>
            <a:r>
              <a:rPr lang="fr-FR" dirty="0" smtClean="0"/>
              <a:t>, </a:t>
            </a:r>
            <a:r>
              <a:rPr lang="fr-FR" dirty="0"/>
              <a:t>qui contrôle et certifie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67544" y="3545721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SA Certification certifie aussi selon le standards bio UE mais + de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90 % de ses opérateurs choisissent la double certification.</a:t>
            </a:r>
          </a:p>
          <a:p>
            <a:endParaRPr lang="fr-FR" sz="800" dirty="0" smtClean="0"/>
          </a:p>
          <a:p>
            <a:r>
              <a:rPr lang="fr-FR" dirty="0" smtClean="0">
                <a:latin typeface="Calibri"/>
              </a:rPr>
              <a:t>	</a:t>
            </a:r>
            <a:r>
              <a:rPr lang="fr-FR" dirty="0" smtClean="0"/>
              <a:t>→ Symbole de la SA très connu auprès des consommateurs 	britanniques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3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689460" y="6611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404664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err="1" smtClean="0">
                <a:solidFill>
                  <a:schemeClr val="accent1">
                    <a:lumMod val="75000"/>
                  </a:schemeClr>
                </a:solidFill>
              </a:rPr>
              <a:t>Demeter</a:t>
            </a: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7544" y="1196752"/>
            <a:ext cx="82089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Marque de l’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agriculture biodynamique</a:t>
            </a:r>
            <a:r>
              <a:rPr lang="fr-FR" sz="1600" dirty="0" smtClean="0"/>
              <a:t>, déposée en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1932</a:t>
            </a:r>
          </a:p>
          <a:p>
            <a:r>
              <a:rPr lang="fr-FR" sz="1600" dirty="0" smtClean="0"/>
              <a:t>Mouvement fondé en 1924 en s’inspirant des idées de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Rudolph Steiner</a:t>
            </a:r>
          </a:p>
          <a:p>
            <a:endParaRPr lang="fr-FR" sz="1600" dirty="0"/>
          </a:p>
          <a:p>
            <a:r>
              <a:rPr lang="fr-FR" sz="1600" dirty="0" smtClean="0"/>
              <a:t>Marque internationale → Réseau </a:t>
            </a:r>
            <a:r>
              <a:rPr lang="fr-FR" sz="1600" b="1" dirty="0" err="1" smtClean="0">
                <a:solidFill>
                  <a:schemeClr val="accent1">
                    <a:lumMod val="75000"/>
                  </a:schemeClr>
                </a:solidFill>
              </a:rPr>
              <a:t>Demeter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International</a:t>
            </a:r>
            <a:r>
              <a:rPr lang="fr-FR" sz="1600" dirty="0" smtClean="0"/>
              <a:t> (18 pays du monde)</a:t>
            </a:r>
          </a:p>
          <a:p>
            <a:r>
              <a:rPr lang="fr-FR" sz="1600" u="sng" dirty="0" smtClean="0"/>
              <a:t>Objectifs :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Mise en place de standards minimum internationaux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Harmonisation de la certification dans le monde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Certifier  des opérateurs dans des pays n’ayant pas d’organisation </a:t>
            </a:r>
            <a:r>
              <a:rPr lang="fr-FR" sz="1600" dirty="0" err="1" smtClean="0"/>
              <a:t>Demeter</a:t>
            </a:r>
            <a:endParaRPr lang="fr-FR" sz="16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51411"/>
            <a:ext cx="864096" cy="432048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622299"/>
              </p:ext>
            </p:extLst>
          </p:nvPr>
        </p:nvGraphicFramePr>
        <p:xfrm>
          <a:off x="1439652" y="3501008"/>
          <a:ext cx="60960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8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France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Allemagne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RU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SAU (ha)</a:t>
                      </a:r>
                    </a:p>
                    <a:p>
                      <a:pPr algn="ctr"/>
                      <a:r>
                        <a:rPr lang="fr-FR" sz="1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fr-FR" sz="14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Rg</a:t>
                      </a:r>
                      <a:r>
                        <a:rPr lang="fr-FR" sz="1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mondial]</a:t>
                      </a:r>
                      <a:endParaRPr lang="fr-FR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9 873</a:t>
                      </a:r>
                    </a:p>
                    <a:p>
                      <a:pPr algn="ctr"/>
                      <a:r>
                        <a:rPr lang="fr-FR" sz="1400" dirty="0" smtClean="0"/>
                        <a:t>[3]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72 588</a:t>
                      </a:r>
                    </a:p>
                    <a:p>
                      <a:pPr algn="ctr"/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[1]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4 309</a:t>
                      </a:r>
                    </a:p>
                    <a:p>
                      <a:pPr algn="ctr"/>
                      <a:r>
                        <a:rPr lang="fr-FR" sz="1400" dirty="0" smtClean="0"/>
                        <a:t>[9]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Nb Fermes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fr-FR" sz="14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Rg</a:t>
                      </a:r>
                      <a:r>
                        <a:rPr lang="fr-FR" sz="1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mondial]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439</a:t>
                      </a:r>
                    </a:p>
                    <a:p>
                      <a:pPr algn="ctr"/>
                      <a:r>
                        <a:rPr lang="fr-FR" sz="1400" dirty="0" smtClean="0"/>
                        <a:t>[3]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1 476</a:t>
                      </a:r>
                    </a:p>
                    <a:p>
                      <a:pPr algn="ctr"/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[1]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96</a:t>
                      </a:r>
                    </a:p>
                    <a:p>
                      <a:pPr algn="ctr"/>
                      <a:r>
                        <a:rPr lang="fr-FR" sz="1400" dirty="0" smtClean="0"/>
                        <a:t>[13]</a:t>
                      </a:r>
                      <a:endParaRPr lang="fr-FR" sz="1400" dirty="0"/>
                    </a:p>
                  </a:txBody>
                  <a:tcPr/>
                </a:tc>
              </a:tr>
              <a:tr h="497403">
                <a:tc>
                  <a:txBody>
                    <a:bodyPr/>
                    <a:lstStyle/>
                    <a:p>
                      <a:pPr algn="ctr"/>
                      <a:r>
                        <a:rPr lang="fr-FR" sz="16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Nb transfo. </a:t>
                      </a:r>
                      <a:r>
                        <a:rPr lang="fr-FR" sz="1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fr-FR" sz="14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Rg</a:t>
                      </a:r>
                      <a:r>
                        <a:rPr lang="fr-FR" sz="1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mondial]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31</a:t>
                      </a:r>
                    </a:p>
                    <a:p>
                      <a:pPr algn="ctr"/>
                      <a:r>
                        <a:rPr lang="fr-FR" sz="1400" dirty="0" smtClean="0"/>
                        <a:t>[7]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368</a:t>
                      </a:r>
                    </a:p>
                    <a:p>
                      <a:pPr algn="ctr"/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[1]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38</a:t>
                      </a:r>
                    </a:p>
                    <a:p>
                      <a:pPr algn="ctr"/>
                      <a:r>
                        <a:rPr lang="fr-FR" sz="1400" dirty="0" smtClean="0"/>
                        <a:t>[6]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Nb </a:t>
                      </a:r>
                      <a:r>
                        <a:rPr lang="fr-FR" sz="16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distrib</a:t>
                      </a:r>
                      <a:r>
                        <a:rPr lang="fr-FR" sz="16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fr-FR" sz="14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Rg</a:t>
                      </a:r>
                      <a:r>
                        <a:rPr lang="fr-FR" sz="1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mondial]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38</a:t>
                      </a:r>
                    </a:p>
                    <a:p>
                      <a:pPr algn="ctr"/>
                      <a:r>
                        <a:rPr lang="fr-FR" sz="1400" dirty="0" smtClean="0"/>
                        <a:t>[2]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  <a:endParaRPr lang="fr-FR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[1]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9</a:t>
                      </a:r>
                      <a:endParaRPr lang="fr-FR" sz="1800" dirty="0" smtClean="0"/>
                    </a:p>
                    <a:p>
                      <a:pPr algn="ctr"/>
                      <a:r>
                        <a:rPr lang="fr-FR" sz="1400" dirty="0" smtClean="0"/>
                        <a:t>[8]</a:t>
                      </a:r>
                      <a:endParaRPr lang="fr-FR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48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76256" y="260648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Calibri" panose="020F0502020204030204" pitchFamily="34" charset="0"/>
              </a:rPr>
              <a:t>25/01/2016</a:t>
            </a:r>
            <a:endParaRPr lang="fr-FR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166" y="1575731"/>
            <a:ext cx="897194" cy="59813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556" y="3324956"/>
            <a:ext cx="1174900" cy="78265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15102" y="2063750"/>
            <a:ext cx="64011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→ 1991 : </a:t>
            </a:r>
            <a:r>
              <a:rPr lang="fr-FR" sz="1600" dirty="0" smtClean="0"/>
              <a:t>premier règlement bio UE pour productions végétales</a:t>
            </a:r>
          </a:p>
          <a:p>
            <a:r>
              <a:rPr lang="fr-FR" sz="1600" b="1" dirty="0"/>
              <a:t>→ </a:t>
            </a:r>
            <a:r>
              <a:rPr lang="fr-FR" sz="1600" b="1" dirty="0" smtClean="0"/>
              <a:t>1999 : </a:t>
            </a:r>
            <a:r>
              <a:rPr lang="fr-FR" sz="1600" dirty="0"/>
              <a:t>premier règlement bio UE pour productions </a:t>
            </a:r>
            <a:r>
              <a:rPr lang="fr-FR" sz="1600" dirty="0" smtClean="0"/>
              <a:t>animales</a:t>
            </a:r>
          </a:p>
          <a:p>
            <a:r>
              <a:rPr lang="fr-FR" sz="1600" b="1" dirty="0"/>
              <a:t>→ 2007 </a:t>
            </a:r>
            <a:r>
              <a:rPr lang="fr-FR" sz="1600" b="1" dirty="0" smtClean="0"/>
              <a:t>: </a:t>
            </a:r>
            <a:r>
              <a:rPr lang="fr-FR" sz="1600" dirty="0" smtClean="0"/>
              <a:t>dernière réforme du standard bio européen</a:t>
            </a:r>
          </a:p>
          <a:p>
            <a:r>
              <a:rPr lang="fr-FR" sz="1600" b="1" dirty="0" smtClean="0"/>
              <a:t>→ Aujourd’hui : </a:t>
            </a:r>
            <a:r>
              <a:rPr lang="fr-FR" sz="1600" dirty="0" smtClean="0"/>
              <a:t>réforme en cours</a:t>
            </a:r>
            <a:endParaRPr lang="fr-FR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539552" y="1691516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La bio et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l’UE…</a:t>
            </a:r>
            <a:endParaRPr lang="fr-FR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49525" y="4231594"/>
            <a:ext cx="2882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L’</a:t>
            </a:r>
            <a:r>
              <a:rPr lang="fr-FR" sz="1400" i="1" dirty="0" err="1" smtClean="0"/>
              <a:t>Eurofeuille</a:t>
            </a:r>
            <a:r>
              <a:rPr lang="fr-FR" sz="1400" i="1" dirty="0" smtClean="0"/>
              <a:t> ,</a:t>
            </a:r>
          </a:p>
          <a:p>
            <a:pPr algn="ctr"/>
            <a:r>
              <a:rPr lang="fr-FR" sz="1400" i="1" dirty="0" smtClean="0"/>
              <a:t>logo bio européen depuis 2010</a:t>
            </a:r>
            <a:endParaRPr lang="fr-FR" sz="1400" i="1" dirty="0"/>
          </a:p>
        </p:txBody>
      </p:sp>
      <p:sp>
        <p:nvSpPr>
          <p:cNvPr id="10" name="Rectangle 9"/>
          <p:cNvSpPr/>
          <p:nvPr/>
        </p:nvSpPr>
        <p:spPr>
          <a:xfrm>
            <a:off x="539552" y="5057889"/>
            <a:ext cx="8030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/>
              <a:t>→ </a:t>
            </a:r>
            <a:r>
              <a:rPr lang="fr-FR" sz="1600" b="1" dirty="0" smtClean="0"/>
              <a:t> </a:t>
            </a:r>
            <a:r>
              <a:rPr lang="fr-FR" sz="1600" u="sng" dirty="0" smtClean="0"/>
              <a:t>Aujourd’hui en Europe :</a:t>
            </a:r>
          </a:p>
          <a:p>
            <a:endParaRPr lang="fr-FR" sz="1600" dirty="0"/>
          </a:p>
          <a:p>
            <a:r>
              <a:rPr lang="fr-FR" sz="1600" dirty="0" smtClean="0"/>
              <a:t>	coexistence </a:t>
            </a:r>
            <a:r>
              <a:rPr lang="fr-FR" sz="1600" dirty="0"/>
              <a:t>d’une </a:t>
            </a:r>
            <a:r>
              <a:rPr lang="fr-FR" sz="1600" dirty="0" smtClean="0"/>
              <a:t>réglementation européenne </a:t>
            </a:r>
            <a:r>
              <a:rPr lang="fr-FR" sz="1600" dirty="0"/>
              <a:t>(</a:t>
            </a:r>
            <a:r>
              <a:rPr lang="fr-FR" sz="1600" b="1" dirty="0"/>
              <a:t>standard </a:t>
            </a:r>
            <a:r>
              <a:rPr lang="fr-FR" sz="1600" b="1" dirty="0" smtClean="0"/>
              <a:t>public</a:t>
            </a:r>
            <a:r>
              <a:rPr lang="fr-FR" sz="1600" dirty="0" smtClean="0"/>
              <a:t>)</a:t>
            </a:r>
          </a:p>
          <a:p>
            <a:endParaRPr lang="fr-FR" sz="1600" dirty="0"/>
          </a:p>
          <a:p>
            <a:r>
              <a:rPr lang="fr-FR" sz="1600" dirty="0" smtClean="0"/>
              <a:t>	et </a:t>
            </a:r>
            <a:r>
              <a:rPr lang="fr-FR" sz="1600" dirty="0"/>
              <a:t>de </a:t>
            </a:r>
            <a:r>
              <a:rPr lang="fr-FR" sz="1600" b="1" dirty="0"/>
              <a:t>standards privés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585216" y="-36676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Calibri"/>
              </a:rPr>
              <a:t>②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99592" y="833807"/>
            <a:ext cx="72882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/>
              <a:t>Marché mondial de la bio en croissance :</a:t>
            </a:r>
          </a:p>
          <a:p>
            <a:r>
              <a:rPr lang="fr-FR" sz="1600" dirty="0"/>
              <a:t>En 2000, 20 milliards de $ → Aujourd’hui,  &gt; 70 milliards de $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22246" y="407568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La bio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dans le monde…</a:t>
            </a:r>
            <a:endParaRPr lang="fr-FR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590" y="3227952"/>
            <a:ext cx="976660" cy="97666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333139" y="4238615"/>
            <a:ext cx="2706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Le logo AB,</a:t>
            </a:r>
          </a:p>
          <a:p>
            <a:pPr algn="ctr"/>
            <a:r>
              <a:rPr lang="fr-FR" sz="1400" i="1" dirty="0" smtClean="0"/>
              <a:t>logo bio français depuis 1985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1160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67544" y="63288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Standards privés en France</a:t>
            </a:r>
            <a:r>
              <a:rPr lang="fr-FR" sz="2000" smtClean="0">
                <a:solidFill>
                  <a:schemeClr val="accent3">
                    <a:lumMod val="75000"/>
                  </a:schemeClr>
                </a:solidFill>
              </a:rPr>
              <a:t>, en Allemagne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et au RU</a:t>
            </a:r>
            <a:endParaRPr lang="fr-FR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923" y="3717033"/>
            <a:ext cx="2613080" cy="21602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4568"/>
            <a:ext cx="3306837" cy="2304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776" y="1206314"/>
            <a:ext cx="3660447" cy="220016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5946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332656"/>
            <a:ext cx="15841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Conclusion</a:t>
            </a:r>
            <a:endParaRPr lang="fr-FR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496973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/>
              <a:t>Etat </a:t>
            </a:r>
            <a:r>
              <a:rPr lang="fr-FR" sz="1600" b="1" dirty="0"/>
              <a:t>des lieux des standards privés </a:t>
            </a:r>
            <a:r>
              <a:rPr lang="fr-FR" sz="1600" b="1" dirty="0">
                <a:solidFill>
                  <a:srgbClr val="FF0000"/>
                </a:solidFill>
              </a:rPr>
              <a:t>en </a:t>
            </a:r>
            <a:r>
              <a:rPr lang="fr-FR" sz="1600" b="1" dirty="0" smtClean="0">
                <a:solidFill>
                  <a:srgbClr val="FF0000"/>
                </a:solidFill>
              </a:rPr>
              <a:t>Europe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→ </a:t>
            </a:r>
            <a:r>
              <a:rPr lang="fr-FR" sz="1600" dirty="0" smtClean="0"/>
              <a:t>France, Allemagne et Royaume-Uni car 3 premiers marchés bio européens</a:t>
            </a:r>
            <a:endParaRPr lang="fr-FR" sz="1600" dirty="0"/>
          </a:p>
          <a:p>
            <a:endParaRPr lang="fr-FR" sz="1600" dirty="0"/>
          </a:p>
          <a:p>
            <a:r>
              <a:rPr lang="fr-FR" sz="1600" b="1" dirty="0" smtClean="0"/>
              <a:t>Leurs caractéristiques</a:t>
            </a:r>
            <a:endParaRPr lang="fr-FR" sz="1600" b="1" dirty="0"/>
          </a:p>
          <a:p>
            <a:r>
              <a:rPr lang="fr-FR" sz="1600" dirty="0">
                <a:solidFill>
                  <a:srgbClr val="FF0000"/>
                </a:solidFill>
              </a:rPr>
              <a:t>→ </a:t>
            </a:r>
            <a:r>
              <a:rPr lang="fr-FR" sz="1600" dirty="0" smtClean="0"/>
              <a:t>Cahiers de charges + contraignants que règlement UE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→ </a:t>
            </a:r>
            <a:r>
              <a:rPr lang="fr-FR" sz="1600" dirty="0" smtClean="0"/>
              <a:t>Allemagne et RU : des standards + vieux qu’en France</a:t>
            </a:r>
          </a:p>
          <a:p>
            <a:endParaRPr lang="fr-FR" sz="1600" dirty="0"/>
          </a:p>
          <a:p>
            <a:r>
              <a:rPr lang="fr-FR" sz="1600" b="1" dirty="0" smtClean="0"/>
              <a:t>La dynamique de ces standards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→ </a:t>
            </a:r>
            <a:r>
              <a:rPr lang="fr-FR" sz="1600" dirty="0" smtClean="0"/>
              <a:t>En France, les pionniers subsistent et de nouveaux ont émergé en réaction à la législation UE – les marques régionales ont du mal à émerger</a:t>
            </a:r>
          </a:p>
          <a:p>
            <a:r>
              <a:rPr lang="fr-FR" sz="1600" dirty="0">
                <a:solidFill>
                  <a:srgbClr val="FF0000"/>
                </a:solidFill>
              </a:rPr>
              <a:t>→ </a:t>
            </a:r>
            <a:r>
              <a:rPr lang="fr-FR" sz="1600" dirty="0"/>
              <a:t>Allemagne et </a:t>
            </a:r>
            <a:r>
              <a:rPr lang="fr-FR" sz="1600" dirty="0" smtClean="0"/>
              <a:t>RU : standards bien + présents qu’en France, se maintiennent</a:t>
            </a:r>
            <a:endParaRPr lang="fr-FR" sz="1600" b="1" dirty="0"/>
          </a:p>
          <a:p>
            <a:endParaRPr lang="fr-FR" sz="1600" dirty="0"/>
          </a:p>
          <a:p>
            <a:r>
              <a:rPr lang="fr-FR" sz="1600" b="1" dirty="0" smtClean="0"/>
              <a:t>Pourquoi </a:t>
            </a:r>
            <a:r>
              <a:rPr lang="fr-FR" sz="1600" b="1" dirty="0"/>
              <a:t>de tels standards subsistent alors qu’il existe une réglementation européenne </a:t>
            </a:r>
            <a:r>
              <a:rPr lang="fr-FR" sz="1600" b="1" dirty="0" smtClean="0"/>
              <a:t>?</a:t>
            </a:r>
          </a:p>
          <a:p>
            <a:r>
              <a:rPr lang="fr-FR" sz="1600" dirty="0">
                <a:solidFill>
                  <a:srgbClr val="FF0000"/>
                </a:solidFill>
              </a:rPr>
              <a:t>→ </a:t>
            </a:r>
            <a:r>
              <a:rPr lang="fr-FR" sz="1600" dirty="0" smtClean="0"/>
              <a:t>En France : petits mais restent présents par le ciblage d’une clientèle en magasins spécialisés</a:t>
            </a:r>
          </a:p>
          <a:p>
            <a:r>
              <a:rPr lang="fr-FR" sz="1600" dirty="0">
                <a:solidFill>
                  <a:srgbClr val="FF0000"/>
                </a:solidFill>
              </a:rPr>
              <a:t>→ </a:t>
            </a:r>
            <a:r>
              <a:rPr lang="fr-FR" sz="1600" dirty="0"/>
              <a:t>Allemagne et RU </a:t>
            </a:r>
            <a:r>
              <a:rPr lang="fr-FR" sz="1600" dirty="0" smtClean="0"/>
              <a:t>: poids de l’histoire, connus par les consommateurs, le standards UE = standard de base</a:t>
            </a:r>
          </a:p>
        </p:txBody>
      </p:sp>
      <p:sp>
        <p:nvSpPr>
          <p:cNvPr id="6" name="Rectangle 5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9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4689460" y="4462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158396" y="2564904"/>
            <a:ext cx="29977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 smtClean="0">
                <a:latin typeface="Vijaya" panose="020B0604020202020204" pitchFamily="34" charset="0"/>
                <a:cs typeface="Vijaya" panose="020B0604020202020204" pitchFamily="34" charset="0"/>
              </a:rPr>
              <a:t>Merci !</a:t>
            </a:r>
            <a:endParaRPr lang="fr-FR" sz="4400" dirty="0">
              <a:latin typeface="Vijaya" panose="020B0604020202020204" pitchFamily="34" charset="0"/>
              <a:cs typeface="Vijay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48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97692" y="249851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11560" y="553774"/>
            <a:ext cx="3392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Il y a 2 ans, une autre stagiaire…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68760"/>
            <a:ext cx="1249596" cy="18978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306395"/>
            <a:ext cx="3628598" cy="171224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170" y="3289571"/>
            <a:ext cx="2181225" cy="73342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094" y="1404405"/>
            <a:ext cx="1428750" cy="142875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282" y="4293927"/>
            <a:ext cx="1905000" cy="206692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52" y="3432707"/>
            <a:ext cx="2311498" cy="231149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564" y="3684477"/>
            <a:ext cx="2093455" cy="208605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585216" y="-36676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Calibri"/>
              </a:rPr>
              <a:t>③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3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572000" y="-36676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Calibri"/>
              </a:rPr>
              <a:t>④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97692" y="249851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827420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Nos objectifs, nos questions…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2274838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→</a:t>
            </a:r>
            <a:r>
              <a:rPr lang="fr-FR" sz="2000" dirty="0" smtClean="0"/>
              <a:t> Etat des lieux des </a:t>
            </a:r>
            <a:r>
              <a:rPr lang="fr-FR" sz="2000" dirty="0"/>
              <a:t>standards privés </a:t>
            </a:r>
            <a:r>
              <a:rPr lang="fr-FR" sz="2000" dirty="0" smtClean="0"/>
              <a:t>en Europe : 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quels </a:t>
            </a:r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tandards existent ?</a:t>
            </a:r>
          </a:p>
          <a:p>
            <a:endParaRPr lang="fr-FR" sz="2000" dirty="0" smtClean="0"/>
          </a:p>
          <a:p>
            <a:endParaRPr lang="fr-FR" sz="2000" dirty="0"/>
          </a:p>
          <a:p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→</a:t>
            </a:r>
            <a:r>
              <a:rPr lang="fr-FR" sz="2000" dirty="0" smtClean="0"/>
              <a:t> </a:t>
            </a:r>
            <a:r>
              <a:rPr lang="fr-FR" sz="2000" dirty="0"/>
              <a:t>leur histoire, leurs exigences, leur place dans le marché bio européen, leurs </a:t>
            </a:r>
            <a:r>
              <a:rPr lang="fr-FR" sz="2000" dirty="0" smtClean="0"/>
              <a:t>débouchés : </a:t>
            </a: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</a:rPr>
              <a:t>qu’est-ce qui les caractérise ?</a:t>
            </a:r>
          </a:p>
          <a:p>
            <a:endParaRPr lang="fr-FR" sz="2000" dirty="0" smtClean="0"/>
          </a:p>
          <a:p>
            <a:endParaRPr lang="fr-FR" sz="2000" dirty="0"/>
          </a:p>
          <a:p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→</a:t>
            </a:r>
            <a:r>
              <a:rPr lang="fr-FR" sz="2000" dirty="0"/>
              <a:t> </a:t>
            </a:r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Pourquoi de tels standards subsistent alors qu’il existe une réglementation européenne ?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825" y="834710"/>
            <a:ext cx="2185615" cy="119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05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332656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Méthode</a:t>
            </a:r>
          </a:p>
        </p:txBody>
      </p:sp>
      <p:sp>
        <p:nvSpPr>
          <p:cNvPr id="3" name="Rectangle 2"/>
          <p:cNvSpPr/>
          <p:nvPr/>
        </p:nvSpPr>
        <p:spPr>
          <a:xfrm>
            <a:off x="6897692" y="260648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7544" y="98072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FR" dirty="0" smtClean="0">
                <a:solidFill>
                  <a:srgbClr val="FF0000"/>
                </a:solidFill>
              </a:rPr>
              <a:t>Recherche biblio</a:t>
            </a:r>
          </a:p>
          <a:p>
            <a:pPr marL="342900" indent="-342900">
              <a:buAutoNum type="arabicPeriod"/>
            </a:pPr>
            <a:r>
              <a:rPr lang="fr-FR" dirty="0" smtClean="0">
                <a:solidFill>
                  <a:srgbClr val="FF0000"/>
                </a:solidFill>
              </a:rPr>
              <a:t>Entretiens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67544" y="1627058"/>
            <a:ext cx="8352928" cy="557075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endParaRPr lang="fr-FR" sz="1400" b="1" u="sng" dirty="0" smtClean="0">
              <a:solidFill>
                <a:srgbClr val="00B050"/>
              </a:solidFill>
            </a:endParaRPr>
          </a:p>
          <a:p>
            <a:r>
              <a:rPr lang="fr-FR" sz="1400" b="1" u="sng" dirty="0" smtClean="0">
                <a:solidFill>
                  <a:srgbClr val="00B050"/>
                </a:solidFill>
              </a:rPr>
              <a:t>France</a:t>
            </a:r>
          </a:p>
          <a:p>
            <a:endParaRPr lang="fr-FR" sz="1200" u="sng" dirty="0"/>
          </a:p>
          <a:p>
            <a:r>
              <a:rPr lang="fr-FR" sz="1200" b="1" dirty="0" smtClean="0"/>
              <a:t>Alsace Bio</a:t>
            </a:r>
          </a:p>
          <a:p>
            <a:endParaRPr lang="fr-FR" sz="1200" b="1" dirty="0"/>
          </a:p>
          <a:p>
            <a:r>
              <a:rPr lang="fr-FR" sz="1200" b="1" dirty="0" smtClean="0"/>
              <a:t>Bio di </a:t>
            </a:r>
            <a:r>
              <a:rPr lang="fr-FR" sz="1200" b="1" dirty="0" err="1" smtClean="0"/>
              <a:t>Corsica</a:t>
            </a:r>
            <a:endParaRPr lang="fr-FR" sz="1200" dirty="0"/>
          </a:p>
          <a:p>
            <a:r>
              <a:rPr lang="fr-FR" sz="1200" dirty="0" smtClean="0"/>
              <a:t>Emilie </a:t>
            </a:r>
            <a:r>
              <a:rPr lang="fr-FR" sz="1200" dirty="0" err="1" smtClean="0"/>
              <a:t>Claudet</a:t>
            </a:r>
            <a:r>
              <a:rPr lang="fr-FR" sz="1200" dirty="0" smtClean="0"/>
              <a:t>, CIVAM BIO Corse</a:t>
            </a:r>
          </a:p>
          <a:p>
            <a:endParaRPr lang="fr-FR" sz="1200" dirty="0"/>
          </a:p>
          <a:p>
            <a:endParaRPr lang="fr-FR" sz="1200" u="sng" dirty="0" smtClean="0"/>
          </a:p>
          <a:p>
            <a:r>
              <a:rPr lang="fr-FR" sz="1200" b="1" dirty="0"/>
              <a:t>Marque Bio Rhône-Alpes</a:t>
            </a:r>
          </a:p>
          <a:p>
            <a:r>
              <a:rPr lang="fr-FR" sz="1200" dirty="0"/>
              <a:t>Caroline Girard, </a:t>
            </a:r>
            <a:r>
              <a:rPr lang="fr-FR" sz="1200" dirty="0" err="1"/>
              <a:t>Organics</a:t>
            </a:r>
            <a:r>
              <a:rPr lang="fr-FR" sz="1200" dirty="0"/>
              <a:t> Cluster</a:t>
            </a:r>
          </a:p>
          <a:p>
            <a:endParaRPr lang="fr-FR" sz="1200" u="sng" dirty="0" smtClean="0"/>
          </a:p>
          <a:p>
            <a:r>
              <a:rPr lang="fr-FR" sz="1200" b="1" dirty="0" smtClean="0"/>
              <a:t>Mon Bio Pays de la Loire</a:t>
            </a:r>
            <a:endParaRPr lang="fr-FR" sz="1200" b="1" dirty="0"/>
          </a:p>
          <a:p>
            <a:r>
              <a:rPr lang="fr-FR" sz="1200" dirty="0" smtClean="0"/>
              <a:t>Nadia </a:t>
            </a:r>
            <a:r>
              <a:rPr lang="fr-FR" sz="1200" dirty="0" err="1" smtClean="0"/>
              <a:t>Zarioh</a:t>
            </a:r>
            <a:r>
              <a:rPr lang="fr-FR" sz="1200" dirty="0" smtClean="0"/>
              <a:t>, </a:t>
            </a:r>
            <a:r>
              <a:rPr lang="fr-FR" sz="1200" dirty="0" err="1" smtClean="0"/>
              <a:t>Interbio</a:t>
            </a:r>
            <a:r>
              <a:rPr lang="fr-FR" sz="1200" dirty="0" smtClean="0"/>
              <a:t> et syndicat des transformateurs bio</a:t>
            </a:r>
          </a:p>
          <a:p>
            <a:endParaRPr lang="fr-FR" sz="1200" b="1" dirty="0" smtClean="0"/>
          </a:p>
          <a:p>
            <a:r>
              <a:rPr lang="fr-FR" sz="1200" b="1" dirty="0" smtClean="0"/>
              <a:t>Paysan Bio Lorrain</a:t>
            </a:r>
            <a:endParaRPr lang="fr-FR" sz="1200" dirty="0" smtClean="0"/>
          </a:p>
          <a:p>
            <a:r>
              <a:rPr lang="fr-FR" sz="1200" dirty="0" smtClean="0"/>
              <a:t>Valérie François, Directrice Paysan Bio Lorrain</a:t>
            </a:r>
          </a:p>
          <a:p>
            <a:endParaRPr lang="fr-FR" sz="1200" dirty="0"/>
          </a:p>
          <a:p>
            <a:r>
              <a:rPr lang="fr-FR" sz="1200" b="1" dirty="0" smtClean="0"/>
              <a:t>Saveurs Paris – Ile de France Bio</a:t>
            </a:r>
          </a:p>
          <a:p>
            <a:r>
              <a:rPr lang="fr-FR" sz="1200" dirty="0" smtClean="0"/>
              <a:t>Bénédicte Dupont, Directrice adjointe CERVIA Ile-de-France</a:t>
            </a:r>
          </a:p>
          <a:p>
            <a:endParaRPr lang="fr-FR" sz="1400" b="1" u="sng" dirty="0">
              <a:solidFill>
                <a:srgbClr val="00B050"/>
              </a:solidFill>
            </a:endParaRPr>
          </a:p>
          <a:p>
            <a:endParaRPr lang="fr-FR" sz="1400" b="1" u="sng" dirty="0">
              <a:solidFill>
                <a:srgbClr val="00B050"/>
              </a:solidFill>
            </a:endParaRPr>
          </a:p>
          <a:p>
            <a:endParaRPr lang="fr-FR" sz="1400" b="1" u="sng" dirty="0">
              <a:solidFill>
                <a:srgbClr val="00B050"/>
              </a:solidFill>
            </a:endParaRPr>
          </a:p>
          <a:p>
            <a:endParaRPr lang="fr-FR" sz="1400" b="1" u="sng" dirty="0">
              <a:solidFill>
                <a:srgbClr val="00B050"/>
              </a:solidFill>
            </a:endParaRPr>
          </a:p>
          <a:p>
            <a:endParaRPr lang="fr-FR" sz="1400" b="1" u="sng" dirty="0">
              <a:solidFill>
                <a:srgbClr val="00B050"/>
              </a:solidFill>
            </a:endParaRPr>
          </a:p>
          <a:p>
            <a:endParaRPr lang="fr-FR" sz="1400" b="1" u="sng" dirty="0">
              <a:solidFill>
                <a:srgbClr val="00B050"/>
              </a:solidFill>
            </a:endParaRPr>
          </a:p>
          <a:p>
            <a:r>
              <a:rPr lang="fr-FR" sz="1400" b="1" u="sng" dirty="0" smtClean="0">
                <a:solidFill>
                  <a:srgbClr val="00B050"/>
                </a:solidFill>
              </a:rPr>
              <a:t>Allemagne</a:t>
            </a:r>
            <a:endParaRPr lang="fr-FR" sz="1400" b="1" u="sng" dirty="0">
              <a:solidFill>
                <a:srgbClr val="00B050"/>
              </a:solidFill>
            </a:endParaRPr>
          </a:p>
          <a:p>
            <a:endParaRPr lang="fr-FR" sz="1400" b="1" dirty="0" smtClean="0"/>
          </a:p>
          <a:p>
            <a:r>
              <a:rPr lang="fr-FR" sz="1200" b="1" dirty="0" err="1" smtClean="0"/>
              <a:t>Bioland</a:t>
            </a:r>
            <a:endParaRPr lang="fr-FR" sz="1200" b="1" dirty="0" smtClean="0"/>
          </a:p>
          <a:p>
            <a:r>
              <a:rPr lang="fr-FR" sz="1200" dirty="0" smtClean="0"/>
              <a:t>Eckhard </a:t>
            </a:r>
            <a:r>
              <a:rPr lang="fr-FR" sz="1200" dirty="0" err="1" smtClean="0"/>
              <a:t>Reiners</a:t>
            </a:r>
            <a:r>
              <a:rPr lang="fr-FR" sz="1200" dirty="0" smtClean="0"/>
              <a:t>, </a:t>
            </a:r>
            <a:r>
              <a:rPr lang="fr-FR" sz="1200" dirty="0" err="1"/>
              <a:t>R</a:t>
            </a:r>
            <a:r>
              <a:rPr lang="fr-FR" sz="1200" dirty="0" err="1" smtClean="0"/>
              <a:t>esponsabe</a:t>
            </a:r>
            <a:r>
              <a:rPr lang="fr-FR" sz="1200" dirty="0" smtClean="0"/>
              <a:t> standards</a:t>
            </a:r>
            <a:endParaRPr lang="fr-FR" sz="1200" dirty="0"/>
          </a:p>
          <a:p>
            <a:endParaRPr lang="fr-FR" sz="1200" b="1" dirty="0"/>
          </a:p>
          <a:p>
            <a:r>
              <a:rPr lang="fr-FR" sz="1200" b="1" dirty="0" err="1" smtClean="0"/>
              <a:t>EcoWellness</a:t>
            </a:r>
            <a:endParaRPr lang="fr-FR" sz="1200" b="1" dirty="0" smtClean="0"/>
          </a:p>
          <a:p>
            <a:r>
              <a:rPr lang="fr-FR" sz="1200" dirty="0" smtClean="0"/>
              <a:t>Stefan </a:t>
            </a:r>
            <a:r>
              <a:rPr lang="fr-FR" sz="1200" dirty="0" err="1" smtClean="0"/>
              <a:t>Tomek</a:t>
            </a:r>
            <a:r>
              <a:rPr lang="fr-FR" sz="1200" dirty="0" smtClean="0"/>
              <a:t>, PDG groupe </a:t>
            </a:r>
            <a:r>
              <a:rPr lang="fr-FR" sz="1200" dirty="0" err="1" smtClean="0"/>
              <a:t>EcoWellness</a:t>
            </a:r>
            <a:endParaRPr lang="fr-FR" sz="1400" b="1" dirty="0" smtClean="0"/>
          </a:p>
          <a:p>
            <a:endParaRPr lang="fr-FR" sz="1400" b="1" dirty="0"/>
          </a:p>
          <a:p>
            <a:r>
              <a:rPr lang="fr-FR" sz="1400" b="1" u="sng" dirty="0" smtClean="0">
                <a:solidFill>
                  <a:srgbClr val="00B050"/>
                </a:solidFill>
              </a:rPr>
              <a:t>Royaume-Uni</a:t>
            </a:r>
          </a:p>
          <a:p>
            <a:endParaRPr lang="fr-FR" sz="1400" b="1" u="sng" dirty="0">
              <a:solidFill>
                <a:srgbClr val="00B050"/>
              </a:solidFill>
            </a:endParaRPr>
          </a:p>
          <a:p>
            <a:r>
              <a:rPr lang="fr-FR" sz="1200" b="1" dirty="0" err="1" smtClean="0"/>
              <a:t>Soil</a:t>
            </a:r>
            <a:r>
              <a:rPr lang="fr-FR" sz="1200" b="1" dirty="0" smtClean="0"/>
              <a:t> Association</a:t>
            </a:r>
          </a:p>
          <a:p>
            <a:r>
              <a:rPr lang="fr-FR" sz="1200" dirty="0" smtClean="0"/>
              <a:t>Isabel Griffiths, Responsable standards</a:t>
            </a:r>
          </a:p>
          <a:p>
            <a:endParaRPr lang="fr-FR" sz="1200" dirty="0"/>
          </a:p>
          <a:p>
            <a:r>
              <a:rPr lang="fr-FR" sz="1200" b="1" dirty="0" err="1" smtClean="0"/>
              <a:t>Demeter</a:t>
            </a:r>
            <a:endParaRPr lang="fr-FR" sz="1200" b="1" dirty="0" smtClean="0"/>
          </a:p>
          <a:p>
            <a:r>
              <a:rPr lang="fr-FR" sz="1200" dirty="0" err="1" smtClean="0"/>
              <a:t>Tarry</a:t>
            </a:r>
            <a:r>
              <a:rPr lang="fr-FR" sz="1200" dirty="0" smtClean="0"/>
              <a:t> </a:t>
            </a:r>
            <a:r>
              <a:rPr lang="fr-FR" sz="1200" dirty="0" err="1" smtClean="0"/>
              <a:t>Bolger</a:t>
            </a:r>
            <a:r>
              <a:rPr lang="fr-FR" sz="1200" dirty="0" smtClean="0"/>
              <a:t>, Directeur général de la </a:t>
            </a:r>
            <a:r>
              <a:rPr lang="fr-FR" sz="1200" dirty="0" err="1" smtClean="0"/>
              <a:t>Biodynamic</a:t>
            </a:r>
            <a:r>
              <a:rPr lang="fr-FR" sz="1200" dirty="0" smtClean="0"/>
              <a:t> Association Certification</a:t>
            </a:r>
          </a:p>
          <a:p>
            <a:endParaRPr lang="fr-FR" sz="1200" dirty="0"/>
          </a:p>
          <a:p>
            <a:r>
              <a:rPr lang="fr-FR" sz="1400" b="1" u="sng" dirty="0" smtClean="0">
                <a:solidFill>
                  <a:srgbClr val="00B050"/>
                </a:solidFill>
              </a:rPr>
              <a:t>Europe</a:t>
            </a:r>
          </a:p>
          <a:p>
            <a:endParaRPr lang="fr-FR" sz="1400" b="1" u="sng" dirty="0" smtClean="0">
              <a:solidFill>
                <a:srgbClr val="00B050"/>
              </a:solidFill>
            </a:endParaRPr>
          </a:p>
          <a:p>
            <a:r>
              <a:rPr lang="fr-FR" sz="1200" b="1" dirty="0" err="1"/>
              <a:t>Ecocert</a:t>
            </a:r>
            <a:endParaRPr lang="fr-FR" sz="1200" b="1" dirty="0"/>
          </a:p>
          <a:p>
            <a:r>
              <a:rPr lang="fr-FR" sz="1200" dirty="0"/>
              <a:t>Julien </a:t>
            </a:r>
            <a:r>
              <a:rPr lang="fr-FR" sz="1200" dirty="0" err="1"/>
              <a:t>Pezet</a:t>
            </a:r>
            <a:r>
              <a:rPr lang="fr-FR" sz="1200" dirty="0"/>
              <a:t>, Service contrôles de marques privées</a:t>
            </a:r>
          </a:p>
          <a:p>
            <a:endParaRPr lang="fr-FR" sz="1200" dirty="0"/>
          </a:p>
          <a:p>
            <a:r>
              <a:rPr lang="fr-FR" sz="1200" b="1" dirty="0"/>
              <a:t>FNAB</a:t>
            </a:r>
          </a:p>
          <a:p>
            <a:r>
              <a:rPr lang="fr-FR" sz="1200" dirty="0"/>
              <a:t>Juliette Leroux, Chargée des affaires européennes</a:t>
            </a:r>
          </a:p>
          <a:p>
            <a:endParaRPr lang="fr-FR" sz="1400" b="1" u="sng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719917" y="2044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8" name="Ellipse 7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04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491880" y="-2629544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3" name="Rectangle 2"/>
          <p:cNvSpPr/>
          <p:nvPr/>
        </p:nvSpPr>
        <p:spPr>
          <a:xfrm>
            <a:off x="6890053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328300"/>
            <a:ext cx="1656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Plan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95537" y="1916832"/>
            <a:ext cx="85689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Etat des lieux de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l’agriculture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biologique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dans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le monde et en Europe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Production</a:t>
            </a: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Consommation</a:t>
            </a:r>
          </a:p>
          <a:p>
            <a:pPr marL="800100" lvl="1" indent="-342900">
              <a:buFont typeface="+mj-lt"/>
              <a:buAutoNum type="arabicPeriod"/>
            </a:pPr>
            <a:endParaRPr lang="fr-FR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Les marques régionales en France</a:t>
            </a:r>
          </a:p>
          <a:p>
            <a:pPr lvl="1"/>
            <a:endParaRPr lang="fr-FR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endParaRPr lang="fr-FR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z="2000" dirty="0" smtClean="0">
                <a:solidFill>
                  <a:schemeClr val="accent3">
                    <a:lumMod val="75000"/>
                  </a:schemeClr>
                </a:solidFill>
              </a:rPr>
              <a:t>Standards privés à l’étranger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En Allemagne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Au Royaume-Uni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719917" y="2044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endParaRPr lang="fr-FR" sz="2000" dirty="0">
              <a:solidFill>
                <a:schemeClr val="bg1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4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632882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Marché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de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l’agriculture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biologique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dans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le monde et en Europe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Production</a:t>
            </a: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3138586" cy="2419280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3606130" y="1340768"/>
            <a:ext cx="50703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Place de l’UE dans le monde :</a:t>
            </a:r>
          </a:p>
          <a:p>
            <a:r>
              <a:rPr lang="fr-FR" dirty="0" smtClean="0">
                <a:latin typeface="Calibri"/>
              </a:rPr>
              <a:t>→ </a:t>
            </a:r>
            <a:r>
              <a:rPr lang="fr-FR" dirty="0" smtClean="0"/>
              <a:t>27 % de </a:t>
            </a:r>
            <a:r>
              <a:rPr lang="fr-FR" dirty="0"/>
              <a:t>SAU d’Europe, soit 10,2 millions d’ha en </a:t>
            </a:r>
            <a:r>
              <a:rPr lang="fr-FR" dirty="0" smtClean="0"/>
              <a:t>bio</a:t>
            </a:r>
          </a:p>
          <a:p>
            <a:r>
              <a:rPr lang="fr-FR" dirty="0">
                <a:latin typeface="Calibri"/>
              </a:rPr>
              <a:t>→ </a:t>
            </a:r>
            <a:r>
              <a:rPr lang="fr-FR" dirty="0" smtClean="0">
                <a:latin typeface="Calibri"/>
              </a:rPr>
              <a:t> </a:t>
            </a:r>
            <a:r>
              <a:rPr lang="fr-FR" dirty="0" smtClean="0"/>
              <a:t>2</a:t>
            </a:r>
            <a:r>
              <a:rPr lang="fr-FR" baseline="30000" dirty="0" smtClean="0"/>
              <a:t>ème</a:t>
            </a:r>
            <a:r>
              <a:rPr lang="fr-FR" dirty="0" smtClean="0"/>
              <a:t> région du monde pour sa SAU bio</a:t>
            </a:r>
          </a:p>
          <a:p>
            <a:r>
              <a:rPr lang="fr-FR" dirty="0" smtClean="0">
                <a:latin typeface="Calibri"/>
              </a:rPr>
              <a:t>→ 5,7 % de sa SAU totale est en bio </a:t>
            </a:r>
            <a:r>
              <a:rPr lang="fr-FR" sz="1600" dirty="0" smtClean="0">
                <a:latin typeface="Calibri"/>
              </a:rPr>
              <a:t>(ou en conversion)</a:t>
            </a:r>
            <a:endParaRPr lang="fr-FR" dirty="0"/>
          </a:p>
        </p:txBody>
      </p:sp>
      <p:pic>
        <p:nvPicPr>
          <p:cNvPr id="8" name="Imag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4192062" cy="2317422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4762402" y="4245188"/>
            <a:ext cx="34980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SAU bio des pays européens :</a:t>
            </a:r>
          </a:p>
          <a:p>
            <a:r>
              <a:rPr lang="fr-FR" dirty="0" smtClean="0">
                <a:latin typeface="Calibri"/>
              </a:rPr>
              <a:t>→ France : 3</a:t>
            </a:r>
            <a:r>
              <a:rPr lang="fr-FR" baseline="30000" dirty="0" smtClean="0">
                <a:latin typeface="Calibri"/>
              </a:rPr>
              <a:t>ème</a:t>
            </a:r>
            <a:r>
              <a:rPr lang="fr-FR" dirty="0" smtClean="0">
                <a:latin typeface="Calibri"/>
              </a:rPr>
              <a:t> de l’UE</a:t>
            </a:r>
          </a:p>
          <a:p>
            <a:r>
              <a:rPr lang="fr-FR" dirty="0" smtClean="0">
                <a:latin typeface="Calibri"/>
              </a:rPr>
              <a:t>→ Allemagne : 4</a:t>
            </a:r>
            <a:r>
              <a:rPr lang="fr-FR" baseline="30000" dirty="0" smtClean="0">
                <a:latin typeface="Calibri"/>
              </a:rPr>
              <a:t>ème</a:t>
            </a:r>
            <a:r>
              <a:rPr lang="fr-FR" dirty="0" smtClean="0">
                <a:latin typeface="Calibri"/>
              </a:rPr>
              <a:t> de l’UE</a:t>
            </a:r>
          </a:p>
          <a:p>
            <a:r>
              <a:rPr lang="fr-FR" dirty="0" smtClean="0">
                <a:latin typeface="Calibri"/>
              </a:rPr>
              <a:t>→ RU : 6</a:t>
            </a:r>
            <a:r>
              <a:rPr lang="fr-FR" baseline="30000" dirty="0" smtClean="0">
                <a:latin typeface="Calibri"/>
              </a:rPr>
              <a:t>ème</a:t>
            </a:r>
            <a:r>
              <a:rPr lang="fr-FR" dirty="0" smtClean="0">
                <a:latin typeface="Calibri"/>
              </a:rPr>
              <a:t> de l’UE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729868" y="353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89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03560"/>
            <a:ext cx="42039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2.  </a:t>
            </a:r>
            <a:r>
              <a:rPr lang="fr-FR" sz="2000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onsommation</a:t>
            </a: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/>
          <p:nvPr/>
        </p:nvPicPr>
        <p:blipFill rotWithShape="1">
          <a:blip r:embed="rId3"/>
          <a:srcRect l="19015" t="25627" r="19312" b="18572"/>
          <a:stretch/>
        </p:blipFill>
        <p:spPr bwMode="auto">
          <a:xfrm>
            <a:off x="683568" y="1258937"/>
            <a:ext cx="4391025" cy="3178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50225" y="803670"/>
            <a:ext cx="4209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Un marché mondial en croissance…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104581" y="1412776"/>
            <a:ext cx="3571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alibri"/>
              </a:rPr>
              <a:t>→ </a:t>
            </a:r>
            <a:r>
              <a:rPr lang="fr-FR" dirty="0" smtClean="0"/>
              <a:t>X 4 depuis 2000</a:t>
            </a:r>
          </a:p>
          <a:p>
            <a:r>
              <a:rPr lang="fr-FR" dirty="0" smtClean="0">
                <a:latin typeface="Calibri"/>
              </a:rPr>
              <a:t>→ Aujourd’hui </a:t>
            </a:r>
            <a:r>
              <a:rPr lang="fr-FR" dirty="0"/>
              <a:t>&gt; 70 milliards de $</a:t>
            </a:r>
          </a:p>
        </p:txBody>
      </p:sp>
      <p:pic>
        <p:nvPicPr>
          <p:cNvPr id="8" name="Imag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870" y="3861048"/>
            <a:ext cx="3121660" cy="2513965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135934" y="5103142"/>
            <a:ext cx="399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 dominé par les Etats-Unis et l’UE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727932" y="1193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26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565503"/>
            <a:ext cx="3024336" cy="264474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67544" y="98072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marché bio de l’UE est dominé</a:t>
            </a:r>
          </a:p>
          <a:p>
            <a:pPr algn="ctr"/>
            <a:r>
              <a:rPr lang="fr-FR" sz="1600" dirty="0" smtClean="0"/>
              <a:t>par l’Allemagne, la France et le Royaume-Uni…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67544" y="422108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… qui représentent à eux trois plus de la moitié</a:t>
            </a:r>
          </a:p>
          <a:p>
            <a:pPr algn="ctr"/>
            <a:r>
              <a:rPr lang="fr-FR" sz="1600" dirty="0" smtClean="0"/>
              <a:t>des ventes au détail de produits bio de l’UE</a:t>
            </a:r>
            <a:endParaRPr lang="fr-FR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544522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→ D’où choix d’étudier ces 3 pays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704365" y="44624"/>
            <a:ext cx="360040" cy="3600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969700" y="282134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25/01/2016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735145" y="4462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91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1983</TotalTime>
  <Words>1921</Words>
  <Application>Microsoft Office PowerPoint</Application>
  <PresentationFormat>Affichage à l'écran (4:3)</PresentationFormat>
  <Paragraphs>427</Paragraphs>
  <Slides>22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9" baseType="lpstr">
      <vt:lpstr>Arial Unicode MS</vt:lpstr>
      <vt:lpstr>Calibri</vt:lpstr>
      <vt:lpstr>Century Gothic</vt:lpstr>
      <vt:lpstr>Times New Roman</vt:lpstr>
      <vt:lpstr>Vijaya</vt:lpstr>
      <vt:lpstr>Wingdings 2</vt:lpstr>
      <vt:lpstr>Austin</vt:lpstr>
      <vt:lpstr>La différenciation au sein des produits issus de l’agriculture biologique en Europe : cas des marques régionales françaises et des standards privés en Allemagne et au Royaume-Uni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MT</dc:creator>
  <cp:lastModifiedBy>mtysebaert</cp:lastModifiedBy>
  <cp:revision>201</cp:revision>
  <cp:lastPrinted>2016-01-25T12:00:39Z</cp:lastPrinted>
  <dcterms:created xsi:type="dcterms:W3CDTF">2016-01-06T18:28:35Z</dcterms:created>
  <dcterms:modified xsi:type="dcterms:W3CDTF">2016-01-26T12:58:04Z</dcterms:modified>
</cp:coreProperties>
</file>