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 id="2147483684" r:id="rId3"/>
  </p:sldMasterIdLst>
  <p:notesMasterIdLst>
    <p:notesMasterId r:id="rId34"/>
  </p:notesMasterIdLst>
  <p:handoutMasterIdLst>
    <p:handoutMasterId r:id="rId35"/>
  </p:handoutMasterIdLst>
  <p:sldIdLst>
    <p:sldId id="256" r:id="rId4"/>
    <p:sldId id="257" r:id="rId5"/>
    <p:sldId id="280" r:id="rId6"/>
    <p:sldId id="277" r:id="rId7"/>
    <p:sldId id="278" r:id="rId8"/>
    <p:sldId id="279" r:id="rId9"/>
    <p:sldId id="258" r:id="rId10"/>
    <p:sldId id="281" r:id="rId11"/>
    <p:sldId id="282" r:id="rId12"/>
    <p:sldId id="262" r:id="rId13"/>
    <p:sldId id="259" r:id="rId14"/>
    <p:sldId id="285" r:id="rId15"/>
    <p:sldId id="286" r:id="rId16"/>
    <p:sldId id="260" r:id="rId17"/>
    <p:sldId id="288" r:id="rId18"/>
    <p:sldId id="287" r:id="rId19"/>
    <p:sldId id="261" r:id="rId20"/>
    <p:sldId id="289" r:id="rId21"/>
    <p:sldId id="290" r:id="rId22"/>
    <p:sldId id="263" r:id="rId23"/>
    <p:sldId id="283" r:id="rId24"/>
    <p:sldId id="264" r:id="rId25"/>
    <p:sldId id="265" r:id="rId26"/>
    <p:sldId id="273" r:id="rId27"/>
    <p:sldId id="291" r:id="rId28"/>
    <p:sldId id="274" r:id="rId29"/>
    <p:sldId id="292" r:id="rId30"/>
    <p:sldId id="293" r:id="rId31"/>
    <p:sldId id="294" r:id="rId32"/>
    <p:sldId id="276" r:id="rId33"/>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188" autoAdjust="0"/>
  </p:normalViewPr>
  <p:slideViewPr>
    <p:cSldViewPr>
      <p:cViewPr varScale="1">
        <p:scale>
          <a:sx n="115" d="100"/>
          <a:sy n="115" d="100"/>
        </p:scale>
        <p:origin x="-6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ODR\tompom\OT%20SIQO\donnees_AB\donn&#233;es_geo%20sur%20AB\fichier_communale_historique_certifAB.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ODR\tompom\AB\ANALYSE%20SPATIALE%20CAB\donnes_resultats_analyses\donnees_AB_oh_cab_graf.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ODR\tompom\AB\ANALYSE%20SPATIALE%20CAB\donnes_resultats_analyses\donnees_AB_oh_cab_graf.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ODR\tompom\AB\ANALYSE%20SPATIALE%20CAB\donnes_resultats_analyses\donnees_AB_oh_cab_graf.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7.3603269389983988E-2"/>
          <c:y val="0.1392143857513865"/>
          <c:w val="0.74535961528299555"/>
          <c:h val="0.67014668981413961"/>
        </c:manualLayout>
      </c:layout>
      <c:barChart>
        <c:barDir val="col"/>
        <c:grouping val="clustered"/>
        <c:ser>
          <c:idx val="1"/>
          <c:order val="0"/>
          <c:tx>
            <c:v>données Agence Bio</c:v>
          </c:tx>
          <c:trendline>
            <c:spPr>
              <a:ln>
                <a:prstDash val="dash"/>
              </a:ln>
            </c:spPr>
            <c:trendlineType val="linear"/>
          </c:trendline>
          <c:cat>
            <c:strRef>
              <c:f>comparatif_nbEA!$B$3:$Q$3</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2010-3trim</c:v>
                </c:pt>
              </c:strCache>
            </c:strRef>
          </c:cat>
          <c:val>
            <c:numRef>
              <c:f>comparatif_nbEA!$B$8:$Q$8</c:f>
              <c:numCache>
                <c:formatCode>General</c:formatCode>
                <c:ptCount val="16"/>
                <c:pt idx="0">
                  <c:v>3602</c:v>
                </c:pt>
                <c:pt idx="1">
                  <c:v>3977</c:v>
                </c:pt>
                <c:pt idx="2">
                  <c:v>4680</c:v>
                </c:pt>
                <c:pt idx="3">
                  <c:v>5914</c:v>
                </c:pt>
                <c:pt idx="4">
                  <c:v>7834</c:v>
                </c:pt>
                <c:pt idx="5">
                  <c:v>8985</c:v>
                </c:pt>
                <c:pt idx="6">
                  <c:v>10364</c:v>
                </c:pt>
                <c:pt idx="7">
                  <c:v>11288</c:v>
                </c:pt>
                <c:pt idx="8">
                  <c:v>11359</c:v>
                </c:pt>
                <c:pt idx="9">
                  <c:v>11059</c:v>
                </c:pt>
                <c:pt idx="10">
                  <c:v>11402</c:v>
                </c:pt>
                <c:pt idx="11">
                  <c:v>11640</c:v>
                </c:pt>
                <c:pt idx="12">
                  <c:v>11978</c:v>
                </c:pt>
                <c:pt idx="13">
                  <c:v>13298</c:v>
                </c:pt>
                <c:pt idx="14">
                  <c:v>16446</c:v>
                </c:pt>
                <c:pt idx="15">
                  <c:v>19594</c:v>
                </c:pt>
              </c:numCache>
            </c:numRef>
          </c:val>
        </c:ser>
        <c:ser>
          <c:idx val="0"/>
          <c:order val="1"/>
          <c:tx>
            <c:v>données des OC</c:v>
          </c:tx>
          <c:trendline>
            <c:trendlineType val="linear"/>
          </c:trendline>
          <c:val>
            <c:numRef>
              <c:f>comparatif_nbEA!$B$5:$Q$5</c:f>
              <c:numCache>
                <c:formatCode>General</c:formatCode>
                <c:ptCount val="16"/>
                <c:pt idx="0">
                  <c:v>1701</c:v>
                </c:pt>
                <c:pt idx="1">
                  <c:v>2114</c:v>
                </c:pt>
                <c:pt idx="2">
                  <c:v>2661</c:v>
                </c:pt>
                <c:pt idx="3">
                  <c:v>3586</c:v>
                </c:pt>
                <c:pt idx="4">
                  <c:v>4877</c:v>
                </c:pt>
                <c:pt idx="5">
                  <c:v>5737</c:v>
                </c:pt>
                <c:pt idx="6">
                  <c:v>6653</c:v>
                </c:pt>
                <c:pt idx="7">
                  <c:v>7475</c:v>
                </c:pt>
                <c:pt idx="8">
                  <c:v>7884</c:v>
                </c:pt>
                <c:pt idx="9">
                  <c:v>8405</c:v>
                </c:pt>
                <c:pt idx="10">
                  <c:v>9018</c:v>
                </c:pt>
                <c:pt idx="11">
                  <c:v>9814</c:v>
                </c:pt>
                <c:pt idx="12">
                  <c:v>10823</c:v>
                </c:pt>
                <c:pt idx="13">
                  <c:v>12661</c:v>
                </c:pt>
                <c:pt idx="14">
                  <c:v>16327</c:v>
                </c:pt>
                <c:pt idx="15">
                  <c:v>19554</c:v>
                </c:pt>
              </c:numCache>
            </c:numRef>
          </c:val>
        </c:ser>
        <c:axId val="72462336"/>
        <c:axId val="72463872"/>
      </c:barChart>
      <c:catAx>
        <c:axId val="72462336"/>
        <c:scaling>
          <c:orientation val="minMax"/>
        </c:scaling>
        <c:axPos val="b"/>
        <c:tickLblPos val="nextTo"/>
        <c:crossAx val="72463872"/>
        <c:crosses val="autoZero"/>
        <c:auto val="1"/>
        <c:lblAlgn val="ctr"/>
        <c:lblOffset val="100"/>
      </c:catAx>
      <c:valAx>
        <c:axId val="72463872"/>
        <c:scaling>
          <c:orientation val="minMax"/>
        </c:scaling>
        <c:axPos val="l"/>
        <c:majorGridlines/>
        <c:numFmt formatCode="General" sourceLinked="1"/>
        <c:tickLblPos val="nextTo"/>
        <c:crossAx val="72462336"/>
        <c:crosses val="autoZero"/>
        <c:crossBetween val="between"/>
      </c:valAx>
    </c:plotArea>
    <c:legend>
      <c:legendPos val="r"/>
      <c:layout>
        <c:manualLayout>
          <c:xMode val="edge"/>
          <c:yMode val="edge"/>
          <c:x val="0.83649144551375565"/>
          <c:y val="9.002485484527456E-2"/>
          <c:w val="0.16135031443217279"/>
          <c:h val="0.87277296118934333"/>
        </c:manualLayout>
      </c:layout>
      <c:txPr>
        <a:bodyPr/>
        <a:lstStyle/>
        <a:p>
          <a:pPr>
            <a:defRPr sz="1600"/>
          </a:pPr>
          <a:endParaRPr lang="fr-FR"/>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lineChart>
        <c:grouping val="standard"/>
        <c:ser>
          <c:idx val="1"/>
          <c:order val="0"/>
          <c:tx>
            <c:strRef>
              <c:f>comparatif_nbEA!$A$35</c:f>
              <c:strCache>
                <c:ptCount val="1"/>
                <c:pt idx="0">
                  <c:v>année de 1ere habilitation (source OC)</c:v>
                </c:pt>
              </c:strCache>
            </c:strRef>
          </c:tx>
          <c:marker>
            <c:symbol val="none"/>
          </c:marker>
          <c:cat>
            <c:strRef>
              <c:f>comparatif_nbEA!$B$34:$Q$34</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strCache>
            </c:strRef>
          </c:cat>
          <c:val>
            <c:numRef>
              <c:f>comparatif_nbEA!$B$35:$Q$35</c:f>
              <c:numCache>
                <c:formatCode>General</c:formatCode>
                <c:ptCount val="16"/>
                <c:pt idx="0">
                  <c:v>1701</c:v>
                </c:pt>
                <c:pt idx="1">
                  <c:v>413</c:v>
                </c:pt>
                <c:pt idx="2">
                  <c:v>547</c:v>
                </c:pt>
                <c:pt idx="3">
                  <c:v>925</c:v>
                </c:pt>
                <c:pt idx="4">
                  <c:v>1291</c:v>
                </c:pt>
                <c:pt idx="5">
                  <c:v>860</c:v>
                </c:pt>
                <c:pt idx="6">
                  <c:v>916</c:v>
                </c:pt>
                <c:pt idx="7">
                  <c:v>822</c:v>
                </c:pt>
                <c:pt idx="8">
                  <c:v>409</c:v>
                </c:pt>
                <c:pt idx="9">
                  <c:v>521</c:v>
                </c:pt>
                <c:pt idx="10">
                  <c:v>613</c:v>
                </c:pt>
                <c:pt idx="11">
                  <c:v>796</c:v>
                </c:pt>
                <c:pt idx="12">
                  <c:v>1009</c:v>
                </c:pt>
                <c:pt idx="13">
                  <c:v>1838</c:v>
                </c:pt>
                <c:pt idx="14">
                  <c:v>3666</c:v>
                </c:pt>
                <c:pt idx="15">
                  <c:v>3227</c:v>
                </c:pt>
              </c:numCache>
            </c:numRef>
          </c:val>
        </c:ser>
        <c:ser>
          <c:idx val="2"/>
          <c:order val="1"/>
          <c:tx>
            <c:strRef>
              <c:f>comparatif_nbEA!$A$36</c:f>
              <c:strCache>
                <c:ptCount val="1"/>
                <c:pt idx="0">
                  <c:v>solde net annuel (source Agence bio)</c:v>
                </c:pt>
              </c:strCache>
            </c:strRef>
          </c:tx>
          <c:marker>
            <c:symbol val="none"/>
          </c:marker>
          <c:cat>
            <c:strRef>
              <c:f>comparatif_nbEA!$B$34:$Q$34</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strCache>
            </c:strRef>
          </c:cat>
          <c:val>
            <c:numRef>
              <c:f>comparatif_nbEA!$B$36:$Q$36</c:f>
              <c:numCache>
                <c:formatCode>General</c:formatCode>
                <c:ptCount val="16"/>
                <c:pt idx="0">
                  <c:v>3602</c:v>
                </c:pt>
                <c:pt idx="1">
                  <c:v>375</c:v>
                </c:pt>
                <c:pt idx="2">
                  <c:v>703</c:v>
                </c:pt>
                <c:pt idx="3">
                  <c:v>1234</c:v>
                </c:pt>
                <c:pt idx="4">
                  <c:v>1920</c:v>
                </c:pt>
                <c:pt idx="5">
                  <c:v>1151</c:v>
                </c:pt>
                <c:pt idx="6">
                  <c:v>1379</c:v>
                </c:pt>
                <c:pt idx="7">
                  <c:v>924</c:v>
                </c:pt>
                <c:pt idx="8">
                  <c:v>71</c:v>
                </c:pt>
                <c:pt idx="9">
                  <c:v>-300</c:v>
                </c:pt>
                <c:pt idx="10">
                  <c:v>343</c:v>
                </c:pt>
                <c:pt idx="11">
                  <c:v>238</c:v>
                </c:pt>
                <c:pt idx="12">
                  <c:v>338</c:v>
                </c:pt>
                <c:pt idx="13">
                  <c:v>1320</c:v>
                </c:pt>
                <c:pt idx="14">
                  <c:v>3148</c:v>
                </c:pt>
                <c:pt idx="15">
                  <c:v>3148</c:v>
                </c:pt>
              </c:numCache>
            </c:numRef>
          </c:val>
        </c:ser>
        <c:marker val="1"/>
        <c:axId val="72755072"/>
        <c:axId val="72756608"/>
      </c:lineChart>
      <c:catAx>
        <c:axId val="72755072"/>
        <c:scaling>
          <c:orientation val="minMax"/>
        </c:scaling>
        <c:axPos val="b"/>
        <c:tickLblPos val="nextTo"/>
        <c:crossAx val="72756608"/>
        <c:crosses val="autoZero"/>
        <c:auto val="1"/>
        <c:lblAlgn val="ctr"/>
        <c:lblOffset val="100"/>
      </c:catAx>
      <c:valAx>
        <c:axId val="72756608"/>
        <c:scaling>
          <c:orientation val="minMax"/>
        </c:scaling>
        <c:axPos val="l"/>
        <c:majorGridlines/>
        <c:numFmt formatCode="General" sourceLinked="1"/>
        <c:tickLblPos val="nextTo"/>
        <c:crossAx val="72755072"/>
        <c:crosses val="autoZero"/>
        <c:crossBetween val="between"/>
      </c:valAx>
    </c:plotArea>
    <c:legend>
      <c:legendPos val="r"/>
      <c:layout>
        <c:manualLayout>
          <c:xMode val="edge"/>
          <c:yMode val="edge"/>
          <c:x val="0.70227617381160656"/>
          <c:y val="0.16584934521117403"/>
          <c:w val="0.28846456692913441"/>
          <c:h val="0.62059853339499338"/>
        </c:manualLayout>
      </c:layout>
      <c:txPr>
        <a:bodyPr/>
        <a:lstStyle/>
        <a:p>
          <a:pPr>
            <a:defRPr sz="1800"/>
          </a:pPr>
          <a:endParaRPr lang="fr-FR"/>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fr-FR"/>
  <c:chart>
    <c:autoTitleDeleted val="1"/>
    <c:plotArea>
      <c:layout>
        <c:manualLayout>
          <c:layoutTarget val="inner"/>
          <c:xMode val="edge"/>
          <c:yMode val="edge"/>
          <c:x val="7.3603269389983975E-2"/>
          <c:y val="0.139214385751387"/>
          <c:w val="0.73301387673762997"/>
          <c:h val="0.67014668981413961"/>
        </c:manualLayout>
      </c:layout>
      <c:barChart>
        <c:barDir val="col"/>
        <c:grouping val="clustered"/>
        <c:ser>
          <c:idx val="1"/>
          <c:order val="0"/>
          <c:tx>
            <c:strRef>
              <c:f>comparatif_nbEA!$A$8</c:f>
              <c:strCache>
                <c:ptCount val="1"/>
                <c:pt idx="0">
                  <c:v>données annuelles (Agence BIO)</c:v>
                </c:pt>
              </c:strCache>
            </c:strRef>
          </c:tx>
          <c:cat>
            <c:strRef>
              <c:f>comparatif_nbEA!$B$3:$Q$3</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2010-3trim</c:v>
                </c:pt>
              </c:strCache>
            </c:strRef>
          </c:cat>
          <c:val>
            <c:numRef>
              <c:f>comparatif_nbEA!$B$8:$Q$8</c:f>
              <c:numCache>
                <c:formatCode>General</c:formatCode>
                <c:ptCount val="16"/>
                <c:pt idx="0">
                  <c:v>3645</c:v>
                </c:pt>
                <c:pt idx="1">
                  <c:v>3977</c:v>
                </c:pt>
                <c:pt idx="2">
                  <c:v>4680</c:v>
                </c:pt>
                <c:pt idx="3">
                  <c:v>5914</c:v>
                </c:pt>
                <c:pt idx="4">
                  <c:v>7834</c:v>
                </c:pt>
                <c:pt idx="5">
                  <c:v>8985</c:v>
                </c:pt>
                <c:pt idx="6">
                  <c:v>10364</c:v>
                </c:pt>
                <c:pt idx="7">
                  <c:v>11288</c:v>
                </c:pt>
                <c:pt idx="8">
                  <c:v>11359</c:v>
                </c:pt>
                <c:pt idx="9">
                  <c:v>11059</c:v>
                </c:pt>
                <c:pt idx="10">
                  <c:v>11402</c:v>
                </c:pt>
                <c:pt idx="11">
                  <c:v>11640</c:v>
                </c:pt>
                <c:pt idx="12">
                  <c:v>11978</c:v>
                </c:pt>
                <c:pt idx="13">
                  <c:v>13298</c:v>
                </c:pt>
                <c:pt idx="14">
                  <c:v>16446</c:v>
                </c:pt>
                <c:pt idx="15">
                  <c:v>19594</c:v>
                </c:pt>
              </c:numCache>
            </c:numRef>
          </c:val>
        </c:ser>
        <c:ser>
          <c:idx val="0"/>
          <c:order val="1"/>
          <c:tx>
            <c:strRef>
              <c:f>comparatif_nbEA!$A$5</c:f>
              <c:strCache>
                <c:ptCount val="1"/>
                <c:pt idx="0">
                  <c:v>Total cumulé (données OC selon année 1ere hab.)</c:v>
                </c:pt>
              </c:strCache>
            </c:strRef>
          </c:tx>
          <c:val>
            <c:numRef>
              <c:f>comparatif_nbEA!$B$5:$Q$5</c:f>
              <c:numCache>
                <c:formatCode>General</c:formatCode>
                <c:ptCount val="16"/>
                <c:pt idx="0">
                  <c:v>1701</c:v>
                </c:pt>
                <c:pt idx="1">
                  <c:v>2114</c:v>
                </c:pt>
                <c:pt idx="2">
                  <c:v>2661</c:v>
                </c:pt>
                <c:pt idx="3">
                  <c:v>3586</c:v>
                </c:pt>
                <c:pt idx="4">
                  <c:v>4877</c:v>
                </c:pt>
                <c:pt idx="5">
                  <c:v>5737</c:v>
                </c:pt>
                <c:pt idx="6">
                  <c:v>6653</c:v>
                </c:pt>
                <c:pt idx="7">
                  <c:v>7475</c:v>
                </c:pt>
                <c:pt idx="8">
                  <c:v>7884</c:v>
                </c:pt>
                <c:pt idx="9">
                  <c:v>8405</c:v>
                </c:pt>
                <c:pt idx="10">
                  <c:v>9018</c:v>
                </c:pt>
                <c:pt idx="11">
                  <c:v>9814</c:v>
                </c:pt>
                <c:pt idx="12">
                  <c:v>10823</c:v>
                </c:pt>
                <c:pt idx="13">
                  <c:v>12661</c:v>
                </c:pt>
                <c:pt idx="14">
                  <c:v>16327</c:v>
                </c:pt>
                <c:pt idx="15">
                  <c:v>19554</c:v>
                </c:pt>
              </c:numCache>
            </c:numRef>
          </c:val>
        </c:ser>
        <c:ser>
          <c:idx val="2"/>
          <c:order val="2"/>
          <c:tx>
            <c:strRef>
              <c:f>comparatif_nbEA!$A$28</c:f>
              <c:strCache>
                <c:ptCount val="1"/>
                <c:pt idx="0">
                  <c:v>Total cumulé CAB (selon 1ère contractualisation)</c:v>
                </c:pt>
              </c:strCache>
            </c:strRef>
          </c:tx>
          <c:val>
            <c:numRef>
              <c:f>comparatif_nbEA!$B$28:$Q$28</c:f>
              <c:numCache>
                <c:formatCode>General</c:formatCode>
                <c:ptCount val="16"/>
                <c:pt idx="0">
                  <c:v>989</c:v>
                </c:pt>
                <c:pt idx="1">
                  <c:v>1360</c:v>
                </c:pt>
                <c:pt idx="2">
                  <c:v>1948</c:v>
                </c:pt>
                <c:pt idx="3">
                  <c:v>3860</c:v>
                </c:pt>
                <c:pt idx="4">
                  <c:v>5861</c:v>
                </c:pt>
                <c:pt idx="5">
                  <c:v>6058</c:v>
                </c:pt>
                <c:pt idx="6">
                  <c:v>7498</c:v>
                </c:pt>
                <c:pt idx="7">
                  <c:v>9017</c:v>
                </c:pt>
                <c:pt idx="8">
                  <c:v>9200</c:v>
                </c:pt>
                <c:pt idx="9">
                  <c:v>9812</c:v>
                </c:pt>
                <c:pt idx="10">
                  <c:v>10310</c:v>
                </c:pt>
                <c:pt idx="11">
                  <c:v>10896</c:v>
                </c:pt>
                <c:pt idx="12">
                  <c:v>11331</c:v>
                </c:pt>
                <c:pt idx="13">
                  <c:v>12081</c:v>
                </c:pt>
                <c:pt idx="14">
                  <c:v>13498</c:v>
                </c:pt>
                <c:pt idx="15">
                  <c:v>16500</c:v>
                </c:pt>
              </c:numCache>
            </c:numRef>
          </c:val>
        </c:ser>
        <c:axId val="72794880"/>
        <c:axId val="72796416"/>
      </c:barChart>
      <c:catAx>
        <c:axId val="72794880"/>
        <c:scaling>
          <c:orientation val="minMax"/>
        </c:scaling>
        <c:axPos val="b"/>
        <c:tickLblPos val="nextTo"/>
        <c:crossAx val="72796416"/>
        <c:crosses val="autoZero"/>
        <c:auto val="1"/>
        <c:lblAlgn val="ctr"/>
        <c:lblOffset val="100"/>
      </c:catAx>
      <c:valAx>
        <c:axId val="72796416"/>
        <c:scaling>
          <c:orientation val="minMax"/>
        </c:scaling>
        <c:axPos val="l"/>
        <c:majorGridlines/>
        <c:numFmt formatCode="General" sourceLinked="1"/>
        <c:tickLblPos val="nextTo"/>
        <c:crossAx val="72794880"/>
        <c:crosses val="autoZero"/>
        <c:crossBetween val="between"/>
      </c:valAx>
    </c:plotArea>
    <c:legend>
      <c:legendPos val="r"/>
      <c:layout>
        <c:manualLayout>
          <c:xMode val="edge"/>
          <c:yMode val="edge"/>
          <c:x val="0.81172361932935488"/>
          <c:y val="7.7006407494228837E-2"/>
          <c:w val="0.18611813687003953"/>
          <c:h val="0.83848069339521669"/>
        </c:manualLayout>
      </c:layout>
      <c:txPr>
        <a:bodyPr/>
        <a:lstStyle/>
        <a:p>
          <a:pPr>
            <a:defRPr sz="1600"/>
          </a:pPr>
          <a:endParaRPr lang="fr-FR"/>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lineChart>
        <c:grouping val="standard"/>
        <c:ser>
          <c:idx val="1"/>
          <c:order val="0"/>
          <c:tx>
            <c:strRef>
              <c:f>comparatif_nbEA!$A$35</c:f>
              <c:strCache>
                <c:ptCount val="1"/>
                <c:pt idx="0">
                  <c:v>année de 1ere habilitation (source OC)</c:v>
                </c:pt>
              </c:strCache>
            </c:strRef>
          </c:tx>
          <c:marker>
            <c:symbol val="none"/>
          </c:marker>
          <c:cat>
            <c:strRef>
              <c:f>comparatif_nbEA!$B$34:$Q$34</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strCache>
            </c:strRef>
          </c:cat>
          <c:val>
            <c:numRef>
              <c:f>comparatif_nbEA!$B$35:$Q$35</c:f>
              <c:numCache>
                <c:formatCode>General</c:formatCode>
                <c:ptCount val="16"/>
                <c:pt idx="0">
                  <c:v>1701</c:v>
                </c:pt>
                <c:pt idx="1">
                  <c:v>413</c:v>
                </c:pt>
                <c:pt idx="2">
                  <c:v>547</c:v>
                </c:pt>
                <c:pt idx="3">
                  <c:v>925</c:v>
                </c:pt>
                <c:pt idx="4">
                  <c:v>1291</c:v>
                </c:pt>
                <c:pt idx="5">
                  <c:v>860</c:v>
                </c:pt>
                <c:pt idx="6">
                  <c:v>916</c:v>
                </c:pt>
                <c:pt idx="7">
                  <c:v>822</c:v>
                </c:pt>
                <c:pt idx="8">
                  <c:v>409</c:v>
                </c:pt>
                <c:pt idx="9">
                  <c:v>521</c:v>
                </c:pt>
                <c:pt idx="10">
                  <c:v>613</c:v>
                </c:pt>
                <c:pt idx="11">
                  <c:v>796</c:v>
                </c:pt>
                <c:pt idx="12">
                  <c:v>1009</c:v>
                </c:pt>
                <c:pt idx="13">
                  <c:v>1838</c:v>
                </c:pt>
                <c:pt idx="14">
                  <c:v>3666</c:v>
                </c:pt>
                <c:pt idx="15">
                  <c:v>3227</c:v>
                </c:pt>
              </c:numCache>
            </c:numRef>
          </c:val>
        </c:ser>
        <c:ser>
          <c:idx val="2"/>
          <c:order val="1"/>
          <c:tx>
            <c:strRef>
              <c:f>comparatif_nbEA!$A$36</c:f>
              <c:strCache>
                <c:ptCount val="1"/>
                <c:pt idx="0">
                  <c:v>solde net annuel (source Agence bio)</c:v>
                </c:pt>
              </c:strCache>
            </c:strRef>
          </c:tx>
          <c:marker>
            <c:symbol val="none"/>
          </c:marker>
          <c:cat>
            <c:strRef>
              <c:f>comparatif_nbEA!$B$34:$Q$34</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strCache>
            </c:strRef>
          </c:cat>
          <c:val>
            <c:numRef>
              <c:f>comparatif_nbEA!$B$36:$Q$36</c:f>
              <c:numCache>
                <c:formatCode>General</c:formatCode>
                <c:ptCount val="16"/>
                <c:pt idx="0">
                  <c:v>3602</c:v>
                </c:pt>
                <c:pt idx="1">
                  <c:v>375</c:v>
                </c:pt>
                <c:pt idx="2">
                  <c:v>703</c:v>
                </c:pt>
                <c:pt idx="3">
                  <c:v>1234</c:v>
                </c:pt>
                <c:pt idx="4">
                  <c:v>1920</c:v>
                </c:pt>
                <c:pt idx="5">
                  <c:v>1151</c:v>
                </c:pt>
                <c:pt idx="6">
                  <c:v>1379</c:v>
                </c:pt>
                <c:pt idx="7">
                  <c:v>924</c:v>
                </c:pt>
                <c:pt idx="8">
                  <c:v>71</c:v>
                </c:pt>
                <c:pt idx="9">
                  <c:v>-300</c:v>
                </c:pt>
                <c:pt idx="10">
                  <c:v>343</c:v>
                </c:pt>
                <c:pt idx="11">
                  <c:v>238</c:v>
                </c:pt>
                <c:pt idx="12">
                  <c:v>338</c:v>
                </c:pt>
                <c:pt idx="13">
                  <c:v>1320</c:v>
                </c:pt>
                <c:pt idx="14">
                  <c:v>3148</c:v>
                </c:pt>
                <c:pt idx="15">
                  <c:v>3148</c:v>
                </c:pt>
              </c:numCache>
            </c:numRef>
          </c:val>
        </c:ser>
        <c:ser>
          <c:idx val="3"/>
          <c:order val="2"/>
          <c:tx>
            <c:strRef>
              <c:f>comparatif_nbEA!$A$37</c:f>
              <c:strCache>
                <c:ptCount val="1"/>
                <c:pt idx="0">
                  <c:v>nb d'EA recevant une CAB (1ère contractualisation)</c:v>
                </c:pt>
              </c:strCache>
            </c:strRef>
          </c:tx>
          <c:marker>
            <c:symbol val="none"/>
          </c:marker>
          <c:cat>
            <c:strRef>
              <c:f>comparatif_nbEA!$B$34:$Q$34</c:f>
              <c:strCache>
                <c:ptCount val="16"/>
                <c:pt idx="0">
                  <c:v>AVT 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strCache>
            </c:strRef>
          </c:cat>
          <c:val>
            <c:numRef>
              <c:f>comparatif_nbEA!$B$37:$Q$37</c:f>
              <c:numCache>
                <c:formatCode>General</c:formatCode>
                <c:ptCount val="16"/>
                <c:pt idx="0">
                  <c:v>989</c:v>
                </c:pt>
                <c:pt idx="1">
                  <c:v>371</c:v>
                </c:pt>
                <c:pt idx="2">
                  <c:v>588</c:v>
                </c:pt>
                <c:pt idx="3">
                  <c:v>1912</c:v>
                </c:pt>
                <c:pt idx="4">
                  <c:v>2001</c:v>
                </c:pt>
                <c:pt idx="5">
                  <c:v>197</c:v>
                </c:pt>
                <c:pt idx="6">
                  <c:v>1440</c:v>
                </c:pt>
                <c:pt idx="7">
                  <c:v>1519</c:v>
                </c:pt>
                <c:pt idx="8">
                  <c:v>183</c:v>
                </c:pt>
                <c:pt idx="9">
                  <c:v>612</c:v>
                </c:pt>
                <c:pt idx="10">
                  <c:v>498</c:v>
                </c:pt>
                <c:pt idx="11">
                  <c:v>586</c:v>
                </c:pt>
                <c:pt idx="12">
                  <c:v>435</c:v>
                </c:pt>
                <c:pt idx="13">
                  <c:v>750</c:v>
                </c:pt>
                <c:pt idx="14">
                  <c:v>1417</c:v>
                </c:pt>
                <c:pt idx="15">
                  <c:v>3208</c:v>
                </c:pt>
              </c:numCache>
            </c:numRef>
          </c:val>
        </c:ser>
        <c:marker val="1"/>
        <c:axId val="74481024"/>
        <c:axId val="74482816"/>
      </c:lineChart>
      <c:catAx>
        <c:axId val="74481024"/>
        <c:scaling>
          <c:orientation val="minMax"/>
        </c:scaling>
        <c:axPos val="b"/>
        <c:tickLblPos val="nextTo"/>
        <c:crossAx val="74482816"/>
        <c:crosses val="autoZero"/>
        <c:auto val="1"/>
        <c:lblAlgn val="ctr"/>
        <c:lblOffset val="100"/>
      </c:catAx>
      <c:valAx>
        <c:axId val="74482816"/>
        <c:scaling>
          <c:orientation val="minMax"/>
        </c:scaling>
        <c:axPos val="l"/>
        <c:majorGridlines/>
        <c:numFmt formatCode="General" sourceLinked="1"/>
        <c:tickLblPos val="nextTo"/>
        <c:crossAx val="74481024"/>
        <c:crosses val="autoZero"/>
        <c:crossBetween val="between"/>
      </c:valAx>
    </c:plotArea>
    <c:legend>
      <c:legendPos val="r"/>
      <c:layout>
        <c:manualLayout>
          <c:xMode val="edge"/>
          <c:yMode val="edge"/>
          <c:x val="0.70227617381160656"/>
          <c:y val="0.13451767060402395"/>
          <c:w val="0.28846456692913441"/>
          <c:h val="0.7141282418791316"/>
        </c:manualLayout>
      </c:layout>
      <c:txPr>
        <a:bodyPr/>
        <a:lstStyle/>
        <a:p>
          <a:pPr>
            <a:defRPr sz="1600"/>
          </a:pPr>
          <a:endParaRPr lang="fr-FR"/>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r>
              <a:rPr lang="fr-FR" smtClean="0"/>
              <a:t>test</a:t>
            </a:r>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1A56BC99-F706-4981-9C32-5995CA704B93}" type="datetimeFigureOut">
              <a:rPr lang="fr-FR" smtClean="0"/>
              <a:pPr/>
              <a:t>12/05/2013</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BB166A68-6533-4A47-9DB4-A9DF2B4FD386}" type="slidenum">
              <a:rPr lang="fr-FR" smtClean="0"/>
              <a:pPr/>
              <a:t>‹N°›</a:t>
            </a:fld>
            <a:endParaRPr lang="fr-F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r>
              <a:rPr lang="fr-FR" smtClean="0"/>
              <a:t>test</a:t>
            </a:r>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6FCE5CC-6AB7-41A2-8D58-773C4D56FE22}" type="datetimeFigureOut">
              <a:rPr lang="fr-FR" smtClean="0"/>
              <a:pPr/>
              <a:t>12/05/2013</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C2A073F-27D3-4C89-B51E-BEF514007D3F}" type="slidenum">
              <a:rPr lang="fr-FR" smtClean="0"/>
              <a:pPr/>
              <a:t>‹N°›</a:t>
            </a:fld>
            <a:endParaRPr lang="fr-F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Des</a:t>
            </a:r>
            <a:r>
              <a:rPr lang="fr-FR" baseline="0" dirty="0" smtClean="0"/>
              <a:t> données publiques, accessibles via le site de l’Agence Bio; mais mieux intégré et plus directement utilisable (alors que les données sont souvent éclatées en fonction de l’année et du niveau géographique, et/ou sous forme de </a:t>
            </a:r>
            <a:r>
              <a:rPr lang="fr-FR" baseline="0" dirty="0" err="1" smtClean="0"/>
              <a:t>pdf</a:t>
            </a:r>
            <a:r>
              <a:rPr lang="fr-FR" baseline="0" dirty="0" smtClean="0"/>
              <a:t>).</a:t>
            </a:r>
          </a:p>
          <a:p>
            <a:r>
              <a:rPr lang="fr-FR" baseline="0" dirty="0" smtClean="0"/>
              <a:t>Mais pas de données à des niveaux plus fins, ce qui rend difficile par exemple l’utilisation dans des modélisations économétriques.</a:t>
            </a:r>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Vérifié,</a:t>
            </a:r>
            <a:r>
              <a:rPr lang="fr-FR" baseline="0" dirty="0" smtClean="0"/>
              <a:t> homogénéisé et complété par l’ODR (code commune, homogénéisation et simplification de l’activité et de l’état d’habilitation, etc.). Il serait intéressant d’avoir ce fichier pour plusieurs années; et un fichier sur les sortants. Il faut solliciter l’Agence Bio, qui ne répond pas toujours favorablement à ce genre de demande, surtout pour des données communales et/ou non </a:t>
            </a:r>
            <a:r>
              <a:rPr lang="fr-FR" baseline="0" dirty="0" err="1" smtClean="0"/>
              <a:t>anonymisées</a:t>
            </a:r>
            <a:r>
              <a:rPr lang="fr-FR" baseline="0" dirty="0" smtClean="0"/>
              <a:t> (avec nom et/ou </a:t>
            </a:r>
            <a:r>
              <a:rPr lang="fr-FR" baseline="0" dirty="0" err="1" smtClean="0"/>
              <a:t>siret</a:t>
            </a:r>
            <a:r>
              <a:rPr lang="fr-FR" baseline="0" dirty="0" smtClean="0"/>
              <a:t>)</a:t>
            </a:r>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Plus</a:t>
            </a:r>
            <a:r>
              <a:rPr lang="fr-FR" baseline="0" dirty="0" smtClean="0"/>
              <a:t> on avance dans le temps, plus les données sont fiables (réduction du biais liée aux EA qui ont cessé l’activité avant 2009/2010 et ne sont donc plus dans les base de données des OC)</a:t>
            </a:r>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*Travail</a:t>
            </a:r>
            <a:r>
              <a:rPr lang="fr-FR" baseline="0" dirty="0" smtClean="0"/>
              <a:t> d’homogénéisation et de nettoyage des tables, pour les rendre plus aisément utilisable. En particulier en regroupant les aides attribuées pour une même surface sur une ligne (avec date début et date fin), pour faire ressortir la date de premier engagement; puis regroupement par type de CAB par bénéficiaire; puis par bénéficiaire; puis par commune; et par période (en fonction des périodes définis par l’évolutions des dispositifs d’aides dans le cadre de l’évolution des politiques publiques)</a:t>
            </a:r>
            <a:endParaRPr lang="fr-FR" dirty="0" smtClean="0"/>
          </a:p>
          <a:p>
            <a:r>
              <a:rPr lang="fr-FR" dirty="0" smtClean="0"/>
              <a:t>*Données sur MAB</a:t>
            </a:r>
            <a:r>
              <a:rPr lang="fr-FR" baseline="0" dirty="0" smtClean="0"/>
              <a:t> mais très marginale (221 bénéficiaires pour 346 dossiers); car avant 2010 peu utilisée (surtout en Bretagne, et peu de dossiers). Passée dans le 1</a:t>
            </a:r>
            <a:r>
              <a:rPr lang="fr-FR" baseline="30000" dirty="0" smtClean="0"/>
              <a:t>er</a:t>
            </a:r>
            <a:r>
              <a:rPr lang="fr-FR" baseline="0" dirty="0" smtClean="0"/>
              <a:t> pilier en 2011 (SAB-M)</a:t>
            </a:r>
          </a:p>
          <a:p>
            <a:r>
              <a:rPr lang="fr-FR" baseline="0" dirty="0" smtClean="0"/>
              <a:t>*   « Reconversion » d’une parcelle a priori pas impossible, mais limitée (au moins 5 ans en conventionnelle pour avoir une CAB dans le RDR2); phénomène marginale; par contre un bénéficiaire peut être recevoir des aides CAB à plusieurs moments (conversion partielle, acquisition de terres, ou autres</a:t>
            </a:r>
            <a:r>
              <a:rPr lang="fr-FR" baseline="0" dirty="0" smtClean="0"/>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*132: aides aux</a:t>
            </a:r>
            <a:r>
              <a:rPr lang="fr-FR" baseline="0" dirty="0" smtClean="0"/>
              <a:t> coûts d’entrée, de certification et de contrôle. Principalement bio (80 des dossiers engagés)</a:t>
            </a:r>
          </a:p>
          <a:p>
            <a:pPr>
              <a:buFont typeface="Arial" charset="0"/>
              <a:buNone/>
            </a:pPr>
            <a:r>
              <a:rPr lang="fr-FR" baseline="0" dirty="0" smtClean="0"/>
              <a:t>*Rien sur le crédit d’impôt qui peut être substituer (en partie) à des CAB;</a:t>
            </a:r>
          </a:p>
          <a:p>
            <a:pPr>
              <a:buFont typeface="Arial" charset="0"/>
              <a:buChar char="•"/>
            </a:pPr>
            <a:r>
              <a:rPr lang="fr-FR" baseline="0" dirty="0" smtClean="0"/>
              <a:t>Et </a:t>
            </a:r>
            <a:r>
              <a:rPr lang="fr-FR" baseline="0" dirty="0" smtClean="0"/>
              <a:t>les aides </a:t>
            </a:r>
            <a:r>
              <a:rPr lang="fr-FR" baseline="0" dirty="0" smtClean="0"/>
              <a:t>locales</a:t>
            </a:r>
          </a:p>
          <a:p>
            <a:pPr marL="0" marR="0" indent="0" algn="l" defTabSz="914400" rtl="0" eaLnBrk="1" fontAlgn="auto" latinLnBrk="0" hangingPunct="1">
              <a:lnSpc>
                <a:spcPct val="100000"/>
              </a:lnSpc>
              <a:spcBef>
                <a:spcPts val="0"/>
              </a:spcBef>
              <a:spcAft>
                <a:spcPts val="0"/>
              </a:spcAft>
              <a:buClrTx/>
              <a:buSzTx/>
              <a:buFont typeface="Arial" charset="0"/>
              <a:buChar char="•"/>
              <a:tabLst/>
              <a:defRPr/>
            </a:pPr>
            <a:r>
              <a:rPr lang="fr-FR" baseline="0" dirty="0" smtClean="0"/>
              <a:t>* </a:t>
            </a:r>
            <a:r>
              <a:rPr lang="fr-FR" sz="1200" kern="1200" dirty="0" smtClean="0">
                <a:solidFill>
                  <a:schemeClr val="tx1"/>
                </a:solidFill>
                <a:latin typeface="+mn-lt"/>
                <a:ea typeface="+mn-ea"/>
                <a:cs typeface="+mn-cs"/>
              </a:rPr>
              <a:t>Dans le cas de la Basse Normandie, pour 2009, pour environ 5300 ha recevant une aide CAB, on compte dans les exploitations concernées près de 2000 ha recevant une PHAE (données ASP/ODR).</a:t>
            </a:r>
            <a:endParaRPr lang="fr-FR" baseline="0" dirty="0" smtClean="0"/>
          </a:p>
          <a:p>
            <a:pPr>
              <a:buFont typeface="Arial" charset="0"/>
              <a:buChar char="•"/>
            </a:pPr>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Dans le cadre de convention</a:t>
            </a:r>
            <a:r>
              <a:rPr lang="fr-FR" baseline="0" dirty="0" smtClean="0"/>
              <a:t> et d’accord; avec respect des règles en la matière.</a:t>
            </a:r>
            <a:endParaRPr lang="fr-FR" dirty="0" smtClean="0"/>
          </a:p>
          <a:p>
            <a:endParaRPr lang="fr-FR" dirty="0" smtClean="0"/>
          </a:p>
          <a:p>
            <a:r>
              <a:rPr lang="fr-FR" dirty="0" smtClean="0"/>
              <a:t>Entre</a:t>
            </a:r>
            <a:r>
              <a:rPr lang="fr-FR" baseline="0" dirty="0" smtClean="0"/>
              <a:t> </a:t>
            </a:r>
            <a:r>
              <a:rPr lang="fr-FR" baseline="0" dirty="0" smtClean="0"/>
              <a:t>60 et 80% des EA de la base OH jointé avec le longitudinal </a:t>
            </a:r>
            <a:r>
              <a:rPr lang="fr-FR" baseline="0" dirty="0" smtClean="0"/>
              <a:t>MSA</a:t>
            </a:r>
          </a:p>
          <a:p>
            <a:endParaRPr lang="fr-FR" baseline="0" dirty="0" smtClean="0"/>
          </a:p>
          <a:p>
            <a:r>
              <a:rPr lang="fr-FR" baseline="0" dirty="0" smtClean="0"/>
              <a:t>RICA: dans d’autres pays, des études sur l’AB (études de performances, caractérisation des systèmes, comparaison AB/AC…) ont mobilisé des données du FADN (traduction anglaise du RICA), permettant ainsi des études avec des échantillons de relativement grandes ampleurs. C’est une piste, à condition d’avoir accès à des données, avec une bonne représentativité et une variable AB mobilisable.</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7FA69F9-EBDA-470E-9957-1124EB85D5D6}"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METTRE</a:t>
            </a:r>
            <a:r>
              <a:rPr lang="fr-FR" baseline="0" dirty="0" smtClean="0"/>
              <a:t> LES CARTES CORRESPONDANTES EN EXEMPLE</a:t>
            </a:r>
          </a:p>
          <a:p>
            <a:r>
              <a:rPr lang="fr-FR" sz="1200" kern="1200" dirty="0" smtClean="0">
                <a:solidFill>
                  <a:schemeClr val="tx1"/>
                </a:solidFill>
                <a:latin typeface="+mn-lt"/>
                <a:ea typeface="+mn-ea"/>
                <a:cs typeface="+mn-cs"/>
              </a:rPr>
              <a:t>Pour les campagnes 2007-2009, les conversions sont connues au niveau des parcelles engagées avec leurs coordonnées géographiques. Ce niveau de représentation est accessible (sous réserver du droit d’accès) avec le </a:t>
            </a:r>
            <a:r>
              <a:rPr lang="fr-FR" sz="1200" kern="1200" dirty="0" err="1" smtClean="0">
                <a:solidFill>
                  <a:schemeClr val="tx1"/>
                </a:solidFill>
                <a:latin typeface="+mn-lt"/>
                <a:ea typeface="+mn-ea"/>
                <a:cs typeface="+mn-cs"/>
              </a:rPr>
              <a:t>viewer</a:t>
            </a:r>
            <a:r>
              <a:rPr lang="fr-FR" sz="1200" kern="1200" dirty="0" smtClean="0">
                <a:solidFill>
                  <a:schemeClr val="tx1"/>
                </a:solidFill>
                <a:latin typeface="+mn-lt"/>
                <a:ea typeface="+mn-ea"/>
                <a:cs typeface="+mn-cs"/>
              </a:rPr>
              <a:t> sur la plateforme ODR</a:t>
            </a:r>
            <a:r>
              <a:rPr lang="fr-FR" sz="1200" kern="1200" baseline="0" dirty="0" smtClean="0">
                <a:solidFill>
                  <a:schemeClr val="tx1"/>
                </a:solidFill>
                <a:latin typeface="+mn-lt"/>
                <a:ea typeface="+mn-ea"/>
                <a:cs typeface="+mn-cs"/>
              </a:rPr>
              <a:t> &gt;&gt; METTRE UN EXEMPLE</a:t>
            </a:r>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fr-FR" dirty="0" smtClean="0"/>
              <a:t>QL des CAB (par période et à différentes échelles)</a:t>
            </a:r>
          </a:p>
          <a:p>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fr-FR" dirty="0" smtClean="0"/>
              <a:t>QL des CAB (par période et à différentes échelles)</a:t>
            </a:r>
          </a:p>
          <a:p>
            <a:pPr lvl="1"/>
            <a:r>
              <a:rPr lang="fr-FR" dirty="0" smtClean="0"/>
              <a:t>Indice de Gini par région</a:t>
            </a:r>
          </a:p>
          <a:p>
            <a:pPr lvl="1"/>
            <a:r>
              <a:rPr lang="fr-FR" dirty="0" smtClean="0"/>
              <a:t>Indice de Moran globaux (région) et locaux</a:t>
            </a:r>
          </a:p>
          <a:p>
            <a:pPr lvl="1"/>
            <a:r>
              <a:rPr lang="fr-FR" dirty="0" smtClean="0"/>
              <a:t>Part des EA en AB (minimum: niveau commune; mais limité par le Secret Statistique</a:t>
            </a:r>
          </a:p>
          <a:p>
            <a:pPr lvl="1"/>
            <a:r>
              <a:rPr lang="fr-FR" dirty="0" smtClean="0"/>
              <a:t>Résultats des modèles: probabilité d’accueillir une exploitation en AB en 2010</a:t>
            </a:r>
          </a:p>
          <a:p>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fr-FR" dirty="0" smtClean="0"/>
              <a:t>QL des CAB (par période et à différentes échelles)</a:t>
            </a:r>
          </a:p>
          <a:p>
            <a:pPr lvl="1"/>
            <a:r>
              <a:rPr lang="fr-FR" dirty="0" smtClean="0"/>
              <a:t>Indice de Gini par région</a:t>
            </a:r>
          </a:p>
          <a:p>
            <a:pPr lvl="1"/>
            <a:r>
              <a:rPr lang="fr-FR" dirty="0" smtClean="0"/>
              <a:t>Indice de Moran globaux (région) et locaux</a:t>
            </a:r>
          </a:p>
          <a:p>
            <a:pPr lvl="1"/>
            <a:r>
              <a:rPr lang="fr-FR" dirty="0" smtClean="0"/>
              <a:t>Part des EA en AB (minimum: niveau commune; mais limité par le Secret Statistique</a:t>
            </a:r>
          </a:p>
          <a:p>
            <a:pPr lvl="1"/>
            <a:r>
              <a:rPr lang="fr-FR" dirty="0" smtClean="0"/>
              <a:t>Résultats des modèles: probabilité d’accueillir une exploitation en AB en 2010</a:t>
            </a:r>
          </a:p>
          <a:p>
            <a:endParaRPr lang="fr-F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Dans</a:t>
            </a:r>
            <a:r>
              <a:rPr lang="fr-FR" baseline="0" dirty="0" smtClean="0"/>
              <a:t> un premier tps, indice de Moran global par région: témoigne de l’agglomération des valeurs identiques (clusters de territoires avec des valeurs proches, HH ou LL; ou distinctes HL ou LH), dans un ensemble plus vaste (canton/région).</a:t>
            </a:r>
            <a:r>
              <a:rPr lang="fr-FR" dirty="0" smtClean="0"/>
              <a:t/>
            </a:r>
            <a:br>
              <a:rPr lang="fr-FR" dirty="0" smtClean="0"/>
            </a:br>
            <a:r>
              <a:rPr lang="fr-FR" dirty="0" smtClean="0"/>
              <a:t>     </a:t>
            </a:r>
            <a:br>
              <a:rPr lang="fr-FR" dirty="0" smtClean="0"/>
            </a:br>
            <a:r>
              <a:rPr lang="fr-FR" dirty="0" smtClean="0"/>
              <a:t>Pour classer les microterritoires en fonction de la corrélation spatiale, on utilise ici le </a:t>
            </a:r>
            <a:r>
              <a:rPr lang="fr-FR" b="1" dirty="0" smtClean="0"/>
              <a:t>nuage de points de Moran, ou Moran </a:t>
            </a:r>
            <a:r>
              <a:rPr lang="fr-FR" b="1" dirty="0" err="1" smtClean="0"/>
              <a:t>Scatterplot</a:t>
            </a:r>
            <a:r>
              <a:rPr lang="fr-FR" b="1" dirty="0" smtClean="0"/>
              <a:t>.</a:t>
            </a:r>
            <a:r>
              <a:rPr lang="fr-FR" dirty="0" smtClean="0"/>
              <a:t> </a:t>
            </a:r>
            <a:br>
              <a:rPr lang="fr-FR" dirty="0" smtClean="0"/>
            </a:br>
            <a:r>
              <a:rPr lang="fr-FR" dirty="0" smtClean="0"/>
              <a:t>Le principe de ce nuage de points est assez simple. Il consiste à mettre en opposition la valeur d’une variable en un point « </a:t>
            </a:r>
            <a:r>
              <a:rPr lang="fr-FR" i="1" dirty="0" smtClean="0"/>
              <a:t>i</a:t>
            </a:r>
            <a:r>
              <a:rPr lang="fr-FR" dirty="0" smtClean="0"/>
              <a:t> » et sa valeur dans son voisinage « </a:t>
            </a:r>
            <a:r>
              <a:rPr lang="fr-FR" i="1" dirty="0" smtClean="0"/>
              <a:t>j</a:t>
            </a:r>
            <a:r>
              <a:rPr lang="fr-FR" dirty="0" smtClean="0"/>
              <a:t> » (voisinage défini par une matrice </a:t>
            </a:r>
            <a:r>
              <a:rPr lang="fr-FR" i="1" dirty="0" err="1" smtClean="0"/>
              <a:t>w</a:t>
            </a:r>
            <a:r>
              <a:rPr lang="fr-FR" i="1" baseline="-25000" dirty="0" err="1" smtClean="0"/>
              <a:t>ij</a:t>
            </a:r>
            <a:r>
              <a:rPr lang="fr-FR" dirty="0" smtClean="0"/>
              <a:t>,), après avoir normalisé et standardisé les variables. En répétant l’opération pour tous les points « </a:t>
            </a:r>
            <a:r>
              <a:rPr lang="fr-FR" i="1" dirty="0" smtClean="0"/>
              <a:t>i</a:t>
            </a:r>
            <a:r>
              <a:rPr lang="fr-FR" dirty="0" smtClean="0"/>
              <a:t> » et leurs voisins « </a:t>
            </a:r>
            <a:r>
              <a:rPr lang="fr-FR" i="1" dirty="0" smtClean="0"/>
              <a:t>j</a:t>
            </a:r>
            <a:r>
              <a:rPr lang="fr-FR" dirty="0" smtClean="0"/>
              <a:t> », on obtient un nuage de points qui nous permet de visualiser à la fois l’autocorrélation spatiale de la variable et son hétérogénéité.</a:t>
            </a:r>
          </a:p>
          <a:p>
            <a:r>
              <a:rPr lang="fr-FR" dirty="0" smtClean="0"/>
              <a:t>Le nuage de points de Moran permet d’étudier la ressemblance de chaque individu avec ses voisins par rapport à l’ensemble de l’échantillon. Il divise notre population en </a:t>
            </a:r>
            <a:r>
              <a:rPr lang="fr-FR" b="1" dirty="0" smtClean="0"/>
              <a:t>4 classes</a:t>
            </a:r>
            <a:r>
              <a:rPr lang="fr-FR" dirty="0" smtClean="0"/>
              <a:t> : des zones avec des valeurs de Quotient Localisé (QL) de surfaces engagées en CAB élevées/faibles entourées de zones avec également de forts/faibles QL (notées HH/LL); des zones avec des valeurs de QL élevées/faibles entourées de zones avec des QL faibles/forts (notées HL/LH)</a:t>
            </a:r>
          </a:p>
          <a:p>
            <a:endParaRPr lang="fr-F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On peut zoomer,</a:t>
            </a:r>
            <a:r>
              <a:rPr lang="fr-FR" baseline="0" dirty="0" smtClean="0"/>
              <a:t> modifier les couches, l’agrégation, faire des restrictions et croisement avec d’autres zonages.</a:t>
            </a:r>
            <a:endParaRPr lang="fr-F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latin typeface="+mn-lt"/>
                <a:ea typeface="+mn-ea"/>
                <a:cs typeface="+mn-cs"/>
              </a:rPr>
              <a:t>L’Observatoire du Développement Rural est une </a:t>
            </a:r>
            <a:r>
              <a:rPr lang="fr-FR" sz="1200" b="0" kern="1200" dirty="0" smtClean="0">
                <a:solidFill>
                  <a:schemeClr val="tx1"/>
                </a:solidFill>
                <a:latin typeface="+mn-lt"/>
                <a:ea typeface="+mn-ea"/>
                <a:cs typeface="+mn-cs"/>
              </a:rPr>
              <a:t>plateforme hébergée au sein de l’US</a:t>
            </a:r>
            <a:r>
              <a:rPr lang="fr-FR" sz="1200" b="0" kern="1200" baseline="0" dirty="0" smtClean="0">
                <a:solidFill>
                  <a:schemeClr val="tx1"/>
                </a:solidFill>
                <a:latin typeface="+mn-lt"/>
                <a:ea typeface="+mn-ea"/>
                <a:cs typeface="+mn-cs"/>
              </a:rPr>
              <a:t> ODR du département SAE2 (SHS). Elle</a:t>
            </a:r>
            <a:r>
              <a:rPr lang="fr-FR" sz="1200" b="0" kern="1200" dirty="0" smtClean="0">
                <a:solidFill>
                  <a:schemeClr val="tx1"/>
                </a:solidFill>
                <a:latin typeface="+mn-lt"/>
                <a:ea typeface="+mn-ea"/>
                <a:cs typeface="+mn-cs"/>
              </a:rPr>
              <a:t> regroupe </a:t>
            </a:r>
            <a:r>
              <a:rPr lang="fr-FR" sz="1200" b="0" kern="1200" dirty="0" smtClean="0">
                <a:solidFill>
                  <a:schemeClr val="tx1"/>
                </a:solidFill>
                <a:latin typeface="+mn-lt"/>
                <a:ea typeface="+mn-ea"/>
                <a:cs typeface="+mn-cs"/>
              </a:rPr>
              <a:t>des données et indicateurs concernant l'évolution de l'agriculture (emploi, structures, productions) et de l'économie des territoires ruraux, les politiques agricoles et rurales, l'agroenvironnement, et les signes de qualité (dont l’agriculture biologique). Ces données sont mobilisées par différents </a:t>
            </a:r>
            <a:r>
              <a:rPr lang="fr-FR" sz="1200" b="0" kern="1200" dirty="0" smtClean="0">
                <a:solidFill>
                  <a:schemeClr val="tx1"/>
                </a:solidFill>
                <a:latin typeface="+mn-lt"/>
                <a:ea typeface="+mn-ea"/>
                <a:cs typeface="+mn-cs"/>
              </a:rPr>
              <a:t>utilisateurs </a:t>
            </a:r>
            <a:r>
              <a:rPr lang="fr-FR" sz="1200" b="0" kern="1200" dirty="0" smtClean="0">
                <a:solidFill>
                  <a:schemeClr val="tx1"/>
                </a:solidFill>
                <a:latin typeface="+mn-lt"/>
                <a:ea typeface="+mn-ea"/>
                <a:cs typeface="+mn-cs"/>
              </a:rPr>
              <a:t>(chercheurs, bureaux d’étude, administration). </a:t>
            </a:r>
            <a:r>
              <a:rPr lang="fr-FR" sz="1200" b="0" kern="1200" dirty="0" smtClean="0">
                <a:solidFill>
                  <a:schemeClr val="tx1"/>
                </a:solidFill>
                <a:latin typeface="+mn-lt"/>
                <a:ea typeface="+mn-ea"/>
                <a:cs typeface="+mn-cs"/>
              </a:rPr>
              <a:t>A noter que ces données n’appartiennent pas à l’ODR mais aux différents fournisseurs, dans le cadre de</a:t>
            </a:r>
            <a:r>
              <a:rPr lang="fr-FR" sz="1200" b="0" kern="1200" baseline="0" dirty="0" smtClean="0">
                <a:solidFill>
                  <a:schemeClr val="tx1"/>
                </a:solidFill>
                <a:latin typeface="+mn-lt"/>
                <a:ea typeface="+mn-ea"/>
                <a:cs typeface="+mn-cs"/>
              </a:rPr>
              <a:t> conventions et d’accords</a:t>
            </a:r>
            <a:r>
              <a:rPr lang="fr-FR" sz="1200" b="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latin typeface="+mn-lt"/>
                <a:ea typeface="+mn-ea"/>
                <a:cs typeface="+mn-cs"/>
              </a:rPr>
              <a:t>Après </a:t>
            </a:r>
            <a:r>
              <a:rPr lang="fr-FR" sz="1200" b="0" kern="1200" dirty="0" smtClean="0">
                <a:solidFill>
                  <a:schemeClr val="tx1"/>
                </a:solidFill>
                <a:latin typeface="+mn-lt"/>
                <a:ea typeface="+mn-ea"/>
                <a:cs typeface="+mn-cs"/>
              </a:rPr>
              <a:t>une présentation globale de l’ODR et des différents réseaux qui la composent, nous présenterons les différentes données et travaux de l’ODR concernant l’agriculture biologique, travaux principalement centrés sur la question de la localisation de la production en AB</a:t>
            </a:r>
            <a:endParaRPr lang="fr-FR" b="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Il</a:t>
            </a:r>
            <a:r>
              <a:rPr lang="fr-FR" sz="1200" kern="1200" baseline="0" dirty="0" smtClean="0">
                <a:solidFill>
                  <a:schemeClr val="tx1"/>
                </a:solidFill>
                <a:latin typeface="+mn-lt"/>
                <a:ea typeface="+mn-ea"/>
                <a:cs typeface="+mn-cs"/>
              </a:rPr>
              <a:t> n’y a pas</a:t>
            </a:r>
            <a:r>
              <a:rPr lang="fr-FR" sz="1200" kern="1200" dirty="0" smtClean="0">
                <a:solidFill>
                  <a:schemeClr val="tx1"/>
                </a:solidFill>
                <a:latin typeface="+mn-lt"/>
                <a:ea typeface="+mn-ea"/>
                <a:cs typeface="+mn-cs"/>
              </a:rPr>
              <a:t> à l'ODR de données individuelles du SSP. Seules les données publiques (agrégées) peuvent être utilisées dans certaines études, mais ce n'est pas notre vocation de stocker des données SSP. Pour cela il y a Agreste et des outils comme DISAR</a:t>
            </a:r>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7FA69F9-EBDA-470E-9957-1124EB85D5D6}"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7FA69F9-EBDA-470E-9957-1124EB85D5D6}"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4EA0EEB-D8C1-4B57-B9F8-872EAE9FE01E}" type="datetime1">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A69854-331C-4996-8F2F-AC79A62E1C95}" type="datetime1">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A41BD8B-0347-4437-9044-95B4E565D9AD}" type="datetime1">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85A1B17-574F-48E5-91D1-8C7B34309CF5}" type="datetime1">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67637A1-4074-481C-BECB-8016A72EA4BF}" type="slidenum">
              <a:rPr lang="fr-FR" smtClean="0"/>
              <a:pPr/>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71BE876-0880-4FB6-9D3C-BB2FAF284FEB}" type="datetime1">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E098FC-9B7E-4F02-817A-71B88784ABD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B55A1B8-4ECB-4608-A287-F99E641EC5B4}" type="datetime1">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7C81788-4139-4491-B51D-10D6DE1BD43E}" type="datetime1">
              <a:rPr lang="fr-FR" smtClean="0"/>
              <a:pPr/>
              <a:t>12/05/2013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09E10D32-ACE3-4358-AA6D-F0D851E03D38}" type="datetime1">
              <a:rPr lang="fr-FR" smtClean="0"/>
              <a:pPr/>
              <a:t>12/05/2013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E889161-BBE6-4163-9351-5D9C90A85D33}" type="datetime1">
              <a:rPr lang="fr-FR" smtClean="0"/>
              <a:pPr/>
              <a:t>12/05/2013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BFDB3E-4FBA-4DC0-815C-6F54AAB8B7CB}" type="datetime1">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B250624-641E-4D89-9BAA-49F0835463C2}" type="datetime1">
              <a:rPr lang="fr-FR" smtClean="0"/>
              <a:pPr/>
              <a:t>12/05/2013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F4F6A73-D644-4123-BA91-A85E94F2FF7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FC649-2A88-4515-B625-F38C4B2E0C6D}" type="datetime1">
              <a:rPr lang="fr-FR" smtClean="0"/>
              <a:pPr/>
              <a:t>12/05/2013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4F6A73-D644-4123-BA91-A85E94F2FF7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900130-6A1B-4DA3-AC94-5F2FD890E8DB}" type="datetimeFigureOut">
              <a:rPr lang="fr-FR" smtClean="0"/>
              <a:pPr/>
              <a:t>12/05/2013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7637A1-4074-481C-BECB-8016A72EA4B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00209-BA5E-4EF6-A2F7-8AEC2172D169}" type="datetimeFigureOut">
              <a:rPr lang="fr-FR" smtClean="0"/>
              <a:pPr/>
              <a:t>12/05/2013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E098FC-9B7E-4F02-817A-71B88784ABD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ctrTitle"/>
          </p:nvPr>
        </p:nvSpPr>
        <p:spPr/>
        <p:txBody>
          <a:bodyPr>
            <a:normAutofit fontScale="90000"/>
          </a:bodyPr>
          <a:lstStyle/>
          <a:p>
            <a:r>
              <a:rPr lang="fr-FR" dirty="0" smtClean="0"/>
              <a:t>L’Agriculture Biologique à </a:t>
            </a:r>
            <a:r>
              <a:rPr lang="fr-FR" dirty="0" smtClean="0"/>
              <a:t>l’Observatoire du Développement Rural (ODR)</a:t>
            </a:r>
            <a:endParaRPr lang="fr-FR" dirty="0"/>
          </a:p>
        </p:txBody>
      </p:sp>
      <p:sp>
        <p:nvSpPr>
          <p:cNvPr id="3" name="Sous-titre 2"/>
          <p:cNvSpPr>
            <a:spLocks noGrp="1"/>
          </p:cNvSpPr>
          <p:nvPr>
            <p:ph type="subTitle" idx="1"/>
          </p:nvPr>
        </p:nvSpPr>
        <p:spPr/>
        <p:txBody>
          <a:bodyPr/>
          <a:lstStyle/>
          <a:p>
            <a:r>
              <a:rPr lang="fr-FR" dirty="0" smtClean="0"/>
              <a:t>Données et travaux</a:t>
            </a:r>
            <a:endParaRPr lang="fr-FR" dirty="0"/>
          </a:p>
        </p:txBody>
      </p:sp>
      <p:sp>
        <p:nvSpPr>
          <p:cNvPr id="5" name="Sous-titre 2"/>
          <p:cNvSpPr txBox="1">
            <a:spLocks/>
          </p:cNvSpPr>
          <p:nvPr/>
        </p:nvSpPr>
        <p:spPr>
          <a:xfrm>
            <a:off x="4572000" y="5877272"/>
            <a:ext cx="4392488" cy="406896"/>
          </a:xfrm>
          <a:prstGeom prst="rect">
            <a:avLst/>
          </a:prstGeom>
        </p:spPr>
        <p:txBody>
          <a:bodyPr vert="horz" lIns="91440" tIns="45720" rIns="91440" bIns="45720" rtlCol="0">
            <a:normAutofit fontScale="700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effectLst/>
                <a:uLnTx/>
                <a:uFillTx/>
                <a:latin typeface="+mn-lt"/>
                <a:ea typeface="+mn-ea"/>
                <a:cs typeface="+mn-cs"/>
              </a:rPr>
              <a:t>T Poméon – US ODR – INRA Toulouse</a:t>
            </a:r>
          </a:p>
        </p:txBody>
      </p:sp>
      <p:pic>
        <p:nvPicPr>
          <p:cNvPr id="6" name="Picture 15" descr="http://www.inao.gouv.fr/repository/editeur/images/logos/logo_ab.jpg"/>
          <p:cNvPicPr>
            <a:picLocks noChangeAspect="1" noChangeArrowheads="1"/>
          </p:cNvPicPr>
          <p:nvPr/>
        </p:nvPicPr>
        <p:blipFill>
          <a:blip r:embed="rId4" cstate="print"/>
          <a:srcRect/>
          <a:stretch>
            <a:fillRect/>
          </a:stretch>
        </p:blipFill>
        <p:spPr bwMode="auto">
          <a:xfrm>
            <a:off x="3779912" y="404664"/>
            <a:ext cx="1293401" cy="1656184"/>
          </a:xfrm>
          <a:prstGeom prst="rect">
            <a:avLst/>
          </a:prstGeom>
          <a:noFill/>
        </p:spPr>
      </p:pic>
      <p:sp>
        <p:nvSpPr>
          <p:cNvPr id="10" name="Sous-titre 2"/>
          <p:cNvSpPr txBox="1">
            <a:spLocks/>
          </p:cNvSpPr>
          <p:nvPr/>
        </p:nvSpPr>
        <p:spPr>
          <a:xfrm>
            <a:off x="179512" y="5301208"/>
            <a:ext cx="4320480" cy="1054968"/>
          </a:xfrm>
          <a:prstGeom prst="rect">
            <a:avLst/>
          </a:prstGeom>
        </p:spPr>
        <p:txBody>
          <a:bodyPr vert="horz" lIns="91440" tIns="45720" rIns="91440" bIns="45720" rtlCol="0">
            <a:normAutofit fontScale="700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3200" b="0" i="0" u="none" strike="noStrike" kern="1200" cap="none" spc="0" normalizeH="0" baseline="0" noProof="0" dirty="0" smtClean="0">
                <a:ln>
                  <a:noFill/>
                </a:ln>
                <a:effectLst/>
                <a:uLnTx/>
                <a:uFillTx/>
                <a:latin typeface="+mn-lt"/>
                <a:ea typeface="+mn-ea"/>
                <a:cs typeface="+mn-cs"/>
              </a:rPr>
              <a:t>Séminaire</a:t>
            </a:r>
            <a:r>
              <a:rPr kumimoji="0" lang="fr-FR" sz="3200" b="0" i="0" u="none" strike="noStrike" kern="1200" cap="none" spc="0" normalizeH="0" noProof="0" dirty="0" smtClean="0">
                <a:ln>
                  <a:noFill/>
                </a:ln>
                <a:effectLst/>
                <a:uLnTx/>
                <a:uFillTx/>
                <a:latin typeface="+mn-lt"/>
                <a:ea typeface="+mn-ea"/>
                <a:cs typeface="+mn-cs"/>
              </a:rPr>
              <a:t> sur l’Agriculture Biologique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fr-FR" sz="3200" baseline="0" dirty="0" smtClean="0"/>
              <a:t>13</a:t>
            </a:r>
            <a:r>
              <a:rPr lang="fr-FR" sz="3200" dirty="0" smtClean="0"/>
              <a:t> mai 2013 – INRA Toulouse</a:t>
            </a:r>
            <a:endParaRPr kumimoji="0" lang="fr-FR" sz="3200" b="0" i="0" u="none" strike="noStrike" kern="1200" cap="none" spc="0" normalizeH="0" baseline="0" noProof="0" dirty="0" smtClean="0">
              <a:ln>
                <a:noFill/>
              </a:ln>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8" presetClass="emph" presetSubtype="0" fill="hold" nodeType="withEffect">
                                  <p:stCondLst>
                                    <p:cond delay="0"/>
                                  </p:stCondLst>
                                  <p:childTnLst>
                                    <p:animRot by="21600000">
                                      <p:cBhvr>
                                        <p:cTn id="9"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1. Statistiques </a:t>
            </a:r>
            <a:r>
              <a:rPr lang="fr-FR" dirty="0" smtClean="0"/>
              <a:t>de l’Agence Bio</a:t>
            </a:r>
            <a:endParaRPr lang="fr-FR" dirty="0"/>
          </a:p>
        </p:txBody>
      </p:sp>
      <p:sp>
        <p:nvSpPr>
          <p:cNvPr id="3" name="Espace réservé du contenu 2"/>
          <p:cNvSpPr>
            <a:spLocks noGrp="1"/>
          </p:cNvSpPr>
          <p:nvPr>
            <p:ph idx="1"/>
          </p:nvPr>
        </p:nvSpPr>
        <p:spPr/>
        <p:txBody>
          <a:bodyPr/>
          <a:lstStyle/>
          <a:p>
            <a:r>
              <a:rPr lang="fr-FR" dirty="0" smtClean="0"/>
              <a:t>Intégration spatiale et temporelle des différentes données de l’Agence Bio dans des BDD directement et facilement mobilisable</a:t>
            </a:r>
          </a:p>
          <a:p>
            <a:r>
              <a:rPr lang="fr-FR" dirty="0" smtClean="0"/>
              <a:t>Trois échelles géographiques: département, région, France</a:t>
            </a:r>
          </a:p>
          <a:p>
            <a:r>
              <a:rPr lang="fr-FR" dirty="0" smtClean="0"/>
              <a:t>Nb d’exploitations et surfaces en AB et en cours de conversion; par type de production</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2. Les </a:t>
            </a:r>
            <a:r>
              <a:rPr lang="fr-FR" dirty="0" smtClean="0"/>
              <a:t>opérateurs de l’AB</a:t>
            </a:r>
            <a:endParaRPr lang="fr-FR" dirty="0"/>
          </a:p>
        </p:txBody>
      </p:sp>
      <p:sp>
        <p:nvSpPr>
          <p:cNvPr id="3" name="Espace réservé du contenu 2"/>
          <p:cNvSpPr>
            <a:spLocks noGrp="1"/>
          </p:cNvSpPr>
          <p:nvPr>
            <p:ph idx="1"/>
          </p:nvPr>
        </p:nvSpPr>
        <p:spPr>
          <a:xfrm>
            <a:off x="457200" y="1600200"/>
            <a:ext cx="8229600" cy="4997152"/>
          </a:xfrm>
        </p:spPr>
        <p:txBody>
          <a:bodyPr>
            <a:normAutofit fontScale="85000" lnSpcReduction="20000"/>
          </a:bodyPr>
          <a:lstStyle/>
          <a:p>
            <a:pPr>
              <a:spcAft>
                <a:spcPts val="600"/>
              </a:spcAft>
            </a:pPr>
            <a:r>
              <a:rPr lang="fr-FR" dirty="0" smtClean="0"/>
              <a:t>Source: Organismes Certificateurs</a:t>
            </a:r>
          </a:p>
          <a:p>
            <a:pPr>
              <a:spcAft>
                <a:spcPts val="600"/>
              </a:spcAft>
            </a:pPr>
            <a:r>
              <a:rPr lang="fr-FR" dirty="0" smtClean="0"/>
              <a:t>Propriétaires des données: INAO</a:t>
            </a:r>
          </a:p>
          <a:p>
            <a:r>
              <a:rPr lang="fr-FR" dirty="0" smtClean="0"/>
              <a:t>Liste des opérateurs habilités des organismes certificateurs en AB au </a:t>
            </a:r>
            <a:r>
              <a:rPr lang="fr-FR" u="sng" dirty="0" smtClean="0"/>
              <a:t>3</a:t>
            </a:r>
            <a:r>
              <a:rPr lang="fr-FR" u="sng" baseline="30000" dirty="0" smtClean="0"/>
              <a:t>ème</a:t>
            </a:r>
            <a:r>
              <a:rPr lang="fr-FR" u="sng" dirty="0" smtClean="0"/>
              <a:t> trimestre 2010</a:t>
            </a:r>
            <a:r>
              <a:rPr lang="fr-FR" dirty="0" smtClean="0"/>
              <a:t>:</a:t>
            </a:r>
          </a:p>
          <a:p>
            <a:pPr lvl="1">
              <a:spcAft>
                <a:spcPts val="600"/>
              </a:spcAft>
            </a:pPr>
            <a:r>
              <a:rPr lang="fr-FR" dirty="0" smtClean="0"/>
              <a:t>Agriculteurs et autres acteurs certifiés de l’AB; France (DOM compris)</a:t>
            </a:r>
          </a:p>
          <a:p>
            <a:r>
              <a:rPr lang="fr-FR" dirty="0" smtClean="0"/>
              <a:t>Informations disponibles par opérateur</a:t>
            </a:r>
          </a:p>
          <a:p>
            <a:pPr lvl="1"/>
            <a:r>
              <a:rPr lang="fr-FR" dirty="0" smtClean="0"/>
              <a:t>Coordonnées et localisation (niveau communal)</a:t>
            </a:r>
          </a:p>
          <a:p>
            <a:pPr lvl="1"/>
            <a:r>
              <a:rPr lang="fr-FR" dirty="0" smtClean="0"/>
              <a:t>Numéro SIRET (en partie)</a:t>
            </a:r>
          </a:p>
          <a:p>
            <a:pPr lvl="1"/>
            <a:r>
              <a:rPr lang="fr-FR" dirty="0" smtClean="0"/>
              <a:t>Activités (plus ou moins précis)</a:t>
            </a:r>
          </a:p>
          <a:p>
            <a:pPr lvl="1"/>
            <a:r>
              <a:rPr lang="fr-FR" dirty="0" smtClean="0"/>
              <a:t>Etat d’habilitation</a:t>
            </a:r>
          </a:p>
          <a:p>
            <a:pPr lvl="1"/>
            <a:r>
              <a:rPr lang="fr-FR" dirty="0"/>
              <a:t>D</a:t>
            </a:r>
            <a:r>
              <a:rPr lang="fr-FR" dirty="0" smtClean="0"/>
              <a:t>ate 1</a:t>
            </a:r>
            <a:r>
              <a:rPr lang="fr-FR" baseline="30000" dirty="0" smtClean="0"/>
              <a:t>ère</a:t>
            </a:r>
            <a:r>
              <a:rPr lang="fr-FR" dirty="0" smtClean="0"/>
              <a:t> habilitation</a:t>
            </a:r>
          </a:p>
          <a:p>
            <a:pPr lvl="1">
              <a:buNone/>
            </a:pPr>
            <a:endParaRPr lang="fr-FR" dirty="0" smtClean="0"/>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defRPr sz="1400" b="1" i="0" u="none" strike="noStrike" kern="1200" baseline="0">
                <a:solidFill>
                  <a:prstClr val="black"/>
                </a:solidFill>
                <a:latin typeface="+mn-lt"/>
                <a:ea typeface="+mn-ea"/>
                <a:cs typeface="+mn-cs"/>
              </a:defRPr>
            </a:pPr>
            <a:r>
              <a:rPr lang="en-US" sz="3200" b="1" dirty="0" err="1">
                <a:solidFill>
                  <a:prstClr val="black"/>
                </a:solidFill>
              </a:rPr>
              <a:t>N</a:t>
            </a:r>
            <a:r>
              <a:rPr lang="en-US" sz="3200" b="1" dirty="0" err="1" smtClean="0">
                <a:solidFill>
                  <a:prstClr val="black"/>
                </a:solidFill>
              </a:rPr>
              <a:t>ombre</a:t>
            </a:r>
            <a:r>
              <a:rPr lang="en-US" sz="3200" b="1" dirty="0" smtClean="0">
                <a:solidFill>
                  <a:prstClr val="black"/>
                </a:solidFill>
              </a:rPr>
              <a:t> </a:t>
            </a:r>
            <a:r>
              <a:rPr lang="en-US" sz="3200" b="1" dirty="0">
                <a:solidFill>
                  <a:prstClr val="black"/>
                </a:solidFill>
              </a:rPr>
              <a:t>de </a:t>
            </a:r>
            <a:r>
              <a:rPr lang="en-US" sz="3200" b="1" dirty="0" err="1">
                <a:solidFill>
                  <a:prstClr val="black"/>
                </a:solidFill>
              </a:rPr>
              <a:t>producteurs</a:t>
            </a:r>
            <a:r>
              <a:rPr lang="en-US" sz="3200" b="1" dirty="0">
                <a:solidFill>
                  <a:prstClr val="black"/>
                </a:solidFill>
              </a:rPr>
              <a:t> </a:t>
            </a:r>
            <a:r>
              <a:rPr lang="en-US" sz="3200" b="1" dirty="0" err="1">
                <a:solidFill>
                  <a:prstClr val="black"/>
                </a:solidFill>
              </a:rPr>
              <a:t>agricoles</a:t>
            </a:r>
            <a:r>
              <a:rPr lang="en-US" sz="3200" b="1" dirty="0">
                <a:solidFill>
                  <a:prstClr val="black"/>
                </a:solidFill>
              </a:rPr>
              <a:t> en AB</a:t>
            </a:r>
            <a:r>
              <a:rPr lang="fr-FR" sz="6000" b="1" dirty="0">
                <a:solidFill>
                  <a:prstClr val="black"/>
                </a:solidFill>
              </a:rPr>
              <a:t/>
            </a:r>
            <a:br>
              <a:rPr lang="fr-FR" sz="6000" b="1" dirty="0">
                <a:solidFill>
                  <a:prstClr val="black"/>
                </a:solidFill>
              </a:rPr>
            </a:br>
            <a:r>
              <a:rPr lang="en-US" sz="1600" b="1" dirty="0">
                <a:solidFill>
                  <a:prstClr val="black"/>
                </a:solidFill>
              </a:rPr>
              <a:t>Source: </a:t>
            </a:r>
            <a:r>
              <a:rPr lang="en-US" sz="1600" b="1" dirty="0" err="1">
                <a:solidFill>
                  <a:prstClr val="black"/>
                </a:solidFill>
              </a:rPr>
              <a:t>Agence</a:t>
            </a:r>
            <a:r>
              <a:rPr lang="en-US" sz="1600" b="1" dirty="0">
                <a:solidFill>
                  <a:prstClr val="black"/>
                </a:solidFill>
              </a:rPr>
              <a:t> BIO; et table des </a:t>
            </a:r>
            <a:r>
              <a:rPr lang="en-US" sz="1600" b="1" dirty="0" smtClean="0">
                <a:solidFill>
                  <a:prstClr val="black"/>
                </a:solidFill>
              </a:rPr>
              <a:t>OC-INAO </a:t>
            </a:r>
            <a:r>
              <a:rPr lang="en-US" sz="1600" b="1" dirty="0" err="1">
                <a:solidFill>
                  <a:prstClr val="black"/>
                </a:solidFill>
              </a:rPr>
              <a:t>selon</a:t>
            </a:r>
            <a:r>
              <a:rPr lang="en-US" sz="1600" b="1" dirty="0">
                <a:solidFill>
                  <a:prstClr val="black"/>
                </a:solidFill>
              </a:rPr>
              <a:t> la </a:t>
            </a:r>
            <a:r>
              <a:rPr lang="en-US" sz="1600" b="1" dirty="0" smtClean="0">
                <a:solidFill>
                  <a:prstClr val="black"/>
                </a:solidFill>
              </a:rPr>
              <a:t>1ère </a:t>
            </a:r>
            <a:r>
              <a:rPr lang="en-US" sz="1600" b="1" dirty="0" err="1" smtClean="0">
                <a:solidFill>
                  <a:prstClr val="black"/>
                </a:solidFill>
              </a:rPr>
              <a:t>année</a:t>
            </a:r>
            <a:r>
              <a:rPr lang="en-US" sz="1600" b="1" dirty="0" smtClean="0">
                <a:solidFill>
                  <a:prstClr val="black"/>
                </a:solidFill>
              </a:rPr>
              <a:t> </a:t>
            </a:r>
            <a:r>
              <a:rPr lang="en-US" sz="1600" b="1" dirty="0" err="1">
                <a:solidFill>
                  <a:prstClr val="black"/>
                </a:solidFill>
              </a:rPr>
              <a:t>d'habilitation</a:t>
            </a:r>
            <a:r>
              <a:rPr lang="en-US" b="1" dirty="0">
                <a:solidFill>
                  <a:prstClr val="black"/>
                </a:solidFill>
              </a:rPr>
              <a:t/>
            </a:r>
            <a:br>
              <a:rPr lang="en-US" b="1" dirty="0">
                <a:solidFill>
                  <a:prstClr val="black"/>
                </a:solidFill>
              </a:rPr>
            </a:br>
            <a:endParaRPr lang="fr-FR" dirty="0"/>
          </a:p>
        </p:txBody>
      </p:sp>
      <p:graphicFrame>
        <p:nvGraphicFramePr>
          <p:cNvPr id="4" name="Espace réservé du contenu 3"/>
          <p:cNvGraphicFramePr>
            <a:graphicFrameLocks noGrp="1"/>
          </p:cNvGraphicFramePr>
          <p:nvPr>
            <p:ph idx="1"/>
          </p:nvPr>
        </p:nvGraphicFramePr>
        <p:xfrm>
          <a:off x="457200" y="1268760"/>
          <a:ext cx="8229600" cy="485740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274638"/>
            <a:ext cx="8712968" cy="1143000"/>
          </a:xfrm>
        </p:spPr>
        <p:txBody>
          <a:bodyPr>
            <a:normAutofit fontScale="90000"/>
          </a:bodyPr>
          <a:lstStyle/>
          <a:p>
            <a:pPr>
              <a:defRPr sz="1800" b="1" i="0" u="none" strike="noStrike" kern="1200" baseline="0">
                <a:solidFill>
                  <a:prstClr val="black"/>
                </a:solidFill>
                <a:latin typeface="+mn-lt"/>
                <a:ea typeface="+mn-ea"/>
                <a:cs typeface="+mn-cs"/>
              </a:defRPr>
            </a:pPr>
            <a:r>
              <a:rPr lang="fr-FR" sz="3100" b="1" dirty="0">
                <a:solidFill>
                  <a:prstClr val="black"/>
                </a:solidFill>
              </a:rPr>
              <a:t>E</a:t>
            </a:r>
            <a:r>
              <a:rPr lang="fr-FR" sz="3100" b="1" dirty="0" smtClean="0">
                <a:solidFill>
                  <a:prstClr val="black"/>
                </a:solidFill>
              </a:rPr>
              <a:t>volution </a:t>
            </a:r>
            <a:r>
              <a:rPr lang="fr-FR" sz="3100" b="1" dirty="0">
                <a:solidFill>
                  <a:prstClr val="black"/>
                </a:solidFill>
              </a:rPr>
              <a:t>annuelle du nb de producteurs agricoles en </a:t>
            </a:r>
            <a:r>
              <a:rPr lang="fr-FR" sz="3100" b="1" dirty="0" smtClean="0">
                <a:solidFill>
                  <a:prstClr val="black"/>
                </a:solidFill>
              </a:rPr>
              <a:t>AB</a:t>
            </a:r>
            <a:r>
              <a:rPr lang="fr-FR" sz="2400" b="1" dirty="0">
                <a:solidFill>
                  <a:prstClr val="black"/>
                </a:solidFill>
              </a:rPr>
              <a:t/>
            </a:r>
            <a:br>
              <a:rPr lang="fr-FR" sz="2400" b="1" dirty="0">
                <a:solidFill>
                  <a:prstClr val="black"/>
                </a:solidFill>
              </a:rPr>
            </a:br>
            <a:r>
              <a:rPr lang="en-US" sz="1800" b="1" dirty="0" smtClean="0">
                <a:solidFill>
                  <a:prstClr val="black"/>
                </a:solidFill>
              </a:rPr>
              <a:t>Source</a:t>
            </a:r>
            <a:r>
              <a:rPr lang="en-US" sz="1800" b="1" dirty="0">
                <a:solidFill>
                  <a:prstClr val="black"/>
                </a:solidFill>
              </a:rPr>
              <a:t>: </a:t>
            </a:r>
            <a:r>
              <a:rPr lang="en-US" sz="1800" b="1" dirty="0" err="1">
                <a:solidFill>
                  <a:prstClr val="black"/>
                </a:solidFill>
              </a:rPr>
              <a:t>Agence</a:t>
            </a:r>
            <a:r>
              <a:rPr lang="en-US" sz="1800" b="1" dirty="0">
                <a:solidFill>
                  <a:prstClr val="black"/>
                </a:solidFill>
              </a:rPr>
              <a:t> BIO; et table </a:t>
            </a:r>
            <a:r>
              <a:rPr lang="en-US" sz="1800" b="1" dirty="0" smtClean="0">
                <a:solidFill>
                  <a:prstClr val="black"/>
                </a:solidFill>
              </a:rPr>
              <a:t>des OC-INAO </a:t>
            </a:r>
            <a:r>
              <a:rPr lang="en-US" sz="1800" b="1" dirty="0" err="1">
                <a:solidFill>
                  <a:prstClr val="black"/>
                </a:solidFill>
              </a:rPr>
              <a:t>selon</a:t>
            </a:r>
            <a:r>
              <a:rPr lang="en-US" sz="1800" b="1" dirty="0">
                <a:solidFill>
                  <a:prstClr val="black"/>
                </a:solidFill>
              </a:rPr>
              <a:t> la </a:t>
            </a:r>
            <a:r>
              <a:rPr lang="en-US" sz="1800" b="1" dirty="0" smtClean="0">
                <a:solidFill>
                  <a:prstClr val="black"/>
                </a:solidFill>
              </a:rPr>
              <a:t>1ère </a:t>
            </a:r>
            <a:r>
              <a:rPr lang="en-US" sz="1800" b="1" dirty="0" err="1" smtClean="0">
                <a:solidFill>
                  <a:prstClr val="black"/>
                </a:solidFill>
              </a:rPr>
              <a:t>année</a:t>
            </a:r>
            <a:r>
              <a:rPr lang="en-US" sz="1800" b="1" dirty="0" smtClean="0">
                <a:solidFill>
                  <a:prstClr val="black"/>
                </a:solidFill>
              </a:rPr>
              <a:t> </a:t>
            </a:r>
            <a:r>
              <a:rPr lang="en-US" sz="1800" b="1" dirty="0" err="1">
                <a:solidFill>
                  <a:prstClr val="black"/>
                </a:solidFill>
              </a:rPr>
              <a:t>d'habilitation</a:t>
            </a:r>
            <a:r>
              <a:rPr lang="fr-FR" sz="2800" b="1" dirty="0">
                <a:solidFill>
                  <a:prstClr val="black"/>
                </a:solidFill>
              </a:rPr>
              <a:t/>
            </a:r>
            <a:br>
              <a:rPr lang="fr-FR" sz="2800" b="1" dirty="0">
                <a:solidFill>
                  <a:prstClr val="black"/>
                </a:solidFill>
              </a:rPr>
            </a:br>
            <a:endParaRPr lang="fr-FR" dirty="0"/>
          </a:p>
        </p:txBody>
      </p:sp>
      <p:graphicFrame>
        <p:nvGraphicFramePr>
          <p:cNvPr id="6" name="Espace réservé du contenu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3. Données </a:t>
            </a:r>
            <a:r>
              <a:rPr lang="fr-FR" dirty="0" smtClean="0"/>
              <a:t>sur les aides CAB</a:t>
            </a:r>
            <a:endParaRPr lang="fr-FR" dirty="0"/>
          </a:p>
        </p:txBody>
      </p:sp>
      <p:sp>
        <p:nvSpPr>
          <p:cNvPr id="3" name="Espace réservé du contenu 2"/>
          <p:cNvSpPr>
            <a:spLocks noGrp="1"/>
          </p:cNvSpPr>
          <p:nvPr>
            <p:ph idx="1"/>
          </p:nvPr>
        </p:nvSpPr>
        <p:spPr/>
        <p:txBody>
          <a:bodyPr>
            <a:normAutofit fontScale="62500" lnSpcReduction="20000"/>
          </a:bodyPr>
          <a:lstStyle/>
          <a:p>
            <a:pPr>
              <a:spcAft>
                <a:spcPts val="600"/>
              </a:spcAft>
            </a:pPr>
            <a:r>
              <a:rPr lang="fr-FR" dirty="0" smtClean="0"/>
              <a:t>Source: ASP - MAAF</a:t>
            </a:r>
          </a:p>
          <a:p>
            <a:pPr>
              <a:spcAft>
                <a:spcPts val="600"/>
              </a:spcAft>
            </a:pPr>
            <a:r>
              <a:rPr lang="fr-FR" dirty="0" smtClean="0"/>
              <a:t>Propriétaires des données: ASP - MAAF</a:t>
            </a:r>
          </a:p>
          <a:p>
            <a:r>
              <a:rPr lang="fr-FR" dirty="0" smtClean="0"/>
              <a:t>Liste des bénéficiaires recevant une aide pour la Conversion à l’AB (CAB) de 1994 à 2010 en France (hors Corse et DOM pour le RDR2)</a:t>
            </a:r>
          </a:p>
          <a:p>
            <a:pPr lvl="1"/>
            <a:r>
              <a:rPr lang="fr-FR" dirty="0" smtClean="0"/>
              <a:t>MAE – règlement 2078</a:t>
            </a:r>
          </a:p>
          <a:p>
            <a:pPr lvl="1"/>
            <a:r>
              <a:rPr lang="fr-FR" dirty="0" smtClean="0"/>
              <a:t>CTE (2000-2003)</a:t>
            </a:r>
          </a:p>
          <a:p>
            <a:pPr lvl="1"/>
            <a:r>
              <a:rPr lang="fr-FR" dirty="0" smtClean="0"/>
              <a:t>CAD (2004-2006)</a:t>
            </a:r>
          </a:p>
          <a:p>
            <a:pPr lvl="1"/>
            <a:r>
              <a:rPr lang="fr-FR" dirty="0" smtClean="0"/>
              <a:t>RDR2 (2007-2010); en 2011 passage des CAB dans le 1</a:t>
            </a:r>
            <a:r>
              <a:rPr lang="fr-FR" baseline="30000" dirty="0" smtClean="0"/>
              <a:t>er</a:t>
            </a:r>
            <a:r>
              <a:rPr lang="fr-FR" dirty="0" smtClean="0"/>
              <a:t> pilier (SAB-C)</a:t>
            </a:r>
          </a:p>
          <a:p>
            <a:endParaRPr lang="fr-FR" dirty="0" smtClean="0"/>
          </a:p>
          <a:p>
            <a:r>
              <a:rPr lang="fr-FR" dirty="0" smtClean="0"/>
              <a:t>Informations disponibles par bénéficiaire:</a:t>
            </a:r>
          </a:p>
          <a:p>
            <a:pPr lvl="1"/>
            <a:r>
              <a:rPr lang="fr-FR" dirty="0" smtClean="0"/>
              <a:t>Une ligne par dossier (parcelle aidée) et par an (durée 5 ans)</a:t>
            </a:r>
          </a:p>
          <a:p>
            <a:pPr lvl="1"/>
            <a:r>
              <a:rPr lang="fr-FR" dirty="0" smtClean="0"/>
              <a:t>Surfaces aidées et montants versés</a:t>
            </a:r>
          </a:p>
          <a:p>
            <a:pPr lvl="1"/>
            <a:r>
              <a:rPr lang="fr-FR" dirty="0" smtClean="0"/>
              <a:t>Identifiant: Pacage et ID_IND</a:t>
            </a:r>
          </a:p>
          <a:p>
            <a:pPr lvl="1"/>
            <a:r>
              <a:rPr lang="fr-FR" dirty="0" smtClean="0"/>
              <a:t>Type de CAB (à partir de 2000)</a:t>
            </a:r>
          </a:p>
          <a:p>
            <a:pPr lvl="1"/>
            <a:r>
              <a:rPr lang="fr-FR" dirty="0" smtClean="0"/>
              <a:t>Localisation (commune du dossier)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defRPr sz="1400" b="1" i="0" u="none" strike="noStrike" kern="1200" baseline="0">
                <a:solidFill>
                  <a:prstClr val="black"/>
                </a:solidFill>
                <a:latin typeface="+mn-lt"/>
                <a:ea typeface="+mn-ea"/>
                <a:cs typeface="+mn-cs"/>
              </a:defRPr>
            </a:pPr>
            <a:r>
              <a:rPr lang="en-US" sz="2800" b="1" dirty="0" err="1" smtClean="0">
                <a:solidFill>
                  <a:prstClr val="black"/>
                </a:solidFill>
              </a:rPr>
              <a:t>Nb</a:t>
            </a:r>
            <a:r>
              <a:rPr lang="en-US" sz="2800" b="1" dirty="0" smtClean="0">
                <a:solidFill>
                  <a:prstClr val="black"/>
                </a:solidFill>
              </a:rPr>
              <a:t> de </a:t>
            </a:r>
            <a:r>
              <a:rPr lang="en-US" sz="2800" b="1" dirty="0" err="1" smtClean="0">
                <a:solidFill>
                  <a:prstClr val="black"/>
                </a:solidFill>
              </a:rPr>
              <a:t>producteurs</a:t>
            </a:r>
            <a:r>
              <a:rPr lang="en-US" sz="2800" b="1" dirty="0" smtClean="0">
                <a:solidFill>
                  <a:prstClr val="black"/>
                </a:solidFill>
              </a:rPr>
              <a:t> AB et </a:t>
            </a:r>
            <a:r>
              <a:rPr lang="en-US" sz="2800" b="1" dirty="0" err="1" smtClean="0">
                <a:solidFill>
                  <a:prstClr val="black"/>
                </a:solidFill>
              </a:rPr>
              <a:t>nb</a:t>
            </a:r>
            <a:r>
              <a:rPr lang="en-US" sz="2800" b="1" dirty="0" smtClean="0">
                <a:solidFill>
                  <a:prstClr val="black"/>
                </a:solidFill>
              </a:rPr>
              <a:t> de CAB </a:t>
            </a:r>
            <a:r>
              <a:rPr lang="en-US" sz="2800" b="1" dirty="0" err="1" smtClean="0">
                <a:solidFill>
                  <a:prstClr val="black"/>
                </a:solidFill>
              </a:rPr>
              <a:t>cumulé</a:t>
            </a:r>
            <a:r>
              <a:rPr lang="en-US" sz="2800" b="1" dirty="0" smtClean="0">
                <a:solidFill>
                  <a:prstClr val="black"/>
                </a:solidFill>
              </a:rPr>
              <a:t/>
            </a:r>
            <a:br>
              <a:rPr lang="en-US" sz="2800" b="1" dirty="0" smtClean="0">
                <a:solidFill>
                  <a:prstClr val="black"/>
                </a:solidFill>
              </a:rPr>
            </a:br>
            <a:r>
              <a:rPr lang="en-US" sz="1800" b="1" dirty="0" smtClean="0">
                <a:solidFill>
                  <a:prstClr val="black"/>
                </a:solidFill>
              </a:rPr>
              <a:t>Source: </a:t>
            </a:r>
            <a:r>
              <a:rPr lang="en-US" sz="1800" b="1" dirty="0" err="1" smtClean="0">
                <a:solidFill>
                  <a:prstClr val="black"/>
                </a:solidFill>
              </a:rPr>
              <a:t>Agence</a:t>
            </a:r>
            <a:r>
              <a:rPr lang="en-US" sz="1800" b="1" dirty="0" smtClean="0">
                <a:solidFill>
                  <a:prstClr val="black"/>
                </a:solidFill>
              </a:rPr>
              <a:t> BIO; INAO/OC; ASP </a:t>
            </a:r>
            <a:r>
              <a:rPr lang="fr-FR" sz="3200" b="1" dirty="0" smtClean="0">
                <a:solidFill>
                  <a:prstClr val="black"/>
                </a:solidFill>
              </a:rPr>
              <a:t/>
            </a:r>
            <a:br>
              <a:rPr lang="fr-FR" sz="3200" b="1" dirty="0" smtClean="0">
                <a:solidFill>
                  <a:prstClr val="black"/>
                </a:solidFill>
              </a:rPr>
            </a:br>
            <a:endParaRPr lang="fr-FR" dirty="0"/>
          </a:p>
        </p:txBody>
      </p:sp>
      <p:graphicFrame>
        <p:nvGraphicFramePr>
          <p:cNvPr id="8" name="Espace réservé du contenu 7"/>
          <p:cNvGraphicFramePr>
            <a:graphicFrameLocks noGrp="1"/>
          </p:cNvGraphicFramePr>
          <p:nvPr>
            <p:ph idx="1"/>
          </p:nvPr>
        </p:nvGraphicFramePr>
        <p:xfrm>
          <a:off x="457200" y="1412776"/>
          <a:ext cx="8229600" cy="471338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defRPr sz="1600" b="1" i="0" u="none" strike="noStrike" kern="1200" baseline="0">
                <a:solidFill>
                  <a:prstClr val="black"/>
                </a:solidFill>
                <a:latin typeface="+mn-lt"/>
                <a:ea typeface="+mn-ea"/>
                <a:cs typeface="+mn-cs"/>
              </a:defRPr>
            </a:pPr>
            <a:r>
              <a:rPr lang="fr-FR" sz="2700" b="1" dirty="0" smtClean="0">
                <a:solidFill>
                  <a:prstClr val="black"/>
                </a:solidFill>
              </a:rPr>
              <a:t>Evolution annuelle du nb d'exploitations agricoles en AB et du nb de CAB (première CAB contractualisée)</a:t>
            </a:r>
            <a:r>
              <a:rPr lang="fr-FR" b="1" dirty="0" smtClean="0">
                <a:solidFill>
                  <a:prstClr val="black"/>
                </a:solidFill>
              </a:rPr>
              <a:t/>
            </a:r>
            <a:br>
              <a:rPr lang="fr-FR" b="1" dirty="0" smtClean="0">
                <a:solidFill>
                  <a:prstClr val="black"/>
                </a:solidFill>
              </a:rPr>
            </a:br>
            <a:r>
              <a:rPr lang="fr-FR" sz="1800" b="1" dirty="0" smtClean="0">
                <a:solidFill>
                  <a:prstClr val="black"/>
                </a:solidFill>
              </a:rPr>
              <a:t>Sources: Agence BIO, INAO/OC, ASP</a:t>
            </a:r>
            <a:r>
              <a:rPr lang="fr-FR" sz="3200" b="1" dirty="0" smtClean="0">
                <a:solidFill>
                  <a:prstClr val="black"/>
                </a:solidFill>
              </a:rPr>
              <a:t/>
            </a:r>
            <a:br>
              <a:rPr lang="fr-FR" sz="3200" b="1" dirty="0" smtClean="0">
                <a:solidFill>
                  <a:prstClr val="black"/>
                </a:solidFill>
              </a:rPr>
            </a:br>
            <a:endParaRPr lang="fr-FR" dirty="0"/>
          </a:p>
        </p:txBody>
      </p:sp>
      <p:graphicFrame>
        <p:nvGraphicFramePr>
          <p:cNvPr id="8" name="Espace réservé du contenu 7"/>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normAutofit fontScale="90000"/>
          </a:bodyPr>
          <a:lstStyle/>
          <a:p>
            <a:r>
              <a:rPr lang="fr-FR" dirty="0" smtClean="0"/>
              <a:t>4. Données </a:t>
            </a:r>
            <a:r>
              <a:rPr lang="fr-FR" dirty="0" smtClean="0"/>
              <a:t>sur les autres mesures de la PAC</a:t>
            </a:r>
            <a:endParaRPr lang="fr-FR" dirty="0"/>
          </a:p>
        </p:txBody>
      </p:sp>
      <p:sp>
        <p:nvSpPr>
          <p:cNvPr id="3" name="Espace réservé du contenu 2"/>
          <p:cNvSpPr>
            <a:spLocks noGrp="1"/>
          </p:cNvSpPr>
          <p:nvPr>
            <p:ph idx="1"/>
          </p:nvPr>
        </p:nvSpPr>
        <p:spPr/>
        <p:txBody>
          <a:bodyPr>
            <a:normAutofit fontScale="70000" lnSpcReduction="20000"/>
          </a:bodyPr>
          <a:lstStyle/>
          <a:p>
            <a:pPr>
              <a:spcAft>
                <a:spcPts val="600"/>
              </a:spcAft>
            </a:pPr>
            <a:r>
              <a:rPr lang="fr-FR" dirty="0" smtClean="0"/>
              <a:t>Source: ASP - MAAF</a:t>
            </a:r>
          </a:p>
          <a:p>
            <a:pPr>
              <a:spcAft>
                <a:spcPts val="600"/>
              </a:spcAft>
            </a:pPr>
            <a:r>
              <a:rPr lang="fr-FR" dirty="0" smtClean="0"/>
              <a:t>Propriétaires des données: ASP - MAAF</a:t>
            </a:r>
          </a:p>
          <a:p>
            <a:r>
              <a:rPr lang="fr-FR" dirty="0" smtClean="0"/>
              <a:t>Liste des bénéficiaires recevant une aide du 2</a:t>
            </a:r>
            <a:r>
              <a:rPr lang="fr-FR" baseline="30000" dirty="0" smtClean="0"/>
              <a:t>ème</a:t>
            </a:r>
            <a:r>
              <a:rPr lang="fr-FR" dirty="0" smtClean="0"/>
              <a:t> pilier de la PAC:</a:t>
            </a:r>
          </a:p>
          <a:p>
            <a:pPr lvl="1"/>
            <a:r>
              <a:rPr lang="fr-FR" dirty="0" smtClean="0"/>
              <a:t>Périodes: RDR1 (2000-2006) et RDR2 (2007-2013)</a:t>
            </a:r>
          </a:p>
          <a:p>
            <a:pPr lvl="1"/>
            <a:r>
              <a:rPr lang="fr-FR" dirty="0" smtClean="0"/>
              <a:t>Mesures spécifiques SIQO: 132 (individuel) et 133 (collectif)</a:t>
            </a:r>
          </a:p>
          <a:p>
            <a:pPr lvl="1"/>
            <a:r>
              <a:rPr lang="fr-FR" dirty="0" smtClean="0"/>
              <a:t>Croisement entre différentes mesures: complémentarité et substitution (</a:t>
            </a:r>
            <a:r>
              <a:rPr lang="fr-FR" dirty="0" err="1" smtClean="0"/>
              <a:t>e.g</a:t>
            </a:r>
            <a:r>
              <a:rPr lang="fr-FR" dirty="0" smtClean="0"/>
              <a:t>. PHAE et MAET) entre la CAB et les autres mesures</a:t>
            </a:r>
          </a:p>
          <a:p>
            <a:r>
              <a:rPr lang="fr-FR" dirty="0" smtClean="0"/>
              <a:t>Informations disponibles par bénéficiaire:</a:t>
            </a:r>
          </a:p>
          <a:p>
            <a:pPr lvl="1"/>
            <a:r>
              <a:rPr lang="fr-FR" dirty="0" smtClean="0"/>
              <a:t>Une ligne par dossier (parcelle aidée) et par an (durée 5 ans)</a:t>
            </a:r>
          </a:p>
          <a:p>
            <a:pPr lvl="1"/>
            <a:r>
              <a:rPr lang="fr-FR" dirty="0" smtClean="0"/>
              <a:t>Montants versés</a:t>
            </a:r>
          </a:p>
          <a:p>
            <a:pPr lvl="1"/>
            <a:r>
              <a:rPr lang="fr-FR" dirty="0" smtClean="0"/>
              <a:t>Identifiant: Pacage et ID_IND</a:t>
            </a:r>
          </a:p>
          <a:p>
            <a:pPr lvl="1"/>
            <a:r>
              <a:rPr lang="fr-FR" dirty="0" smtClean="0"/>
              <a:t>Type de CAB (à partir de 2000)</a:t>
            </a:r>
          </a:p>
          <a:p>
            <a:pPr lvl="1"/>
            <a:r>
              <a:rPr lang="fr-FR" dirty="0" smtClean="0"/>
              <a:t>Localisation (commune du dossier)</a:t>
            </a:r>
          </a:p>
          <a:p>
            <a:endParaRPr lang="fr-FR" dirty="0" smtClean="0"/>
          </a:p>
          <a:p>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smtClean="0"/>
              <a:t>Nombre de contractants de la mesure 132 (2007-2009)</a:t>
            </a:r>
            <a:br>
              <a:rPr lang="fr-FR" sz="2800" dirty="0" smtClean="0"/>
            </a:br>
            <a:r>
              <a:rPr lang="fr-FR" sz="1800" dirty="0" smtClean="0"/>
              <a:t>Source ASP, traitement ODR</a:t>
            </a:r>
            <a:endParaRPr lang="fr-FR" sz="2800" dirty="0"/>
          </a:p>
        </p:txBody>
      </p:sp>
      <p:graphicFrame>
        <p:nvGraphicFramePr>
          <p:cNvPr id="4" name="Espace réservé du contenu 3"/>
          <p:cNvGraphicFramePr>
            <a:graphicFrameLocks noGrp="1"/>
          </p:cNvGraphicFramePr>
          <p:nvPr>
            <p:ph idx="1"/>
          </p:nvPr>
        </p:nvGraphicFramePr>
        <p:xfrm>
          <a:off x="683569" y="1628796"/>
          <a:ext cx="7848872" cy="4464499"/>
        </p:xfrm>
        <a:graphic>
          <a:graphicData uri="http://schemas.openxmlformats.org/drawingml/2006/table">
            <a:tbl>
              <a:tblPr/>
              <a:tblGrid>
                <a:gridCol w="1080120"/>
                <a:gridCol w="1746194"/>
                <a:gridCol w="1404156"/>
                <a:gridCol w="1296144"/>
                <a:gridCol w="1674186"/>
                <a:gridCol w="648072"/>
              </a:tblGrid>
              <a:tr h="614712">
                <a:tc>
                  <a:txBody>
                    <a:bodyPr/>
                    <a:lstStyle/>
                    <a:p>
                      <a:pPr algn="l" fontAlgn="b"/>
                      <a:r>
                        <a:rPr lang="fr-FR" sz="1100" b="1" i="0" u="none" strike="noStrike" dirty="0">
                          <a:solidFill>
                            <a:srgbClr val="FFFFFF"/>
                          </a:solidFill>
                          <a:latin typeface="Calibri"/>
                        </a:rPr>
                        <a:t>Région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l" fontAlgn="b"/>
                      <a:r>
                        <a:rPr lang="fr-FR" sz="1100" b="1" i="0" u="none" strike="noStrike">
                          <a:solidFill>
                            <a:srgbClr val="FFFFFF"/>
                          </a:solidFill>
                          <a:latin typeface="Calibri"/>
                        </a:rPr>
                        <a:t>Nature des dépenses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l" fontAlgn="b"/>
                      <a:r>
                        <a:rPr lang="fr-FR" sz="1100" b="1" i="0" u="none" strike="noStrike">
                          <a:solidFill>
                            <a:srgbClr val="FFFFFF"/>
                          </a:solidFill>
                          <a:latin typeface="Calibri"/>
                        </a:rPr>
                        <a:t>Bénéficiaires engagés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l" fontAlgn="b"/>
                      <a:r>
                        <a:rPr lang="fr-FR" sz="1100" b="1" i="0" u="none" strike="noStrike">
                          <a:solidFill>
                            <a:srgbClr val="FFFFFF"/>
                          </a:solidFill>
                          <a:latin typeface="Calibri"/>
                        </a:rPr>
                        <a:t>Dossiers engagés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l" fontAlgn="b"/>
                      <a:r>
                        <a:rPr lang="fr-FR" sz="1100" b="1" i="0" u="none" strike="noStrike">
                          <a:solidFill>
                            <a:srgbClr val="FFFFFF"/>
                          </a:solidFill>
                          <a:latin typeface="Calibri"/>
                        </a:rPr>
                        <a:t>dont Agriculture Biologique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l" fontAlgn="b"/>
                      <a:r>
                        <a:rPr lang="fr-FR" sz="1100" b="1" i="0" u="none" strike="noStrike">
                          <a:solidFill>
                            <a:srgbClr val="FFFFFF"/>
                          </a:solidFill>
                          <a:latin typeface="Calibri"/>
                        </a:rPr>
                        <a:t>% AB</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r h="253117">
                <a:tc>
                  <a:txBody>
                    <a:bodyPr/>
                    <a:lstStyle/>
                    <a:p>
                      <a:pPr algn="l" fontAlgn="b"/>
                      <a:r>
                        <a:rPr lang="fr-FR" sz="1100" b="0" i="0" u="none" strike="noStrike">
                          <a:solidFill>
                            <a:srgbClr val="000000"/>
                          </a:solidFill>
                          <a:latin typeface="Calibri"/>
                        </a:rPr>
                        <a:t>Aquitaine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571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606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606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r h="241064">
                <a:tc>
                  <a:txBody>
                    <a:bodyPr/>
                    <a:lstStyle/>
                    <a:p>
                      <a:pPr algn="l" fontAlgn="b"/>
                      <a:r>
                        <a:rPr lang="fr-FR" sz="1100" b="0" i="0" u="none" strike="noStrike">
                          <a:solidFill>
                            <a:srgbClr val="000000"/>
                          </a:solidFill>
                          <a:latin typeface="Calibri"/>
                        </a:rPr>
                        <a:t>Auvergne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146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146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92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63%</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r>
              <a:tr h="253117">
                <a:tc>
                  <a:txBody>
                    <a:bodyPr/>
                    <a:lstStyle/>
                    <a:p>
                      <a:pPr algn="l" fontAlgn="b"/>
                      <a:r>
                        <a:rPr lang="fr-FR" sz="1100" b="0" i="0" u="none" strike="noStrike">
                          <a:solidFill>
                            <a:srgbClr val="000000"/>
                          </a:solidFill>
                          <a:latin typeface="Calibri"/>
                        </a:rPr>
                        <a:t>Auvergne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Cotisation annuelle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r h="253117">
                <a:tc>
                  <a:txBody>
                    <a:bodyPr/>
                    <a:lstStyle/>
                    <a:p>
                      <a:pPr algn="l" fontAlgn="b"/>
                      <a:r>
                        <a:rPr lang="fr-FR" sz="1100" b="0" i="0" u="none" strike="noStrike">
                          <a:solidFill>
                            <a:srgbClr val="000000"/>
                          </a:solidFill>
                          <a:latin typeface="Calibri"/>
                        </a:rPr>
                        <a:t>Bourgogne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476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797</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r>
              <a:tr h="241064">
                <a:tc>
                  <a:txBody>
                    <a:bodyPr/>
                    <a:lstStyle/>
                    <a:p>
                      <a:pPr algn="l" fontAlgn="b"/>
                      <a:r>
                        <a:rPr lang="fr-FR" sz="1100" b="0" i="0" u="none" strike="noStrike">
                          <a:solidFill>
                            <a:srgbClr val="000000"/>
                          </a:solidFill>
                          <a:latin typeface="Calibri"/>
                        </a:rPr>
                        <a:t>Limousin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64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112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112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r>
              <a:tr h="253117">
                <a:tc>
                  <a:txBody>
                    <a:bodyPr/>
                    <a:lstStyle/>
                    <a:p>
                      <a:pPr algn="l" fontAlgn="b"/>
                      <a:r>
                        <a:rPr lang="fr-FR" sz="1100" b="0" i="0" u="none" strike="noStrike">
                          <a:solidFill>
                            <a:srgbClr val="000000"/>
                          </a:solidFill>
                          <a:latin typeface="Calibri"/>
                        </a:rPr>
                        <a:t>Limousin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Cotisation annuelle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170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286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286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r>
              <a:tr h="436324">
                <a:tc>
                  <a:txBody>
                    <a:bodyPr/>
                    <a:lstStyle/>
                    <a:p>
                      <a:pPr algn="l" fontAlgn="b"/>
                      <a:r>
                        <a:rPr lang="fr-FR" sz="1100" b="0" i="0" u="none" strike="noStrike">
                          <a:solidFill>
                            <a:srgbClr val="000000"/>
                          </a:solidFill>
                          <a:latin typeface="Calibri"/>
                        </a:rPr>
                        <a:t>Pays de la Loire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Audit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r>
              <a:tr h="436324">
                <a:tc>
                  <a:txBody>
                    <a:bodyPr/>
                    <a:lstStyle/>
                    <a:p>
                      <a:pPr algn="l" fontAlgn="b"/>
                      <a:r>
                        <a:rPr lang="fr-FR" sz="1100" b="0" i="0" u="none" strike="noStrike">
                          <a:solidFill>
                            <a:srgbClr val="000000"/>
                          </a:solidFill>
                          <a:latin typeface="Calibri"/>
                        </a:rPr>
                        <a:t>Pays de la Loire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Cotisation annuelle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853</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1384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1384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r>
              <a:tr h="241064">
                <a:tc>
                  <a:txBody>
                    <a:bodyPr/>
                    <a:lstStyle/>
                    <a:p>
                      <a:pPr algn="l" fontAlgn="b"/>
                      <a:r>
                        <a:rPr lang="fr-FR" sz="1100" b="0" i="0" u="none" strike="noStrike">
                          <a:solidFill>
                            <a:srgbClr val="000000"/>
                          </a:solidFill>
                          <a:latin typeface="Calibri"/>
                        </a:rPr>
                        <a:t>PACA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Audit</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2</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6B9B8"/>
                    </a:solidFill>
                  </a:tcPr>
                </a:tc>
              </a:tr>
              <a:tr h="241064">
                <a:tc>
                  <a:txBody>
                    <a:bodyPr/>
                    <a:lstStyle/>
                    <a:p>
                      <a:pPr algn="l" fontAlgn="b"/>
                      <a:r>
                        <a:rPr lang="fr-FR" sz="1100" b="0" i="0" u="none" strike="noStrike">
                          <a:solidFill>
                            <a:srgbClr val="000000"/>
                          </a:solidFill>
                          <a:latin typeface="Calibri"/>
                        </a:rPr>
                        <a:t>PACA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168</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169</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169</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r>
              <a:tr h="253117">
                <a:tc>
                  <a:txBody>
                    <a:bodyPr/>
                    <a:lstStyle/>
                    <a:p>
                      <a:pPr algn="l" fontAlgn="b"/>
                      <a:r>
                        <a:rPr lang="fr-FR" sz="1100" b="0" i="0" u="none" strike="noStrike">
                          <a:solidFill>
                            <a:srgbClr val="000000"/>
                          </a:solidFill>
                          <a:latin typeface="Calibri"/>
                        </a:rPr>
                        <a:t>PACA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Cotisation annuelle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714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739</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739</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r h="241064">
                <a:tc>
                  <a:txBody>
                    <a:bodyPr/>
                    <a:lstStyle/>
                    <a:p>
                      <a:pPr algn="l" fontAlgn="b"/>
                      <a:r>
                        <a:rPr lang="fr-FR" sz="1100" b="0" i="0" u="none" strike="noStrike">
                          <a:solidFill>
                            <a:srgbClr val="000000"/>
                          </a:solidFill>
                          <a:latin typeface="Calibri"/>
                        </a:rPr>
                        <a:t>Rhône-Alpes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l" fontAlgn="b"/>
                      <a:r>
                        <a:rPr lang="fr-FR" sz="1100" b="0" i="0" u="none" strike="noStrike">
                          <a:solidFill>
                            <a:srgbClr val="000000"/>
                          </a:solidFill>
                          <a:latin typeface="Calibri"/>
                        </a:rPr>
                        <a:t>Contrôles</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4</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DDDC"/>
                    </a:solidFill>
                  </a:tcPr>
                </a:tc>
              </a:tr>
              <a:tr h="253117">
                <a:tc>
                  <a:txBody>
                    <a:bodyPr/>
                    <a:lstStyle/>
                    <a:p>
                      <a:pPr algn="l" fontAlgn="b"/>
                      <a:r>
                        <a:rPr lang="fr-FR" sz="1100" b="0" i="0" u="none" strike="noStrike">
                          <a:solidFill>
                            <a:srgbClr val="000000"/>
                          </a:solidFill>
                          <a:latin typeface="Calibri"/>
                        </a:rPr>
                        <a:t>Rhône-Alpes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l" fontAlgn="b"/>
                      <a:r>
                        <a:rPr lang="fr-FR" sz="1100" b="0" i="0" u="none" strike="noStrike">
                          <a:solidFill>
                            <a:srgbClr val="000000"/>
                          </a:solidFill>
                          <a:latin typeface="Calibri"/>
                        </a:rPr>
                        <a:t>Cotisation annuelle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fontAlgn="b"/>
                      <a:r>
                        <a:rPr lang="fr-FR" sz="1100" b="0" i="0" u="none" strike="noStrike">
                          <a:solidFill>
                            <a:srgbClr val="000000"/>
                          </a:solidFill>
                          <a:latin typeface="Calibri"/>
                        </a:rPr>
                        <a:t>100%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r h="253117">
                <a:tc>
                  <a:txBody>
                    <a:bodyPr/>
                    <a:lstStyle/>
                    <a:p>
                      <a:pPr algn="l" fontAlgn="b"/>
                      <a:r>
                        <a:rPr lang="fr-FR" sz="1100" b="0" i="0" u="none" strike="noStrike">
                          <a:solidFill>
                            <a:srgbClr val="000000"/>
                          </a:solidFill>
                          <a:latin typeface="Calibri"/>
                        </a:rPr>
                        <a:t>Ensemble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l" fontAlgn="b"/>
                      <a:r>
                        <a:rPr lang="fr-FR" sz="1100" b="0" i="0" u="none" strike="noStrike" dirty="0">
                          <a:solidFill>
                            <a:srgbClr val="000000"/>
                          </a:solidFill>
                          <a:latin typeface="Calibri"/>
                        </a:rPr>
                        <a:t>Ensemble</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3230</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4307</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a:solidFill>
                            <a:srgbClr val="000000"/>
                          </a:solidFill>
                          <a:latin typeface="Calibri"/>
                        </a:rPr>
                        <a:t>3456</a:t>
                      </a:r>
                    </a:p>
                  </a:txBody>
                  <a:tcPr marL="9525" marR="9525" marT="9525"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fontAlgn="b"/>
                      <a:r>
                        <a:rPr lang="fr-FR" sz="1100" b="0" i="0" u="none" strike="noStrike" dirty="0">
                          <a:solidFill>
                            <a:srgbClr val="000000"/>
                          </a:solidFill>
                          <a:latin typeface="Calibri"/>
                        </a:rPr>
                        <a:t>80%</a:t>
                      </a:r>
                    </a:p>
                  </a:txBody>
                  <a:tcPr marL="9525" marR="9525" marT="9525" marB="0" anchor="b">
                    <a:lnL w="63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normAutofit fontScale="90000"/>
          </a:bodyPr>
          <a:lstStyle/>
          <a:p>
            <a:r>
              <a:rPr lang="fr-FR" dirty="0" smtClean="0"/>
              <a:t>Possibilité de mobilisation et de croisement d’autres sources</a:t>
            </a:r>
            <a:endParaRPr lang="fr-FR" dirty="0"/>
          </a:p>
        </p:txBody>
      </p:sp>
      <p:sp>
        <p:nvSpPr>
          <p:cNvPr id="3" name="Espace réservé du contenu 2"/>
          <p:cNvSpPr>
            <a:spLocks noGrp="1"/>
          </p:cNvSpPr>
          <p:nvPr>
            <p:ph idx="1"/>
          </p:nvPr>
        </p:nvSpPr>
        <p:spPr/>
        <p:txBody>
          <a:bodyPr/>
          <a:lstStyle/>
          <a:p>
            <a:endParaRPr lang="fr-FR" dirty="0" smtClean="0"/>
          </a:p>
          <a:p>
            <a:r>
              <a:rPr lang="fr-FR" dirty="0" smtClean="0"/>
              <a:t>Via </a:t>
            </a:r>
            <a:r>
              <a:rPr lang="fr-FR" dirty="0" smtClean="0"/>
              <a:t>le SIRET: base OH * MSA</a:t>
            </a:r>
          </a:p>
          <a:p>
            <a:pPr lvl="8">
              <a:buNone/>
            </a:pPr>
            <a:r>
              <a:rPr lang="fr-FR" dirty="0" smtClean="0"/>
              <a:t>    </a:t>
            </a:r>
            <a:r>
              <a:rPr lang="fr-FR" sz="3200" dirty="0" smtClean="0"/>
              <a:t>*</a:t>
            </a:r>
            <a:r>
              <a:rPr lang="fr-FR" dirty="0" smtClean="0"/>
              <a:t> </a:t>
            </a:r>
            <a:r>
              <a:rPr lang="fr-FR" sz="3200" dirty="0" smtClean="0"/>
              <a:t>ASP</a:t>
            </a:r>
          </a:p>
          <a:p>
            <a:endParaRPr lang="fr-FR" dirty="0" smtClean="0"/>
          </a:p>
          <a:p>
            <a:r>
              <a:rPr lang="fr-FR" dirty="0" smtClean="0"/>
              <a:t>RPG </a:t>
            </a:r>
            <a:r>
              <a:rPr lang="fr-FR" dirty="0" smtClean="0"/>
              <a:t>(2007-2009) à partir des données sur les aides CAB et MAB (et avec données ASP via Pacage</a:t>
            </a:r>
            <a:r>
              <a:rPr lang="fr-FR" dirty="0" smtClean="0"/>
              <a:t>)</a:t>
            </a:r>
            <a:endParaRPr lang="fr-FR"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de la présentation</a:t>
            </a:r>
            <a:endParaRPr lang="fr-FR" dirty="0"/>
          </a:p>
        </p:txBody>
      </p:sp>
      <p:sp>
        <p:nvSpPr>
          <p:cNvPr id="3" name="Espace réservé du contenu 2"/>
          <p:cNvSpPr>
            <a:spLocks noGrp="1"/>
          </p:cNvSpPr>
          <p:nvPr>
            <p:ph idx="1"/>
          </p:nvPr>
        </p:nvSpPr>
        <p:spPr/>
        <p:txBody>
          <a:bodyPr/>
          <a:lstStyle/>
          <a:p>
            <a:pPr>
              <a:spcBef>
                <a:spcPts val="3600"/>
              </a:spcBef>
            </a:pPr>
            <a:r>
              <a:rPr lang="fr-FR" dirty="0" smtClean="0"/>
              <a:t>Présentation générale de l’ODR</a:t>
            </a:r>
          </a:p>
          <a:p>
            <a:pPr>
              <a:spcBef>
                <a:spcPts val="3600"/>
              </a:spcBef>
            </a:pPr>
            <a:r>
              <a:rPr lang="fr-FR" dirty="0" smtClean="0"/>
              <a:t>Les différentes données primaires mobilisables sur l’AB</a:t>
            </a:r>
          </a:p>
          <a:p>
            <a:pPr>
              <a:spcBef>
                <a:spcPts val="3600"/>
              </a:spcBef>
            </a:pPr>
            <a:r>
              <a:rPr lang="fr-FR" dirty="0" smtClean="0"/>
              <a:t>Productions d’indicateurs et </a:t>
            </a:r>
            <a:r>
              <a:rPr lang="fr-FR" smtClean="0"/>
              <a:t>travaux </a:t>
            </a:r>
            <a:r>
              <a:rPr lang="fr-FR" smtClean="0"/>
              <a:t>réalisés </a:t>
            </a:r>
            <a:r>
              <a:rPr lang="fr-FR" dirty="0" smtClean="0"/>
              <a:t>sur l’AB</a:t>
            </a:r>
            <a:endParaRPr lang="fr-FR" dirty="0"/>
          </a:p>
        </p:txBody>
      </p:sp>
      <p:pic>
        <p:nvPicPr>
          <p:cNvPr id="5"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6" name="Titre 5"/>
          <p:cNvSpPr>
            <a:spLocks noGrp="1"/>
          </p:cNvSpPr>
          <p:nvPr>
            <p:ph type="title"/>
          </p:nvPr>
        </p:nvSpPr>
        <p:spPr>
          <a:xfrm>
            <a:off x="722313" y="4406900"/>
            <a:ext cx="7772400" cy="1830412"/>
          </a:xfrm>
        </p:spPr>
        <p:txBody>
          <a:bodyPr>
            <a:normAutofit fontScale="90000"/>
          </a:bodyPr>
          <a:lstStyle/>
          <a:p>
            <a:r>
              <a:rPr lang="fr-FR" dirty="0" smtClean="0"/>
              <a:t>Productions d’indicateurs et travaux réalisés sur l’AB</a:t>
            </a:r>
            <a:br>
              <a:rPr lang="fr-FR" dirty="0" smtClean="0"/>
            </a:br>
            <a:endParaRPr lang="fr-FR" dirty="0"/>
          </a:p>
        </p:txBody>
      </p:sp>
      <p:sp>
        <p:nvSpPr>
          <p:cNvPr id="7" name="Espace réservé du texte 6"/>
          <p:cNvSpPr>
            <a:spLocks noGrp="1"/>
          </p:cNvSpPr>
          <p:nvPr>
            <p:ph type="body" idx="1"/>
          </p:nvPr>
        </p:nvSpPr>
        <p:spPr/>
        <p:txBody>
          <a:bodyPr/>
          <a:lstStyle/>
          <a:p>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Travaux réalisés et en cours</a:t>
            </a:r>
            <a:endParaRPr lang="fr-FR" dirty="0"/>
          </a:p>
        </p:txBody>
      </p:sp>
      <p:sp>
        <p:nvSpPr>
          <p:cNvPr id="3" name="Espace réservé du contenu 2"/>
          <p:cNvSpPr>
            <a:spLocks noGrp="1"/>
          </p:cNvSpPr>
          <p:nvPr>
            <p:ph idx="1"/>
          </p:nvPr>
        </p:nvSpPr>
        <p:spPr>
          <a:xfrm>
            <a:off x="457200" y="1412776"/>
            <a:ext cx="8229600" cy="5256584"/>
          </a:xfrm>
        </p:spPr>
        <p:txBody>
          <a:bodyPr>
            <a:noAutofit/>
          </a:bodyPr>
          <a:lstStyle/>
          <a:p>
            <a:pPr>
              <a:buNone/>
            </a:pPr>
            <a:endParaRPr lang="fr-FR" sz="1600" dirty="0" smtClean="0"/>
          </a:p>
          <a:p>
            <a:r>
              <a:rPr lang="fr-FR" sz="1600" dirty="0" smtClean="0"/>
              <a:t>Documents sur les données disponibles en AB pour des projets de recherche;</a:t>
            </a:r>
          </a:p>
          <a:p>
            <a:endParaRPr lang="fr-FR" sz="1600" dirty="0" smtClean="0"/>
          </a:p>
          <a:p>
            <a:r>
              <a:rPr lang="fr-FR" sz="1600" b="1" dirty="0" smtClean="0"/>
              <a:t>Analyse spatiale exploratoire </a:t>
            </a:r>
            <a:r>
              <a:rPr lang="fr-FR" sz="1600" dirty="0" smtClean="0"/>
              <a:t>de l’AB à travers les données sur la mesure CAB (indices spatiaux: QL, Gini localisé, Moran globaux et locaux, Moran spatio-temporels</a:t>
            </a:r>
            <a:r>
              <a:rPr lang="fr-FR" sz="1600" dirty="0" smtClean="0"/>
              <a:t>): </a:t>
            </a:r>
            <a:r>
              <a:rPr lang="fr-FR" sz="1600" i="1" dirty="0" smtClean="0"/>
              <a:t>Allaire G., </a:t>
            </a:r>
            <a:r>
              <a:rPr lang="fr-FR" sz="1600" i="1" dirty="0" err="1" smtClean="0"/>
              <a:t>Cahuzac</a:t>
            </a:r>
            <a:r>
              <a:rPr lang="fr-FR" sz="1600" i="1" dirty="0" smtClean="0"/>
              <a:t> E., Poméon T., </a:t>
            </a:r>
            <a:r>
              <a:rPr lang="fr-FR" sz="1600" i="1" dirty="0" err="1" smtClean="0"/>
              <a:t>Simioni</a:t>
            </a:r>
            <a:r>
              <a:rPr lang="fr-FR" sz="1600" i="1" dirty="0" smtClean="0"/>
              <a:t> M. (2013). Approche spatiale de la conversion à l’agriculture biologique : les dynamiques régionales en France. Economie Rurale, à paraître</a:t>
            </a:r>
            <a:r>
              <a:rPr lang="fr-FR" sz="1600" dirty="0" smtClean="0"/>
              <a:t>;</a:t>
            </a:r>
            <a:endParaRPr lang="fr-FR" sz="1600" dirty="0" smtClean="0"/>
          </a:p>
          <a:p>
            <a:pPr>
              <a:buNone/>
            </a:pPr>
            <a:endParaRPr lang="fr-FR" sz="1600" dirty="0" smtClean="0"/>
          </a:p>
          <a:p>
            <a:r>
              <a:rPr lang="fr-FR" sz="1600" dirty="0" smtClean="0"/>
              <a:t>Analyse comparative des </a:t>
            </a:r>
            <a:r>
              <a:rPr lang="fr-FR" sz="1600" b="1" dirty="0" smtClean="0"/>
              <a:t>assolements</a:t>
            </a:r>
            <a:r>
              <a:rPr lang="fr-FR" sz="1600" dirty="0" smtClean="0"/>
              <a:t> des EA ayant bénéficié d’une CAB entre 2007 et 2009 à partir du RPG</a:t>
            </a:r>
          </a:p>
          <a:p>
            <a:pPr>
              <a:buNone/>
            </a:pPr>
            <a:endParaRPr lang="fr-FR" sz="1600" dirty="0" smtClean="0"/>
          </a:p>
          <a:p>
            <a:r>
              <a:rPr lang="fr-FR" sz="1600" b="1" dirty="0" smtClean="0"/>
              <a:t>Localisation de l’AB et accès au marché </a:t>
            </a:r>
            <a:r>
              <a:rPr lang="fr-FR" sz="1600" dirty="0" smtClean="0"/>
              <a:t>(modélisation de la variable « Présence d’EA en AB en 2010 </a:t>
            </a:r>
            <a:r>
              <a:rPr lang="fr-FR" sz="1600" dirty="0" smtClean="0"/>
              <a:t>»): </a:t>
            </a:r>
            <a:r>
              <a:rPr lang="fr-FR" sz="1600" i="1" dirty="0" smtClean="0"/>
              <a:t>Allaire G., </a:t>
            </a:r>
            <a:r>
              <a:rPr lang="fr-FR" sz="1600" i="1" dirty="0" err="1" smtClean="0"/>
              <a:t>Cahuzac</a:t>
            </a:r>
            <a:r>
              <a:rPr lang="fr-FR" sz="1600" i="1" dirty="0" smtClean="0"/>
              <a:t> E., </a:t>
            </a:r>
            <a:r>
              <a:rPr lang="fr-FR" sz="1600" i="1" dirty="0" err="1" smtClean="0"/>
              <a:t>Maigné</a:t>
            </a:r>
            <a:r>
              <a:rPr lang="fr-FR" sz="1600" i="1" dirty="0" smtClean="0"/>
              <a:t> E. and T. Poméon, (2013), « Localisation de l’agriculture biologique et accès aux marchés », rapport AgriBio3 PEPP, 33 pages</a:t>
            </a:r>
            <a:r>
              <a:rPr lang="fr-FR" sz="1600" dirty="0" smtClean="0"/>
              <a:t> </a:t>
            </a:r>
            <a:r>
              <a:rPr lang="fr-FR" sz="1600" dirty="0" smtClean="0"/>
              <a:t>;</a:t>
            </a:r>
            <a:endParaRPr lang="fr-FR" sz="1600" dirty="0" smtClean="0"/>
          </a:p>
          <a:p>
            <a:endParaRPr lang="fr-FR" sz="1600" dirty="0" smtClean="0"/>
          </a:p>
          <a:p>
            <a:r>
              <a:rPr lang="fr-FR" sz="1600" dirty="0" smtClean="0"/>
              <a:t>Projets: impacts </a:t>
            </a:r>
            <a:r>
              <a:rPr lang="fr-FR" sz="1600" b="1" dirty="0" smtClean="0"/>
              <a:t>emploi</a:t>
            </a:r>
            <a:r>
              <a:rPr lang="fr-FR" sz="1600" dirty="0" smtClean="0"/>
              <a:t> (MSA), lien avec le RPG, lien entre AB et autres </a:t>
            </a:r>
            <a:r>
              <a:rPr lang="fr-FR" sz="1600" dirty="0" smtClean="0"/>
              <a:t>SIQO</a:t>
            </a:r>
          </a:p>
          <a:p>
            <a:pPr>
              <a:buNone/>
            </a:pPr>
            <a:endParaRPr lang="fr-FR" sz="1600" dirty="0" smtClean="0"/>
          </a:p>
          <a:p>
            <a:r>
              <a:rPr lang="fr-FR" sz="1600" dirty="0" smtClean="0"/>
              <a:t>Données sur les achats des ménages (Panel </a:t>
            </a:r>
            <a:r>
              <a:rPr lang="fr-FR" sz="1600" dirty="0" err="1" smtClean="0"/>
              <a:t>Kantar</a:t>
            </a:r>
            <a:r>
              <a:rPr lang="fr-FR" sz="1600" dirty="0" smtClean="0"/>
              <a:t>):  analyse spatiale des comportements d’achat de produits </a:t>
            </a:r>
            <a:r>
              <a:rPr lang="fr-FR" sz="1600" dirty="0" smtClean="0"/>
              <a:t>AB</a:t>
            </a:r>
            <a:endParaRPr lang="fr-FR"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Indicateurs disponibles</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Indicateurs </a:t>
            </a:r>
            <a:r>
              <a:rPr lang="fr-FR" dirty="0" err="1" smtClean="0"/>
              <a:t>géolocalisés</a:t>
            </a:r>
            <a:r>
              <a:rPr lang="fr-FR" dirty="0" smtClean="0"/>
              <a:t>:</a:t>
            </a:r>
          </a:p>
          <a:p>
            <a:pPr lvl="1"/>
            <a:r>
              <a:rPr lang="fr-FR" dirty="0" smtClean="0"/>
              <a:t>QL des CAB (par période et à différentes échelles)</a:t>
            </a:r>
          </a:p>
          <a:p>
            <a:pPr lvl="1"/>
            <a:r>
              <a:rPr lang="fr-FR" dirty="0" smtClean="0"/>
              <a:t>Indice de Gini par région</a:t>
            </a:r>
          </a:p>
          <a:p>
            <a:pPr lvl="1"/>
            <a:r>
              <a:rPr lang="fr-FR" dirty="0" smtClean="0"/>
              <a:t>Indices </a:t>
            </a:r>
            <a:r>
              <a:rPr lang="fr-FR" dirty="0" smtClean="0"/>
              <a:t>de Moran globaux (région) et locaux</a:t>
            </a:r>
          </a:p>
          <a:p>
            <a:pPr lvl="1"/>
            <a:r>
              <a:rPr lang="fr-FR" dirty="0" smtClean="0"/>
              <a:t>Part des EA en AB (minimum: niveau commune; mais limité par le Secret </a:t>
            </a:r>
            <a:r>
              <a:rPr lang="fr-FR" dirty="0" smtClean="0"/>
              <a:t>Statistique)</a:t>
            </a:r>
            <a:endParaRPr lang="fr-FR" dirty="0" smtClean="0"/>
          </a:p>
          <a:p>
            <a:pPr lvl="1"/>
            <a:r>
              <a:rPr lang="fr-FR" dirty="0" smtClean="0"/>
              <a:t>Résultats des modèles: probabilité d’accueillir une exploitation en AB en 2010</a:t>
            </a:r>
          </a:p>
          <a:p>
            <a:r>
              <a:rPr lang="fr-FR" dirty="0" smtClean="0"/>
              <a:t>Disponible via un « Dossier thématique »: Programme </a:t>
            </a:r>
            <a:r>
              <a:rPr lang="fr-FR" dirty="0" err="1" smtClean="0"/>
              <a:t>AgBio</a:t>
            </a:r>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Accès Dossier thématique </a:t>
            </a:r>
            <a:r>
              <a:rPr lang="fr-FR" dirty="0" err="1" smtClean="0"/>
              <a:t>AgBio</a:t>
            </a:r>
            <a:endParaRPr lang="fr-FR"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01663" y="1600200"/>
            <a:ext cx="7940673"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Intensité de la conversion</a:t>
            </a:r>
            <a:endParaRPr lang="fr-FR" dirty="0"/>
          </a:p>
        </p:txBody>
      </p:sp>
      <p:pic>
        <p:nvPicPr>
          <p:cNvPr id="8199" name="Picture 7"/>
          <p:cNvPicPr>
            <a:picLocks noGrp="1" noChangeAspect="1" noChangeArrowheads="1"/>
          </p:cNvPicPr>
          <p:nvPr>
            <p:ph idx="1"/>
          </p:nvPr>
        </p:nvPicPr>
        <p:blipFill>
          <a:blip r:embed="rId3" cstate="print"/>
          <a:srcRect/>
          <a:stretch>
            <a:fillRect/>
          </a:stretch>
        </p:blipFill>
        <p:spPr bwMode="auto">
          <a:xfrm>
            <a:off x="1547664" y="1600200"/>
            <a:ext cx="6301472" cy="5142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Intensité de la conversion (2)</a:t>
            </a:r>
            <a:endParaRPr lang="fr-FR" dirty="0"/>
          </a:p>
        </p:txBody>
      </p:sp>
      <p:pic>
        <p:nvPicPr>
          <p:cNvPr id="81922" name="Picture 2"/>
          <p:cNvPicPr>
            <a:picLocks noChangeAspect="1" noChangeArrowheads="1"/>
          </p:cNvPicPr>
          <p:nvPr/>
        </p:nvPicPr>
        <p:blipFill>
          <a:blip r:embed="rId3" cstate="print"/>
          <a:srcRect/>
          <a:stretch>
            <a:fillRect/>
          </a:stretch>
        </p:blipFill>
        <p:spPr bwMode="auto">
          <a:xfrm>
            <a:off x="1352897" y="1382613"/>
            <a:ext cx="6315447" cy="51691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Concentration: Indice de Gini</a:t>
            </a:r>
            <a:endParaRPr lang="fr-FR" dirty="0"/>
          </a:p>
        </p:txBody>
      </p:sp>
      <p:pic>
        <p:nvPicPr>
          <p:cNvPr id="7169" name="Picture 1"/>
          <p:cNvPicPr>
            <a:picLocks noChangeAspect="1" noChangeArrowheads="1"/>
          </p:cNvPicPr>
          <p:nvPr/>
        </p:nvPicPr>
        <p:blipFill>
          <a:blip r:embed="rId3" cstate="print"/>
          <a:srcRect/>
          <a:stretch>
            <a:fillRect/>
          </a:stretch>
        </p:blipFill>
        <p:spPr bwMode="auto">
          <a:xfrm>
            <a:off x="1187624" y="1484784"/>
            <a:ext cx="6440413" cy="51697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Agglomération: Classes des Moran</a:t>
            </a:r>
            <a:endParaRPr lang="fr-FR" dirty="0"/>
          </a:p>
        </p:txBody>
      </p:sp>
      <p:pic>
        <p:nvPicPr>
          <p:cNvPr id="82946" name="Picture 2"/>
          <p:cNvPicPr>
            <a:picLocks noChangeAspect="1" noChangeArrowheads="1"/>
          </p:cNvPicPr>
          <p:nvPr/>
        </p:nvPicPr>
        <p:blipFill>
          <a:blip r:embed="rId3" cstate="print"/>
          <a:srcRect/>
          <a:stretch>
            <a:fillRect/>
          </a:stretch>
        </p:blipFill>
        <p:spPr bwMode="auto">
          <a:xfrm>
            <a:off x="1364566" y="1344737"/>
            <a:ext cx="6303778" cy="5108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Part d’EA en Agriculture Biologique</a:t>
            </a:r>
            <a:endParaRPr lang="fr-FR" dirty="0"/>
          </a:p>
        </p:txBody>
      </p:sp>
      <p:pic>
        <p:nvPicPr>
          <p:cNvPr id="83973" name="Picture 5"/>
          <p:cNvPicPr>
            <a:picLocks noGrp="1" noChangeAspect="1" noChangeArrowheads="1"/>
          </p:cNvPicPr>
          <p:nvPr>
            <p:ph idx="1"/>
          </p:nvPr>
        </p:nvPicPr>
        <p:blipFill>
          <a:blip r:embed="rId3" cstate="print"/>
          <a:srcRect/>
          <a:stretch>
            <a:fillRect/>
          </a:stretch>
        </p:blipFill>
        <p:spPr bwMode="auto">
          <a:xfrm>
            <a:off x="1403648" y="1412776"/>
            <a:ext cx="6480720" cy="5269676"/>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Les opérateurs non agricoles de l’AB</a:t>
            </a:r>
            <a:endParaRPr lang="fr-FR" dirty="0"/>
          </a:p>
        </p:txBody>
      </p:sp>
      <p:pic>
        <p:nvPicPr>
          <p:cNvPr id="84994" name="Picture 2"/>
          <p:cNvPicPr>
            <a:picLocks noGrp="1" noChangeAspect="1" noChangeArrowheads="1"/>
          </p:cNvPicPr>
          <p:nvPr>
            <p:ph idx="1"/>
          </p:nvPr>
        </p:nvPicPr>
        <p:blipFill>
          <a:blip r:embed="rId2" cstate="print"/>
          <a:srcRect/>
          <a:stretch>
            <a:fillRect/>
          </a:stretch>
        </p:blipFill>
        <p:spPr bwMode="auto">
          <a:xfrm>
            <a:off x="1535517" y="1600200"/>
            <a:ext cx="6276843" cy="503619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L’ODR</a:t>
            </a:r>
            <a:r>
              <a:rPr lang="fr-FR" dirty="0" smtClean="0"/>
              <a:t>, qu’es </a:t>
            </a:r>
            <a:r>
              <a:rPr lang="fr-FR" dirty="0" err="1" smtClean="0"/>
              <a:t>aquo</a:t>
            </a:r>
            <a:r>
              <a:rPr lang="fr-FR" dirty="0" smtClean="0"/>
              <a:t>?</a:t>
            </a:r>
            <a:endParaRPr lang="fr-FR" dirty="0"/>
          </a:p>
        </p:txBody>
      </p:sp>
      <p:sp>
        <p:nvSpPr>
          <p:cNvPr id="5" name="Espace réservé du texte 4"/>
          <p:cNvSpPr>
            <a:spLocks noGrp="1"/>
          </p:cNvSpPr>
          <p:nvPr>
            <p:ph type="body" idx="1"/>
          </p:nvPr>
        </p:nvSpPr>
        <p:spPr/>
        <p:txBody>
          <a:bodyPr/>
          <a:lstStyle/>
          <a:p>
            <a:endParaRPr lang="fr-FR" dirty="0"/>
          </a:p>
        </p:txBody>
      </p:sp>
      <p:pic>
        <p:nvPicPr>
          <p:cNvPr id="8" name="Picture 2"/>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3200" dirty="0" smtClean="0"/>
              <a:t>Merci pour votre attention</a:t>
            </a:r>
            <a:endParaRPr lang="fr-FR" sz="3200" dirty="0"/>
          </a:p>
        </p:txBody>
      </p:sp>
      <p:pic>
        <p:nvPicPr>
          <p:cNvPr id="7" name="Picture 15" descr="http://www.inao.gouv.fr/repository/editeur/images/logos/logo_ab.jpg"/>
          <p:cNvPicPr>
            <a:picLocks noChangeAspect="1" noChangeArrowheads="1"/>
          </p:cNvPicPr>
          <p:nvPr/>
        </p:nvPicPr>
        <p:blipFill>
          <a:blip r:embed="rId3" cstate="print"/>
          <a:srcRect/>
          <a:stretch>
            <a:fillRect/>
          </a:stretch>
        </p:blipFill>
        <p:spPr bwMode="auto">
          <a:xfrm>
            <a:off x="1187624" y="1484784"/>
            <a:ext cx="1293401" cy="1656184"/>
          </a:xfrm>
          <a:prstGeom prst="rect">
            <a:avLst/>
          </a:prstGeom>
          <a:noFill/>
        </p:spPr>
      </p:pic>
      <p:pic>
        <p:nvPicPr>
          <p:cNvPr id="8" name="Picture 8"/>
          <p:cNvPicPr>
            <a:picLocks noChangeAspect="1" noChangeArrowheads="1"/>
          </p:cNvPicPr>
          <p:nvPr/>
        </p:nvPicPr>
        <p:blipFill>
          <a:blip r:embed="rId4" cstate="print"/>
          <a:srcRect/>
          <a:stretch>
            <a:fillRect/>
          </a:stretch>
        </p:blipFill>
        <p:spPr bwMode="auto">
          <a:xfrm>
            <a:off x="0" y="5314950"/>
            <a:ext cx="9144000" cy="1543050"/>
          </a:xfrm>
          <a:prstGeom prst="rect">
            <a:avLst/>
          </a:prstGeom>
          <a:noFill/>
          <a:ln w="9525">
            <a:noFill/>
            <a:miter lim="800000"/>
            <a:headEnd/>
            <a:tailEnd/>
          </a:ln>
        </p:spPr>
      </p:pic>
      <p:pic>
        <p:nvPicPr>
          <p:cNvPr id="2050" name="Picture 2" descr="http://esrcarto.supagro.inra.fr/intranet/carto/stage/temp/5183c003_194b_0.png"/>
          <p:cNvPicPr>
            <a:picLocks noChangeAspect="1" noChangeArrowheads="1"/>
          </p:cNvPicPr>
          <p:nvPr/>
        </p:nvPicPr>
        <p:blipFill>
          <a:blip r:embed="rId5" cstate="print"/>
          <a:srcRect/>
          <a:stretch>
            <a:fillRect/>
          </a:stretch>
        </p:blipFill>
        <p:spPr bwMode="auto">
          <a:xfrm>
            <a:off x="5334000" y="0"/>
            <a:ext cx="3810000" cy="3914776"/>
          </a:xfrm>
          <a:prstGeom prst="rect">
            <a:avLst/>
          </a:prstGeom>
          <a:noFill/>
        </p:spPr>
      </p:pic>
      <p:pic>
        <p:nvPicPr>
          <p:cNvPr id="2052" name="Picture 4" descr="http://esrcarto.supagro.inra.fr/intranet/carto/stage/temp/carte_0503154929.png"/>
          <p:cNvPicPr>
            <a:picLocks noChangeAspect="1" noChangeArrowheads="1"/>
          </p:cNvPicPr>
          <p:nvPr/>
        </p:nvPicPr>
        <p:blipFill>
          <a:blip r:embed="rId6" cstate="print"/>
          <a:srcRect/>
          <a:stretch>
            <a:fillRect/>
          </a:stretch>
        </p:blipFill>
        <p:spPr bwMode="auto">
          <a:xfrm>
            <a:off x="3995936" y="692696"/>
            <a:ext cx="3810000" cy="3914776"/>
          </a:xfrm>
          <a:prstGeom prst="rect">
            <a:avLst/>
          </a:prstGeom>
          <a:noFill/>
        </p:spPr>
      </p:pic>
      <p:pic>
        <p:nvPicPr>
          <p:cNvPr id="2056" name="Picture 8" descr="http://esrcarto.supagro.inra.fr/intranet/carto/stage/temp/5183c3f6_1aa0_0.png"/>
          <p:cNvPicPr>
            <a:picLocks noChangeAspect="1" noChangeArrowheads="1"/>
          </p:cNvPicPr>
          <p:nvPr/>
        </p:nvPicPr>
        <p:blipFill>
          <a:blip r:embed="rId7" cstate="print"/>
          <a:srcRect/>
          <a:stretch>
            <a:fillRect/>
          </a:stretch>
        </p:blipFill>
        <p:spPr bwMode="auto">
          <a:xfrm>
            <a:off x="2771800" y="1628800"/>
            <a:ext cx="3810000" cy="3914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8" presetClass="emph" presetSubtype="0" fill="hold" nodeType="withEffect">
                                  <p:stCondLst>
                                    <p:cond delay="0"/>
                                  </p:stCondLst>
                                  <p:childTnLst>
                                    <p:animRot by="21600000">
                                      <p:cBhvr>
                                        <p:cTn id="9"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4099" name="Text Box 3"/>
          <p:cNvSpPr txBox="1">
            <a:spLocks noChangeArrowheads="1"/>
          </p:cNvSpPr>
          <p:nvPr/>
        </p:nvSpPr>
        <p:spPr bwMode="auto">
          <a:xfrm>
            <a:off x="323850" y="1052513"/>
            <a:ext cx="8424863" cy="6001643"/>
          </a:xfrm>
          <a:prstGeom prst="rect">
            <a:avLst/>
          </a:prstGeom>
          <a:noFill/>
          <a:ln w="9525">
            <a:noFill/>
            <a:miter lim="800000"/>
            <a:headEnd/>
            <a:tailEnd/>
          </a:ln>
        </p:spPr>
        <p:txBody>
          <a:bodyPr wrap="square">
            <a:spAutoFit/>
          </a:bodyPr>
          <a:lstStyle/>
          <a:p>
            <a:r>
              <a:rPr lang="fr-FR" sz="2400" dirty="0" smtClean="0"/>
              <a:t>     </a:t>
            </a:r>
            <a:r>
              <a:rPr lang="fr-FR" sz="2400" b="1" u="sng" dirty="0" smtClean="0"/>
              <a:t>Historique</a:t>
            </a:r>
          </a:p>
          <a:p>
            <a:endParaRPr lang="fr-FR" sz="2400" b="1" u="sng" dirty="0"/>
          </a:p>
          <a:p>
            <a:r>
              <a:rPr lang="fr-FR" sz="2400" b="1" dirty="0" smtClean="0"/>
              <a:t>2005</a:t>
            </a:r>
            <a:r>
              <a:rPr lang="fr-FR" sz="2400" dirty="0"/>
              <a:t> : Démarrage du projet Assistance technique à l’évaluation du RDR</a:t>
            </a:r>
          </a:p>
          <a:p>
            <a:endParaRPr lang="fr-FR" sz="2400" dirty="0"/>
          </a:p>
          <a:p>
            <a:r>
              <a:rPr lang="fr-FR" sz="2400" b="1" dirty="0"/>
              <a:t>2006</a:t>
            </a:r>
            <a:r>
              <a:rPr lang="fr-FR" sz="2400" dirty="0"/>
              <a:t> : </a:t>
            </a:r>
            <a:r>
              <a:rPr lang="fr-FR" sz="2400" b="1" i="1" u="sng" dirty="0"/>
              <a:t>Convention ASP / MAAPRAT / INRA</a:t>
            </a:r>
            <a:r>
              <a:rPr lang="fr-FR" sz="2400" dirty="0"/>
              <a:t> : création d’un Observatoire des programmes communautaires de Développement Rural</a:t>
            </a:r>
          </a:p>
          <a:p>
            <a:endParaRPr lang="fr-FR" sz="2400" dirty="0"/>
          </a:p>
          <a:p>
            <a:r>
              <a:rPr lang="fr-FR" sz="2400" b="1" dirty="0"/>
              <a:t>2009</a:t>
            </a:r>
            <a:r>
              <a:rPr lang="fr-FR" sz="2400" dirty="0"/>
              <a:t> : </a:t>
            </a:r>
            <a:r>
              <a:rPr lang="fr-FR" sz="2400" b="1" i="1" u="sng" dirty="0"/>
              <a:t>Partenariat MSA </a:t>
            </a:r>
            <a:r>
              <a:rPr lang="fr-FR" sz="2400" dirty="0"/>
              <a:t>(convention INRA / MSA) : création d’un Observatoire de </a:t>
            </a:r>
            <a:r>
              <a:rPr lang="fr-FR" sz="2400" dirty="0" smtClean="0"/>
              <a:t>l’emploi agricole</a:t>
            </a:r>
            <a:endParaRPr lang="fr-FR" sz="2400" dirty="0"/>
          </a:p>
          <a:p>
            <a:endParaRPr lang="fr-FR" sz="2400" dirty="0"/>
          </a:p>
          <a:p>
            <a:r>
              <a:rPr lang="fr-FR" sz="2400" b="1" dirty="0"/>
              <a:t>2010</a:t>
            </a:r>
            <a:r>
              <a:rPr lang="fr-FR" sz="2400" dirty="0"/>
              <a:t> : </a:t>
            </a:r>
            <a:r>
              <a:rPr lang="fr-FR" sz="2400" b="1" i="1" u="sng" dirty="0"/>
              <a:t>Partenariat INAO</a:t>
            </a:r>
            <a:r>
              <a:rPr lang="fr-FR" sz="2400" dirty="0"/>
              <a:t> : création d’un Observatoire territorial des signes de qualité </a:t>
            </a:r>
          </a:p>
          <a:p>
            <a:endParaRPr lang="fr-FR" sz="2400" dirty="0"/>
          </a:p>
          <a:p>
            <a:endParaRPr lang="fr-FR"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5123" name="Text Box 3"/>
          <p:cNvSpPr txBox="1">
            <a:spLocks noChangeArrowheads="1"/>
          </p:cNvSpPr>
          <p:nvPr/>
        </p:nvSpPr>
        <p:spPr bwMode="auto">
          <a:xfrm>
            <a:off x="179388" y="1052513"/>
            <a:ext cx="8713787" cy="5386090"/>
          </a:xfrm>
          <a:prstGeom prst="rect">
            <a:avLst/>
          </a:prstGeom>
          <a:noFill/>
          <a:ln w="9525">
            <a:noFill/>
            <a:miter lim="800000"/>
            <a:headEnd/>
            <a:tailEnd/>
          </a:ln>
        </p:spPr>
        <p:txBody>
          <a:bodyPr>
            <a:spAutoFit/>
          </a:bodyPr>
          <a:lstStyle/>
          <a:p>
            <a:pPr lvl="1"/>
            <a:r>
              <a:rPr lang="fr-FR" sz="2400" b="1" u="sng" dirty="0" smtClean="0"/>
              <a:t>Ses </a:t>
            </a:r>
            <a:r>
              <a:rPr lang="fr-FR" sz="2400" b="1" u="sng" dirty="0"/>
              <a:t>missions</a:t>
            </a:r>
          </a:p>
          <a:p>
            <a:pPr lvl="1"/>
            <a:endParaRPr lang="fr-FR" sz="2000" b="1" u="sng" dirty="0"/>
          </a:p>
          <a:p>
            <a:pPr marL="252000" lvl="1">
              <a:buFontTx/>
              <a:buChar char="-"/>
            </a:pPr>
            <a:r>
              <a:rPr lang="fr-FR" sz="2000" dirty="0"/>
              <a:t> Collecter, contrôler, apurer, référencer et assembler des données administratives</a:t>
            </a:r>
          </a:p>
          <a:p>
            <a:pPr marL="252000" lvl="1">
              <a:buFontTx/>
              <a:buChar char="-"/>
            </a:pPr>
            <a:endParaRPr lang="fr-FR" sz="2000" dirty="0"/>
          </a:p>
          <a:p>
            <a:pPr marL="252000" lvl="1"/>
            <a:r>
              <a:rPr lang="fr-FR" sz="2000" dirty="0"/>
              <a:t>- Les agréger et les combiner entre elles et avec des données d’enquête</a:t>
            </a:r>
          </a:p>
          <a:p>
            <a:pPr marL="252000" lvl="1"/>
            <a:endParaRPr lang="fr-FR" sz="2000" dirty="0"/>
          </a:p>
          <a:p>
            <a:pPr marL="252000" lvl="1"/>
            <a:r>
              <a:rPr lang="fr-FR" sz="2000" dirty="0"/>
              <a:t>- Les valoriser avec, ou les mettre à disposition:</a:t>
            </a:r>
          </a:p>
          <a:p>
            <a:pPr marL="252000" lvl="2"/>
            <a:r>
              <a:rPr lang="fr-FR" sz="2000" dirty="0"/>
              <a:t>          - des équipes de recherche</a:t>
            </a:r>
          </a:p>
          <a:p>
            <a:pPr marL="252000" lvl="2"/>
            <a:r>
              <a:rPr lang="fr-FR" sz="2000" dirty="0"/>
              <a:t>          - des partenaires chargés de l’évaluation des programmes </a:t>
            </a:r>
            <a:r>
              <a:rPr lang="fr-FR" sz="2000" dirty="0" smtClean="0"/>
              <a:t>communautaires (RDR</a:t>
            </a:r>
            <a:r>
              <a:rPr lang="fr-FR" sz="2000" dirty="0"/>
              <a:t>)</a:t>
            </a:r>
          </a:p>
          <a:p>
            <a:pPr marL="252000" lvl="2"/>
            <a:r>
              <a:rPr lang="fr-FR" sz="2000" dirty="0"/>
              <a:t> </a:t>
            </a:r>
          </a:p>
          <a:p>
            <a:pPr marL="252000" lvl="1">
              <a:buFontTx/>
              <a:buChar char="-"/>
            </a:pPr>
            <a:r>
              <a:rPr lang="fr-FR" sz="2000" dirty="0"/>
              <a:t> Préparer des jeux de données dédiés à des projets de recherches ou d’étude</a:t>
            </a:r>
          </a:p>
          <a:p>
            <a:pPr marL="252000" lvl="1">
              <a:buFontTx/>
              <a:buChar char="-"/>
            </a:pPr>
            <a:endParaRPr lang="fr-FR" sz="2000" dirty="0"/>
          </a:p>
          <a:p>
            <a:pPr marL="252000" lvl="1"/>
            <a:r>
              <a:rPr lang="fr-FR" sz="2000" dirty="0"/>
              <a:t>- Réaliser des outils d’interrogation standard</a:t>
            </a:r>
            <a:endParaRPr lang="fr-FR" dirty="0"/>
          </a:p>
          <a:p>
            <a:endParaRPr lang="fr-FR" sz="2000" dirty="0"/>
          </a:p>
          <a:p>
            <a:endParaRPr lang="fr-FR"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6147" name="Text Box 3"/>
          <p:cNvSpPr txBox="1">
            <a:spLocks noChangeArrowheads="1"/>
          </p:cNvSpPr>
          <p:nvPr/>
        </p:nvSpPr>
        <p:spPr bwMode="auto">
          <a:xfrm>
            <a:off x="179388" y="1052513"/>
            <a:ext cx="8713787" cy="5693866"/>
          </a:xfrm>
          <a:prstGeom prst="rect">
            <a:avLst/>
          </a:prstGeom>
          <a:noFill/>
          <a:ln w="9525">
            <a:noFill/>
            <a:miter lim="800000"/>
            <a:headEnd/>
            <a:tailEnd/>
          </a:ln>
        </p:spPr>
        <p:txBody>
          <a:bodyPr wrap="square">
            <a:spAutoFit/>
          </a:bodyPr>
          <a:lstStyle/>
          <a:p>
            <a:pPr lvl="1"/>
            <a:r>
              <a:rPr lang="fr-FR" sz="2400" b="1" u="sng" dirty="0" smtClean="0"/>
              <a:t>Les </a:t>
            </a:r>
            <a:r>
              <a:rPr lang="fr-FR" sz="2400" b="1" u="sng" dirty="0"/>
              <a:t>services proposés</a:t>
            </a:r>
          </a:p>
          <a:p>
            <a:pPr lvl="1"/>
            <a:endParaRPr lang="fr-FR" sz="2000" b="1" u="sng" dirty="0"/>
          </a:p>
          <a:p>
            <a:pPr marL="324000" lvl="2"/>
            <a:r>
              <a:rPr lang="fr-FR" sz="2000" i="1" u="sng" dirty="0"/>
              <a:t>Serveur données</a:t>
            </a:r>
            <a:endParaRPr lang="fr-FR" sz="2000" dirty="0"/>
          </a:p>
          <a:p>
            <a:pPr marL="324000" lvl="3"/>
            <a:r>
              <a:rPr lang="fr-FR" sz="2000" dirty="0"/>
              <a:t>	- Mutualiser le coût d’organisation des données administratives</a:t>
            </a:r>
          </a:p>
          <a:p>
            <a:pPr marL="324000" lvl="3"/>
            <a:r>
              <a:rPr lang="fr-FR" sz="2000" dirty="0"/>
              <a:t>	- Mutualiser les données géographiques</a:t>
            </a:r>
          </a:p>
          <a:p>
            <a:pPr marL="324000" lvl="3"/>
            <a:r>
              <a:rPr lang="fr-FR" sz="2000" dirty="0"/>
              <a:t>	- Permettre une utilisation (calculs) sans dévoiler les données </a:t>
            </a:r>
          </a:p>
          <a:p>
            <a:pPr marL="324000" lvl="3"/>
            <a:endParaRPr lang="fr-FR" sz="2000" i="1" u="sng" dirty="0"/>
          </a:p>
          <a:p>
            <a:pPr marL="324000" lvl="2"/>
            <a:r>
              <a:rPr lang="fr-FR" sz="2000" i="1" u="sng" dirty="0"/>
              <a:t>Hébergement</a:t>
            </a:r>
            <a:r>
              <a:rPr lang="fr-FR" sz="2000" u="sng" dirty="0"/>
              <a:t> de programmes de recherches</a:t>
            </a:r>
            <a:r>
              <a:rPr lang="fr-FR" sz="2000" dirty="0"/>
              <a:t> (services génériques)</a:t>
            </a:r>
          </a:p>
          <a:p>
            <a:pPr marL="324000" lvl="3"/>
            <a:r>
              <a:rPr lang="fr-FR" sz="2000" dirty="0"/>
              <a:t>	- Échanges de données et documents liés à un programme</a:t>
            </a:r>
          </a:p>
          <a:p>
            <a:pPr marL="324000" lvl="3"/>
            <a:r>
              <a:rPr lang="fr-FR" sz="2000" dirty="0"/>
              <a:t>	- Partage d’outils génériques (logiciels)</a:t>
            </a:r>
          </a:p>
          <a:p>
            <a:pPr marL="324000" lvl="3"/>
            <a:r>
              <a:rPr lang="fr-FR" sz="2000" dirty="0"/>
              <a:t>	</a:t>
            </a:r>
            <a:endParaRPr lang="fr-FR" sz="2000" i="1" u="sng" dirty="0"/>
          </a:p>
          <a:p>
            <a:pPr marL="324000" lvl="2"/>
            <a:r>
              <a:rPr lang="fr-FR" sz="2000" i="1" u="sng" dirty="0"/>
              <a:t>Assistance</a:t>
            </a:r>
            <a:r>
              <a:rPr lang="fr-FR" sz="2000" dirty="0"/>
              <a:t> à la gestion de projets sur la plateforme</a:t>
            </a:r>
          </a:p>
          <a:p>
            <a:pPr marL="324000" lvl="2"/>
            <a:endParaRPr lang="fr-FR" sz="2000" i="1" u="sng" dirty="0"/>
          </a:p>
          <a:p>
            <a:pPr marL="324000" lvl="2"/>
            <a:r>
              <a:rPr lang="fr-FR" sz="2000" i="1" u="sng" dirty="0"/>
              <a:t>Participation</a:t>
            </a:r>
            <a:r>
              <a:rPr lang="fr-FR" sz="2000" dirty="0"/>
              <a:t> à des programmes de recherches (construction de projet(s), services spécifiques)</a:t>
            </a:r>
          </a:p>
          <a:p>
            <a:pPr marL="324000" lvl="2"/>
            <a:endParaRPr lang="fr-FR" sz="2000" i="1" dirty="0"/>
          </a:p>
          <a:p>
            <a:pPr marL="324000" lvl="2"/>
            <a:r>
              <a:rPr lang="fr-FR" sz="2000" i="1" dirty="0"/>
              <a:t>Communication avec d’autres plateformes (en développement)</a:t>
            </a:r>
            <a:endParaRPr lang="fr-FR" sz="2000" dirty="0"/>
          </a:p>
          <a:p>
            <a:endParaRPr lang="fr-F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Les travaux autour des SIQO</a:t>
            </a:r>
            <a:endParaRPr lang="fr-FR" dirty="0"/>
          </a:p>
        </p:txBody>
      </p:sp>
      <p:sp>
        <p:nvSpPr>
          <p:cNvPr id="3" name="Espace réservé du contenu 2"/>
          <p:cNvSpPr>
            <a:spLocks noGrp="1"/>
          </p:cNvSpPr>
          <p:nvPr>
            <p:ph idx="1"/>
          </p:nvPr>
        </p:nvSpPr>
        <p:spPr/>
        <p:txBody>
          <a:bodyPr/>
          <a:lstStyle/>
          <a:p>
            <a:r>
              <a:rPr lang="fr-FR" dirty="0" smtClean="0"/>
              <a:t>Mise en place d’un observatoire des SIQO, en lien avec l’INAO</a:t>
            </a:r>
          </a:p>
          <a:p>
            <a:r>
              <a:rPr lang="fr-FR" dirty="0" smtClean="0"/>
              <a:t>Référentiel Aires/Produits; base des Opérateurs Habilités; </a:t>
            </a:r>
          </a:p>
          <a:p>
            <a:r>
              <a:rPr lang="fr-FR" dirty="0" smtClean="0"/>
              <a:t>Production de fiches et indicateurs sur les SIQO</a:t>
            </a:r>
          </a:p>
          <a:p>
            <a:r>
              <a:rPr lang="fr-FR" dirty="0" smtClean="0"/>
              <a:t>Travail spécifique sur l’Agriculture Biologique</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dirty="0" smtClean="0"/>
              <a:t>SOURCES DE DONNEES SUR L’AGRICULTURE BIOLOGIQUE</a:t>
            </a:r>
            <a:endParaRPr lang="fr-FR" dirty="0"/>
          </a:p>
        </p:txBody>
      </p:sp>
      <p:sp>
        <p:nvSpPr>
          <p:cNvPr id="5" name="Espace réservé du texte 4"/>
          <p:cNvSpPr>
            <a:spLocks noGrp="1"/>
          </p:cNvSpPr>
          <p:nvPr>
            <p:ph type="body" idx="1"/>
          </p:nvPr>
        </p:nvSpPr>
        <p:spPr/>
        <p:txBody>
          <a:bodyPr/>
          <a:lstStyle/>
          <a:p>
            <a:endParaRPr lang="fr-FR"/>
          </a:p>
        </p:txBody>
      </p:sp>
      <p:pic>
        <p:nvPicPr>
          <p:cNvPr id="3"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0" y="0"/>
            <a:ext cx="9144000" cy="1543050"/>
          </a:xfrm>
          <a:prstGeom prst="rect">
            <a:avLst/>
          </a:prstGeom>
          <a:noFill/>
          <a:ln w="9525">
            <a:noFill/>
            <a:miter lim="800000"/>
            <a:headEnd/>
            <a:tailEnd/>
          </a:ln>
        </p:spPr>
      </p:pic>
      <p:sp>
        <p:nvSpPr>
          <p:cNvPr id="2" name="Titre 1"/>
          <p:cNvSpPr>
            <a:spLocks noGrp="1"/>
          </p:cNvSpPr>
          <p:nvPr>
            <p:ph type="title"/>
          </p:nvPr>
        </p:nvSpPr>
        <p:spPr/>
        <p:txBody>
          <a:bodyPr/>
          <a:lstStyle/>
          <a:p>
            <a:r>
              <a:rPr lang="fr-FR" dirty="0" smtClean="0"/>
              <a:t>Les </a:t>
            </a:r>
            <a:r>
              <a:rPr lang="fr-FR" dirty="0"/>
              <a:t>d</a:t>
            </a:r>
            <a:r>
              <a:rPr lang="fr-FR" dirty="0" smtClean="0"/>
              <a:t>onnées disponibles</a:t>
            </a:r>
            <a:endParaRPr lang="fr-FR" dirty="0"/>
          </a:p>
        </p:txBody>
      </p:sp>
      <p:sp>
        <p:nvSpPr>
          <p:cNvPr id="3" name="Espace réservé du contenu 2"/>
          <p:cNvSpPr>
            <a:spLocks noGrp="1"/>
          </p:cNvSpPr>
          <p:nvPr>
            <p:ph idx="1"/>
          </p:nvPr>
        </p:nvSpPr>
        <p:spPr>
          <a:xfrm>
            <a:off x="457200" y="1600200"/>
            <a:ext cx="8229600" cy="4781128"/>
          </a:xfrm>
        </p:spPr>
        <p:txBody>
          <a:bodyPr>
            <a:normAutofit/>
          </a:bodyPr>
          <a:lstStyle/>
          <a:p>
            <a:pPr marL="514350" indent="-514350">
              <a:spcAft>
                <a:spcPts val="600"/>
              </a:spcAft>
              <a:buFont typeface="+mj-lt"/>
              <a:buAutoNum type="arabicPeriod"/>
            </a:pPr>
            <a:r>
              <a:rPr lang="fr-FR" dirty="0" smtClean="0"/>
              <a:t>Base de données issues des statistiques de l’Agence </a:t>
            </a:r>
            <a:r>
              <a:rPr lang="fr-FR" dirty="0" smtClean="0"/>
              <a:t>Bio</a:t>
            </a:r>
            <a:endParaRPr lang="fr-FR" dirty="0" smtClean="0"/>
          </a:p>
          <a:p>
            <a:pPr marL="514350" indent="-514350">
              <a:spcAft>
                <a:spcPts val="600"/>
              </a:spcAft>
              <a:buFont typeface="+mj-lt"/>
              <a:buAutoNum type="arabicPeriod"/>
            </a:pPr>
            <a:r>
              <a:rPr lang="fr-FR" dirty="0" smtClean="0"/>
              <a:t>Liste </a:t>
            </a:r>
            <a:r>
              <a:rPr lang="fr-FR" dirty="0" smtClean="0"/>
              <a:t>des opérateurs habilités des organismes certificateurs</a:t>
            </a:r>
          </a:p>
          <a:p>
            <a:pPr marL="514350" indent="-514350">
              <a:spcAft>
                <a:spcPts val="600"/>
              </a:spcAft>
              <a:buFont typeface="+mj-lt"/>
              <a:buAutoNum type="arabicPeriod"/>
            </a:pPr>
            <a:r>
              <a:rPr lang="fr-FR" dirty="0" smtClean="0"/>
              <a:t>Données sur les aides CAB issues de la </a:t>
            </a:r>
            <a:r>
              <a:rPr lang="fr-FR" dirty="0" smtClean="0"/>
              <a:t>PAC</a:t>
            </a:r>
            <a:endParaRPr lang="fr-FR" dirty="0" smtClean="0"/>
          </a:p>
          <a:p>
            <a:pPr marL="514350" indent="-514350">
              <a:spcAft>
                <a:spcPts val="600"/>
              </a:spcAft>
              <a:buFont typeface="+mj-lt"/>
              <a:buAutoNum type="arabicPeriod"/>
            </a:pPr>
            <a:r>
              <a:rPr lang="fr-FR" dirty="0" smtClean="0"/>
              <a:t>Données sur les autres aides dans le cadre du PDRN-RDR1 et du PDRH – </a:t>
            </a:r>
            <a:r>
              <a:rPr lang="fr-FR" dirty="0" smtClean="0"/>
              <a:t>RDR2</a:t>
            </a:r>
            <a:endParaRPr lang="fr-FR"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A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thèmeAB</Template>
  <TotalTime>4020</TotalTime>
  <Words>1900</Words>
  <Application>Microsoft Office PowerPoint</Application>
  <PresentationFormat>Affichage à l'écran (4:3)</PresentationFormat>
  <Paragraphs>271</Paragraphs>
  <Slides>30</Slides>
  <Notes>29</Notes>
  <HiddenSlides>0</HiddenSlides>
  <MMClips>0</MMClips>
  <ScaleCrop>false</ScaleCrop>
  <HeadingPairs>
    <vt:vector size="4" baseType="variant">
      <vt:variant>
        <vt:lpstr>Thème</vt:lpstr>
      </vt:variant>
      <vt:variant>
        <vt:i4>3</vt:i4>
      </vt:variant>
      <vt:variant>
        <vt:lpstr>Titres des diapositives</vt:lpstr>
      </vt:variant>
      <vt:variant>
        <vt:i4>30</vt:i4>
      </vt:variant>
    </vt:vector>
  </HeadingPairs>
  <TitlesOfParts>
    <vt:vector size="33" baseType="lpstr">
      <vt:lpstr>thèmeAB</vt:lpstr>
      <vt:lpstr>Conception personnalisée</vt:lpstr>
      <vt:lpstr>1_Conception personnalisée</vt:lpstr>
      <vt:lpstr>L’Agriculture Biologique à l’Observatoire du Développement Rural (ODR)</vt:lpstr>
      <vt:lpstr>Plan de la présentation</vt:lpstr>
      <vt:lpstr>L’ODR, qu’es aquo?</vt:lpstr>
      <vt:lpstr>Diapositive 4</vt:lpstr>
      <vt:lpstr>Diapositive 5</vt:lpstr>
      <vt:lpstr>Diapositive 6</vt:lpstr>
      <vt:lpstr>Les travaux autour des SIQO</vt:lpstr>
      <vt:lpstr>SOURCES DE DONNEES SUR L’AGRICULTURE BIOLOGIQUE</vt:lpstr>
      <vt:lpstr>Les données disponibles</vt:lpstr>
      <vt:lpstr>1. Statistiques de l’Agence Bio</vt:lpstr>
      <vt:lpstr>2. Les opérateurs de l’AB</vt:lpstr>
      <vt:lpstr>Nombre de producteurs agricoles en AB Source: Agence BIO; et table des OC-INAO selon la 1ère année d'habilitation </vt:lpstr>
      <vt:lpstr>Evolution annuelle du nb de producteurs agricoles en AB Source: Agence BIO; et table des OC-INAO selon la 1ère année d'habilitation </vt:lpstr>
      <vt:lpstr>3. Données sur les aides CAB</vt:lpstr>
      <vt:lpstr>Nb de producteurs AB et nb de CAB cumulé Source: Agence BIO; INAO/OC; ASP  </vt:lpstr>
      <vt:lpstr>Evolution annuelle du nb d'exploitations agricoles en AB et du nb de CAB (première CAB contractualisée) Sources: Agence BIO, INAO/OC, ASP </vt:lpstr>
      <vt:lpstr>4. Données sur les autres mesures de la PAC</vt:lpstr>
      <vt:lpstr>Nombre de contractants de la mesure 132 (2007-2009) Source ASP, traitement ODR</vt:lpstr>
      <vt:lpstr>Possibilité de mobilisation et de croisement d’autres sources</vt:lpstr>
      <vt:lpstr>Productions d’indicateurs et travaux réalisés sur l’AB </vt:lpstr>
      <vt:lpstr>Travaux réalisés et en cours</vt:lpstr>
      <vt:lpstr>Indicateurs disponibles</vt:lpstr>
      <vt:lpstr>Accès Dossier thématique AgBio</vt:lpstr>
      <vt:lpstr>Intensité de la conversion</vt:lpstr>
      <vt:lpstr>Intensité de la conversion (2)</vt:lpstr>
      <vt:lpstr>Concentration: Indice de Gini</vt:lpstr>
      <vt:lpstr>Agglomération: Classes des Moran</vt:lpstr>
      <vt:lpstr>Part d’EA en Agriculture Biologique</vt:lpstr>
      <vt:lpstr>Les opérateurs non agricoles de l’AB</vt:lpstr>
      <vt:lpstr>Merci pour votre attention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L’Agriculture Biologique à l’US ODR</dc:title>
  <dc:creator>ODR</dc:creator>
  <cp:lastModifiedBy>ODR</cp:lastModifiedBy>
  <cp:revision>122</cp:revision>
  <dcterms:created xsi:type="dcterms:W3CDTF">2013-04-30T11:34:49Z</dcterms:created>
  <dcterms:modified xsi:type="dcterms:W3CDTF">2013-05-13T07:02:50Z</dcterms:modified>
</cp:coreProperties>
</file>